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2.xml" ContentType="application/vnd.openxmlformats-officedocument.themeOverride+xml"/>
  <Override PartName="/ppt/notesSlides/notesSlide1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notesSlides/notesSlide1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notesSlides/notesSlide1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4.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5.xml" ContentType="application/vnd.openxmlformats-officedocument.themeOverride+xml"/>
  <Override PartName="/ppt/notesSlides/notesSlide1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6.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7.xml" ContentType="application/vnd.openxmlformats-officedocument.themeOverride+xml"/>
  <Override PartName="/ppt/notesSlides/notesSlide1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9.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0.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8.xml" ContentType="application/vnd.openxmlformats-officedocument.themeOverride+xml"/>
  <Override PartName="/ppt/notesSlides/notesSlide21.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22.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3.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4.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5.xml" ContentType="application/vnd.openxmlformats-officedocument.presentationml.notesSlide+xml"/>
  <Override PartName="/ppt/charts/chart25.xml" ContentType="application/vnd.openxmlformats-officedocument.drawingml.chart+xml"/>
  <Override PartName="/ppt/theme/themeOverride9.xml" ContentType="application/vnd.openxmlformats-officedocument.themeOverride+xml"/>
  <Override PartName="/ppt/notesSlides/notesSlide26.xml" ContentType="application/vnd.openxmlformats-officedocument.presentationml.notesSlid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10.xml" ContentType="application/vnd.openxmlformats-officedocument.themeOverrid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11.xml" ContentType="application/vnd.openxmlformats-officedocument.themeOverride+xml"/>
  <Override PartName="/ppt/notesSlides/notesSlide27.xml" ContentType="application/vnd.openxmlformats-officedocument.presentationml.notesSlid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12.xml" ContentType="application/vnd.openxmlformats-officedocument.themeOverride+xml"/>
  <Override PartName="/ppt/notesSlides/notesSlide28.xml" ContentType="application/vnd.openxmlformats-officedocument.presentationml.notesSlid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13.xml" ContentType="application/vnd.openxmlformats-officedocument.themeOverrid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14.xml" ContentType="application/vnd.openxmlformats-officedocument.themeOverride+xml"/>
  <Override PartName="/ppt/notesSlides/notesSlide29.xml" ContentType="application/vnd.openxmlformats-officedocument.presentationml.notesSlid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15.xml" ContentType="application/vnd.openxmlformats-officedocument.themeOverride+xml"/>
  <Override PartName="/ppt/notesSlides/notesSlide30.xml" ContentType="application/vnd.openxmlformats-officedocument.presentationml.notesSlid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16.xml" ContentType="application/vnd.openxmlformats-officedocument.themeOverr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76" r:id="rId2"/>
    <p:sldMasterId id="2147483806" r:id="rId3"/>
    <p:sldMasterId id="2147483841" r:id="rId4"/>
  </p:sldMasterIdLst>
  <p:notesMasterIdLst>
    <p:notesMasterId r:id="rId48"/>
  </p:notesMasterIdLst>
  <p:sldIdLst>
    <p:sldId id="763" r:id="rId5"/>
    <p:sldId id="765" r:id="rId6"/>
    <p:sldId id="766" r:id="rId7"/>
    <p:sldId id="1962" r:id="rId8"/>
    <p:sldId id="1951" r:id="rId9"/>
    <p:sldId id="296" r:id="rId10"/>
    <p:sldId id="767" r:id="rId11"/>
    <p:sldId id="769" r:id="rId12"/>
    <p:sldId id="1992" r:id="rId13"/>
    <p:sldId id="1993" r:id="rId14"/>
    <p:sldId id="1978" r:id="rId15"/>
    <p:sldId id="1968" r:id="rId16"/>
    <p:sldId id="1959" r:id="rId17"/>
    <p:sldId id="841" r:id="rId18"/>
    <p:sldId id="1965" r:id="rId19"/>
    <p:sldId id="893" r:id="rId20"/>
    <p:sldId id="498" r:id="rId21"/>
    <p:sldId id="1986" r:id="rId22"/>
    <p:sldId id="891" r:id="rId23"/>
    <p:sldId id="1950" r:id="rId24"/>
    <p:sldId id="1976" r:id="rId25"/>
    <p:sldId id="920" r:id="rId26"/>
    <p:sldId id="870" r:id="rId27"/>
    <p:sldId id="1942" r:id="rId28"/>
    <p:sldId id="1979" r:id="rId29"/>
    <p:sldId id="1952" r:id="rId30"/>
    <p:sldId id="1969" r:id="rId31"/>
    <p:sldId id="1987" r:id="rId32"/>
    <p:sldId id="1981" r:id="rId33"/>
    <p:sldId id="1963" r:id="rId34"/>
    <p:sldId id="795" r:id="rId35"/>
    <p:sldId id="676" r:id="rId36"/>
    <p:sldId id="796" r:id="rId37"/>
    <p:sldId id="675" r:id="rId38"/>
    <p:sldId id="871" r:id="rId39"/>
    <p:sldId id="1974" r:id="rId40"/>
    <p:sldId id="921" r:id="rId41"/>
    <p:sldId id="1947" r:id="rId42"/>
    <p:sldId id="1977" r:id="rId43"/>
    <p:sldId id="1960" r:id="rId44"/>
    <p:sldId id="1989" r:id="rId45"/>
    <p:sldId id="1990" r:id="rId46"/>
    <p:sldId id="1991" r:id="rId47"/>
  </p:sldIdLst>
  <p:sldSz cx="12192000" cy="6858000"/>
  <p:notesSz cx="6858000" cy="9144000"/>
  <p:embeddedFontLst>
    <p:embeddedFont>
      <p:font typeface="Arial Black" panose="020B0A04020102020204" pitchFamily="34" charset="0"/>
      <p:bold r:id="rId49"/>
    </p:embeddedFont>
    <p:embeddedFont>
      <p:font typeface="Dreaming Outloud Pro" panose="03050502040302030504" pitchFamily="66" charset="0"/>
      <p:regular r:id="rId50"/>
      <p:italic r:id="rId51"/>
    </p:embeddedFont>
    <p:embeddedFont>
      <p:font typeface="Tenorite" panose="00000500000000000000" pitchFamily="2" charset="0"/>
      <p:regular r:id="rId52"/>
      <p:bold r:id="rId53"/>
      <p:italic r:id="rId54"/>
      <p:boldItalic r:id="rId55"/>
    </p:embeddedFont>
    <p:embeddedFont>
      <p:font typeface="Verdana" panose="020B0604030504040204" pitchFamily="34" charset="0"/>
      <p:regular r:id="rId56"/>
      <p:bold r:id="rId57"/>
      <p:italic r:id="rId58"/>
      <p:boldItalic r:id="rId59"/>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9F8"/>
    <a:srgbClr val="0070C0"/>
    <a:srgbClr val="FFFFFF"/>
    <a:srgbClr val="BFBFBF"/>
    <a:srgbClr val="FFDA99"/>
    <a:srgbClr val="EB0000"/>
    <a:srgbClr val="FF9191"/>
    <a:srgbClr val="528A46"/>
    <a:srgbClr val="002060"/>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52" autoAdjust="0"/>
  </p:normalViewPr>
  <p:slideViewPr>
    <p:cSldViewPr snapToGrid="0">
      <p:cViewPr varScale="1">
        <p:scale>
          <a:sx n="101" d="100"/>
          <a:sy n="101" d="100"/>
        </p:scale>
        <p:origin x="9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1.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5.fntdata"/><Relationship Id="rId58" Type="http://schemas.openxmlformats.org/officeDocument/2006/relationships/font" Target="fonts/font10.fntdata"/><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microsoft.com/office/2018/10/relationships/authors" Target="authors.xml"/><Relationship Id="rId8" Type="http://schemas.openxmlformats.org/officeDocument/2006/relationships/slide" Target="slides/slide4.xml"/><Relationship Id="rId51" Type="http://schemas.openxmlformats.org/officeDocument/2006/relationships/font" Target="fonts/font3.fntdata"/><Relationship Id="rId3" Type="http://schemas.openxmlformats.org/officeDocument/2006/relationships/slideMaster" Target="slideMasters/slideMaster2.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1.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6.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4.fntdata"/><Relationship Id="rId60" Type="http://schemas.openxmlformats.org/officeDocument/2006/relationships/presProps" Target="presProps.xml"/><Relationship Id="rId4" Type="http://schemas.openxmlformats.org/officeDocument/2006/relationships/slideMaster" Target="slideMasters/slideMaster3.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9.xm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package" Target="../embeddings/Microsoft_Excel_Worksheet3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i="0" u="none" strike="noStrike" baseline="0" dirty="0">
                <a:solidFill>
                  <a:srgbClr val="C00000"/>
                </a:solidFill>
                <a:effectLst/>
                <a:latin typeface="Arial" panose="020B0604020202020204" pitchFamily="34" charset="0"/>
                <a:cs typeface="Arial" panose="020B0604020202020204" pitchFamily="34" charset="0"/>
              </a:rPr>
              <a:t>Figure 1. Breakdown of population and trip-takers in 2025 by age, Percentage, January 2026 </a:t>
            </a:r>
            <a:r>
              <a:rPr lang="en-GB" sz="1400" b="1" i="0" u="none" strike="noStrike" kern="1200" spc="0" baseline="0" dirty="0">
                <a:solidFill>
                  <a:srgbClr val="C00000"/>
                </a:solidFill>
                <a:effectLst/>
                <a:latin typeface="Arial" panose="020B0604020202020204" pitchFamily="34" charset="0"/>
                <a:cs typeface="Arial" panose="020B0604020202020204" pitchFamily="34" charset="0"/>
              </a:rPr>
              <a:t>fieldwork</a:t>
            </a:r>
            <a:r>
              <a:rPr lang="en-GB" sz="1400" b="1" i="0" u="none" strike="noStrike" baseline="0" dirty="0">
                <a:solidFill>
                  <a:srgbClr val="C00000"/>
                </a:solidFill>
                <a:effectLst/>
                <a:latin typeface="Arial" panose="020B0604020202020204" pitchFamily="34" charset="0"/>
                <a:cs typeface="Arial" panose="020B0604020202020204" pitchFamily="34" charset="0"/>
              </a:rPr>
              <a:t>, UK </a:t>
            </a:r>
          </a:p>
        </c:rich>
      </c:tx>
      <c:layout>
        <c:manualLayout>
          <c:xMode val="edge"/>
          <c:yMode val="edge"/>
          <c:x val="6.0461802199150592E-3"/>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12277902481883465"/>
          <c:y val="0.23638093532263521"/>
          <c:w val="0.86486524015415123"/>
          <c:h val="0.61815325426849832"/>
        </c:manualLayout>
      </c:layout>
      <c:barChart>
        <c:barDir val="col"/>
        <c:grouping val="percentStacked"/>
        <c:varyColors val="0"/>
        <c:ser>
          <c:idx val="1"/>
          <c:order val="0"/>
          <c:tx>
            <c:strRef>
              <c:f>Sheet1!$B$1</c:f>
              <c:strCache>
                <c:ptCount val="1"/>
                <c:pt idx="0">
                  <c:v>16-24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5"/>
                <c:pt idx="0">
                  <c:v>UK Population </c:v>
                </c:pt>
                <c:pt idx="1">
                  <c:v>Took UK trip </c:v>
                </c:pt>
                <c:pt idx="2">
                  <c:v>Took Wales trip</c:v>
                </c:pt>
                <c:pt idx="3">
                  <c:v>Took England trip</c:v>
                </c:pt>
                <c:pt idx="4">
                  <c:v>Took Scotland trip</c:v>
                </c:pt>
              </c:strCache>
            </c:strRef>
          </c:cat>
          <c:val>
            <c:numRef>
              <c:f>Sheet1!$B$2:$B$11</c:f>
              <c:numCache>
                <c:formatCode>0</c:formatCode>
                <c:ptCount val="5"/>
                <c:pt idx="0">
                  <c:v>14.01</c:v>
                </c:pt>
                <c:pt idx="1">
                  <c:v>12.95479075399</c:v>
                </c:pt>
                <c:pt idx="2">
                  <c:v>15.15389169539</c:v>
                </c:pt>
                <c:pt idx="3">
                  <c:v>13.413790647560001</c:v>
                </c:pt>
                <c:pt idx="4">
                  <c:v>6.5734596316619998</c:v>
                </c:pt>
              </c:numCache>
            </c:numRef>
          </c:val>
          <c:extLst>
            <c:ext xmlns:c16="http://schemas.microsoft.com/office/drawing/2014/chart" uri="{C3380CC4-5D6E-409C-BE32-E72D297353CC}">
              <c16:uniqueId val="{00000001-9A17-48C4-A399-18E03137425F}"/>
            </c:ext>
          </c:extLst>
        </c:ser>
        <c:ser>
          <c:idx val="3"/>
          <c:order val="1"/>
          <c:tx>
            <c:strRef>
              <c:f>Sheet1!$C$1</c:f>
              <c:strCache>
                <c:ptCount val="1"/>
                <c:pt idx="0">
                  <c:v>25-34</c:v>
                </c:pt>
              </c:strCache>
            </c:strRef>
          </c:tx>
          <c:spPr>
            <a:solidFill>
              <a:srgbClr val="7BC9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5"/>
                <c:pt idx="0">
                  <c:v>UK Population </c:v>
                </c:pt>
                <c:pt idx="1">
                  <c:v>Took UK trip </c:v>
                </c:pt>
                <c:pt idx="2">
                  <c:v>Took Wales trip</c:v>
                </c:pt>
                <c:pt idx="3">
                  <c:v>Took England trip</c:v>
                </c:pt>
                <c:pt idx="4">
                  <c:v>Took Scotland trip</c:v>
                </c:pt>
              </c:strCache>
            </c:strRef>
          </c:cat>
          <c:val>
            <c:numRef>
              <c:f>Sheet1!$C$2:$C$11</c:f>
              <c:numCache>
                <c:formatCode>0</c:formatCode>
                <c:ptCount val="5"/>
                <c:pt idx="0">
                  <c:v>16.989999999999998</c:v>
                </c:pt>
                <c:pt idx="1">
                  <c:v>19.30761886689</c:v>
                </c:pt>
                <c:pt idx="2">
                  <c:v>17.57763214157</c:v>
                </c:pt>
                <c:pt idx="3">
                  <c:v>20.840465455309999</c:v>
                </c:pt>
                <c:pt idx="4">
                  <c:v>13.51919938414</c:v>
                </c:pt>
              </c:numCache>
            </c:numRef>
          </c:val>
          <c:extLst>
            <c:ext xmlns:c16="http://schemas.microsoft.com/office/drawing/2014/chart" uri="{C3380CC4-5D6E-409C-BE32-E72D297353CC}">
              <c16:uniqueId val="{00000004-9A17-48C4-A399-18E03137425F}"/>
            </c:ext>
          </c:extLst>
        </c:ser>
        <c:ser>
          <c:idx val="4"/>
          <c:order val="2"/>
          <c:tx>
            <c:strRef>
              <c:f>Sheet1!$D$1</c:f>
              <c:strCache>
                <c:ptCount val="1"/>
                <c:pt idx="0">
                  <c:v>35-44</c:v>
                </c:pt>
              </c:strCache>
            </c:strRef>
          </c:tx>
          <c:spPr>
            <a:solidFill>
              <a:srgbClr val="AFD52C"/>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5"/>
                <c:pt idx="0">
                  <c:v>UK Population </c:v>
                </c:pt>
                <c:pt idx="1">
                  <c:v>Took UK trip </c:v>
                </c:pt>
                <c:pt idx="2">
                  <c:v>Took Wales trip</c:v>
                </c:pt>
                <c:pt idx="3">
                  <c:v>Took England trip</c:v>
                </c:pt>
                <c:pt idx="4">
                  <c:v>Took Scotland trip</c:v>
                </c:pt>
              </c:strCache>
            </c:strRef>
          </c:cat>
          <c:val>
            <c:numRef>
              <c:f>Sheet1!$D$2:$D$11</c:f>
              <c:numCache>
                <c:formatCode>0</c:formatCode>
                <c:ptCount val="5"/>
                <c:pt idx="0">
                  <c:v>15.98</c:v>
                </c:pt>
                <c:pt idx="1">
                  <c:v>16.22013480603</c:v>
                </c:pt>
                <c:pt idx="2">
                  <c:v>11.80084741302</c:v>
                </c:pt>
                <c:pt idx="3">
                  <c:v>16.412495447369999</c:v>
                </c:pt>
                <c:pt idx="4">
                  <c:v>21.336035260389998</c:v>
                </c:pt>
              </c:numCache>
            </c:numRef>
          </c:val>
          <c:extLst>
            <c:ext xmlns:c16="http://schemas.microsoft.com/office/drawing/2014/chart" uri="{C3380CC4-5D6E-409C-BE32-E72D297353CC}">
              <c16:uniqueId val="{00000005-9A17-48C4-A399-18E03137425F}"/>
            </c:ext>
          </c:extLst>
        </c:ser>
        <c:ser>
          <c:idx val="6"/>
          <c:order val="3"/>
          <c:tx>
            <c:strRef>
              <c:f>Sheet1!$E$1</c:f>
              <c:strCache>
                <c:ptCount val="1"/>
                <c:pt idx="0">
                  <c:v>45-54</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5"/>
                <c:pt idx="0">
                  <c:v>UK Population </c:v>
                </c:pt>
                <c:pt idx="1">
                  <c:v>Took UK trip </c:v>
                </c:pt>
                <c:pt idx="2">
                  <c:v>Took Wales trip</c:v>
                </c:pt>
                <c:pt idx="3">
                  <c:v>Took England trip</c:v>
                </c:pt>
                <c:pt idx="4">
                  <c:v>Took Scotland trip</c:v>
                </c:pt>
              </c:strCache>
            </c:strRef>
          </c:cat>
          <c:val>
            <c:numRef>
              <c:f>Sheet1!$E$2:$E$11</c:f>
              <c:numCache>
                <c:formatCode>0</c:formatCode>
                <c:ptCount val="5"/>
                <c:pt idx="0">
                  <c:v>17</c:v>
                </c:pt>
                <c:pt idx="1">
                  <c:v>16.50251971534</c:v>
                </c:pt>
                <c:pt idx="2">
                  <c:v>18.96460857189</c:v>
                </c:pt>
                <c:pt idx="3">
                  <c:v>15.79298704014</c:v>
                </c:pt>
                <c:pt idx="4">
                  <c:v>21.282984203070001</c:v>
                </c:pt>
              </c:numCache>
            </c:numRef>
          </c:val>
          <c:extLst>
            <c:ext xmlns:c16="http://schemas.microsoft.com/office/drawing/2014/chart" uri="{C3380CC4-5D6E-409C-BE32-E72D297353CC}">
              <c16:uniqueId val="{00000007-9A17-48C4-A399-18E03137425F}"/>
            </c:ext>
          </c:extLst>
        </c:ser>
        <c:ser>
          <c:idx val="0"/>
          <c:order val="4"/>
          <c:tx>
            <c:strRef>
              <c:f>Sheet1!$F$1</c:f>
              <c:strCache>
                <c:ptCount val="1"/>
                <c:pt idx="0">
                  <c:v>55-64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5"/>
                <c:pt idx="0">
                  <c:v>UK Population </c:v>
                </c:pt>
                <c:pt idx="1">
                  <c:v>Took UK trip </c:v>
                </c:pt>
                <c:pt idx="2">
                  <c:v>Took Wales trip</c:v>
                </c:pt>
                <c:pt idx="3">
                  <c:v>Took England trip</c:v>
                </c:pt>
                <c:pt idx="4">
                  <c:v>Took Scotland trip</c:v>
                </c:pt>
              </c:strCache>
            </c:strRef>
          </c:cat>
          <c:val>
            <c:numRef>
              <c:f>Sheet1!$F$2:$F$11</c:f>
              <c:numCache>
                <c:formatCode>0</c:formatCode>
                <c:ptCount val="5"/>
                <c:pt idx="0">
                  <c:v>14.01</c:v>
                </c:pt>
                <c:pt idx="1">
                  <c:v>13.341504342169999</c:v>
                </c:pt>
                <c:pt idx="2">
                  <c:v>22.482931377229999</c:v>
                </c:pt>
                <c:pt idx="3">
                  <c:v>12.22508901388</c:v>
                </c:pt>
                <c:pt idx="4">
                  <c:v>15.508866597840001</c:v>
                </c:pt>
              </c:numCache>
            </c:numRef>
          </c:val>
          <c:extLst>
            <c:ext xmlns:c16="http://schemas.microsoft.com/office/drawing/2014/chart" uri="{C3380CC4-5D6E-409C-BE32-E72D297353CC}">
              <c16:uniqueId val="{00000000-C2D4-47C6-A185-2AFECFB3ACA1}"/>
            </c:ext>
          </c:extLst>
        </c:ser>
        <c:ser>
          <c:idx val="2"/>
          <c:order val="5"/>
          <c:tx>
            <c:strRef>
              <c:f>Sheet1!$G$1</c:f>
              <c:strCache>
                <c:ptCount val="1"/>
                <c:pt idx="0">
                  <c:v>65 +</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5"/>
                <c:pt idx="0">
                  <c:v>UK Population </c:v>
                </c:pt>
                <c:pt idx="1">
                  <c:v>Took UK trip </c:v>
                </c:pt>
                <c:pt idx="2">
                  <c:v>Took Wales trip</c:v>
                </c:pt>
                <c:pt idx="3">
                  <c:v>Took England trip</c:v>
                </c:pt>
                <c:pt idx="4">
                  <c:v>Took Scotland trip</c:v>
                </c:pt>
              </c:strCache>
            </c:strRef>
          </c:cat>
          <c:val>
            <c:numRef>
              <c:f>Sheet1!$G$2:$G$11</c:f>
              <c:numCache>
                <c:formatCode>0</c:formatCode>
                <c:ptCount val="5"/>
                <c:pt idx="0">
                  <c:v>22.01</c:v>
                </c:pt>
                <c:pt idx="1">
                  <c:v>21.67343151559</c:v>
                </c:pt>
                <c:pt idx="2">
                  <c:v>14.0200888009</c:v>
                </c:pt>
                <c:pt idx="3">
                  <c:v>21.315172395729999</c:v>
                </c:pt>
                <c:pt idx="4">
                  <c:v>21.779454922900001</c:v>
                </c:pt>
              </c:numCache>
            </c:numRef>
          </c:val>
          <c:extLst>
            <c:ext xmlns:c16="http://schemas.microsoft.com/office/drawing/2014/chart" uri="{C3380CC4-5D6E-409C-BE32-E72D297353CC}">
              <c16:uniqueId val="{00000001-C2D4-47C6-A185-2AFECFB3ACA1}"/>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2.7196103435604413E-2"/>
          <c:y val="0.28408606469469033"/>
          <c:w val="5.6205879424718025E-2"/>
          <c:h val="0.58465876050851306"/>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r>
              <a:rPr lang="en-GB" sz="1400" b="1" i="0" u="none" strike="noStrike" baseline="0" dirty="0">
                <a:solidFill>
                  <a:srgbClr val="C00000"/>
                </a:solidFill>
                <a:effectLst/>
                <a:latin typeface="Arial" panose="020B0604020202020204" pitchFamily="34" charset="0"/>
                <a:cs typeface="Arial" panose="020B0604020202020204" pitchFamily="34" charset="0"/>
              </a:rPr>
              <a:t>Figure 2. Breakdown of population and trip-takers in 2025 by gender, Percentage, </a:t>
            </a:r>
            <a:r>
              <a:rPr lang="en-GB" sz="1400" b="1" i="0" u="none" strike="noStrike" kern="1200" spc="0" baseline="0" dirty="0">
                <a:solidFill>
                  <a:srgbClr val="C00000"/>
                </a:solidFill>
                <a:effectLst/>
                <a:latin typeface="Arial" panose="020B0604020202020204" pitchFamily="34" charset="0"/>
                <a:cs typeface="Arial" panose="020B0604020202020204" pitchFamily="34" charset="0"/>
              </a:rPr>
              <a:t>January 2026 fieldwork, UK </a:t>
            </a:r>
            <a:endParaRPr lang="en-GB" sz="1400" b="1" i="0" u="none" strike="noStrike" baseline="0" dirty="0">
              <a:solidFill>
                <a:srgbClr val="C00000"/>
              </a:solidFill>
              <a:effectLst/>
              <a:latin typeface="Arial" panose="020B0604020202020204" pitchFamily="34" charset="0"/>
              <a:cs typeface="Arial" panose="020B0604020202020204" pitchFamily="34" charset="0"/>
            </a:endParaRPr>
          </a:p>
        </c:rich>
      </c:tx>
      <c:layout>
        <c:manualLayout>
          <c:xMode val="edge"/>
          <c:yMode val="edge"/>
          <c:x val="2.8315944590415746E-4"/>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endParaRPr lang="en-GB"/>
        </a:p>
      </c:txPr>
    </c:title>
    <c:autoTitleDeleted val="0"/>
    <c:plotArea>
      <c:layout>
        <c:manualLayout>
          <c:layoutTarget val="inner"/>
          <c:xMode val="edge"/>
          <c:yMode val="edge"/>
          <c:x val="0.12277902481883465"/>
          <c:y val="0.23638093532263521"/>
          <c:w val="0.86486524015415123"/>
          <c:h val="0.61815325426849832"/>
        </c:manualLayout>
      </c:layout>
      <c:barChart>
        <c:barDir val="col"/>
        <c:grouping val="percentStacked"/>
        <c:varyColors val="0"/>
        <c:ser>
          <c:idx val="1"/>
          <c:order val="0"/>
          <c:tx>
            <c:strRef>
              <c:f>Sheet1!$B$1</c:f>
              <c:strCache>
                <c:ptCount val="1"/>
                <c:pt idx="0">
                  <c:v>Male</c:v>
                </c:pt>
              </c:strCache>
            </c:strRef>
          </c:tx>
          <c:spPr>
            <a:solidFill>
              <a:srgbClr val="7BC9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5"/>
                <c:pt idx="0">
                  <c:v>UK Population </c:v>
                </c:pt>
                <c:pt idx="1">
                  <c:v>Took UK trip </c:v>
                </c:pt>
                <c:pt idx="2">
                  <c:v>Took Wales trip</c:v>
                </c:pt>
                <c:pt idx="3">
                  <c:v>Took England trip</c:v>
                </c:pt>
                <c:pt idx="4">
                  <c:v>Took Scotland trip</c:v>
                </c:pt>
              </c:strCache>
            </c:strRef>
          </c:cat>
          <c:val>
            <c:numRef>
              <c:f>Sheet1!$B$2:$B$10</c:f>
              <c:numCache>
                <c:formatCode>0</c:formatCode>
                <c:ptCount val="5"/>
                <c:pt idx="0" formatCode="General">
                  <c:v>49</c:v>
                </c:pt>
                <c:pt idx="1">
                  <c:v>47.072610777000001</c:v>
                </c:pt>
                <c:pt idx="2">
                  <c:v>50.09130600508</c:v>
                </c:pt>
                <c:pt idx="3">
                  <c:v>46.2339863184</c:v>
                </c:pt>
                <c:pt idx="4">
                  <c:v>54.095393189169997</c:v>
                </c:pt>
              </c:numCache>
            </c:numRef>
          </c:val>
          <c:extLst>
            <c:ext xmlns:c16="http://schemas.microsoft.com/office/drawing/2014/chart" uri="{C3380CC4-5D6E-409C-BE32-E72D297353CC}">
              <c16:uniqueId val="{00000001-9A17-48C4-A399-18E03137425F}"/>
            </c:ext>
          </c:extLst>
        </c:ser>
        <c:ser>
          <c:idx val="3"/>
          <c:order val="1"/>
          <c:tx>
            <c:strRef>
              <c:f>Sheet1!$C$1</c:f>
              <c:strCache>
                <c:ptCount val="1"/>
                <c:pt idx="0">
                  <c:v>Female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5"/>
                <c:pt idx="0">
                  <c:v>UK Population </c:v>
                </c:pt>
                <c:pt idx="1">
                  <c:v>Took UK trip </c:v>
                </c:pt>
                <c:pt idx="2">
                  <c:v>Took Wales trip</c:v>
                </c:pt>
                <c:pt idx="3">
                  <c:v>Took England trip</c:v>
                </c:pt>
                <c:pt idx="4">
                  <c:v>Took Scotland trip</c:v>
                </c:pt>
              </c:strCache>
            </c:strRef>
          </c:cat>
          <c:val>
            <c:numRef>
              <c:f>Sheet1!$C$2:$C$10</c:f>
              <c:numCache>
                <c:formatCode>0</c:formatCode>
                <c:ptCount val="5"/>
                <c:pt idx="0" formatCode="General">
                  <c:v>51</c:v>
                </c:pt>
                <c:pt idx="1">
                  <c:v>52.927389222999999</c:v>
                </c:pt>
                <c:pt idx="2">
                  <c:v>49.90869399492</c:v>
                </c:pt>
                <c:pt idx="3">
                  <c:v>53.7660136816</c:v>
                </c:pt>
                <c:pt idx="4">
                  <c:v>45.904606810830003</c:v>
                </c:pt>
              </c:numCache>
            </c:numRef>
          </c:val>
          <c:extLst>
            <c:ext xmlns:c16="http://schemas.microsoft.com/office/drawing/2014/chart" uri="{C3380CC4-5D6E-409C-BE32-E72D297353CC}">
              <c16:uniqueId val="{00000004-9A17-48C4-A399-18E03137425F}"/>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2.7196103435604413E-2"/>
          <c:y val="0.28408606469469033"/>
          <c:w val="7.2342337591948538E-2"/>
          <c:h val="0.58465876050851306"/>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i="0" u="none" strike="noStrike" baseline="0" dirty="0">
                <a:solidFill>
                  <a:srgbClr val="C00000"/>
                </a:solidFill>
                <a:effectLst/>
                <a:latin typeface="Arial" panose="020B0604020202020204" pitchFamily="34" charset="0"/>
                <a:cs typeface="Arial" panose="020B0604020202020204" pitchFamily="34" charset="0"/>
              </a:rPr>
              <a:t>Figure 3. Breakdown of population and trip-takers in 2025 by life stage, Percentage, </a:t>
            </a:r>
            <a:r>
              <a:rPr lang="en-GB" sz="1400" b="1" i="0" u="none" strike="noStrike" kern="1200" spc="0" baseline="0" dirty="0">
                <a:solidFill>
                  <a:srgbClr val="C00000"/>
                </a:solidFill>
                <a:effectLst/>
                <a:latin typeface="Arial" panose="020B0604020202020204" pitchFamily="34" charset="0"/>
                <a:cs typeface="Arial" panose="020B0604020202020204" pitchFamily="34" charset="0"/>
              </a:rPr>
              <a:t>January 2026 fieldwork, UK </a:t>
            </a:r>
            <a:endParaRPr lang="en-GB" sz="1400" b="1" i="0" u="none" strike="noStrike" baseline="0" dirty="0">
              <a:solidFill>
                <a:srgbClr val="C00000"/>
              </a:solidFill>
              <a:effectLst/>
              <a:latin typeface="Arial" panose="020B0604020202020204" pitchFamily="34" charset="0"/>
              <a:cs typeface="Arial" panose="020B0604020202020204" pitchFamily="34" charset="0"/>
            </a:endParaRPr>
          </a:p>
        </c:rich>
      </c:tx>
      <c:layout>
        <c:manualLayout>
          <c:xMode val="edge"/>
          <c:yMode val="edge"/>
          <c:x val="1.4357636007063376E-3"/>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GB"/>
        </a:p>
      </c:txPr>
    </c:title>
    <c:autoTitleDeleted val="0"/>
    <c:plotArea>
      <c:layout>
        <c:manualLayout>
          <c:layoutTarget val="inner"/>
          <c:xMode val="edge"/>
          <c:yMode val="edge"/>
          <c:x val="0.15274673284369136"/>
          <c:y val="0.23638093532263521"/>
          <c:w val="0.83489753212929463"/>
          <c:h val="0.58096426367384768"/>
        </c:manualLayout>
      </c:layout>
      <c:barChart>
        <c:barDir val="col"/>
        <c:grouping val="percentStacked"/>
        <c:varyColors val="0"/>
        <c:ser>
          <c:idx val="1"/>
          <c:order val="0"/>
          <c:tx>
            <c:strRef>
              <c:f>Sheet1!$B$1</c:f>
              <c:strCache>
                <c:ptCount val="1"/>
                <c:pt idx="0">
                  <c:v>Younger Independents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5"/>
                <c:pt idx="0">
                  <c:v>UK Population 2025</c:v>
                </c:pt>
                <c:pt idx="1">
                  <c:v>Took UK trip </c:v>
                </c:pt>
                <c:pt idx="2">
                  <c:v>Took Wales trip </c:v>
                </c:pt>
                <c:pt idx="3">
                  <c:v>Took England trip </c:v>
                </c:pt>
                <c:pt idx="4">
                  <c:v>Took Scotland trip </c:v>
                </c:pt>
              </c:strCache>
            </c:strRef>
          </c:cat>
          <c:val>
            <c:numRef>
              <c:f>Sheet1!$B$2:$B$10</c:f>
              <c:numCache>
                <c:formatCode>0</c:formatCode>
                <c:ptCount val="5"/>
                <c:pt idx="0">
                  <c:v>15.089595924299999</c:v>
                </c:pt>
                <c:pt idx="1">
                  <c:v>13.78557425806</c:v>
                </c:pt>
                <c:pt idx="2">
                  <c:v>23.268952155179999</c:v>
                </c:pt>
                <c:pt idx="3">
                  <c:v>14.06410817363</c:v>
                </c:pt>
                <c:pt idx="4">
                  <c:v>5.5631341485329999</c:v>
                </c:pt>
              </c:numCache>
            </c:numRef>
          </c:val>
          <c:extLst>
            <c:ext xmlns:c16="http://schemas.microsoft.com/office/drawing/2014/chart" uri="{C3380CC4-5D6E-409C-BE32-E72D297353CC}">
              <c16:uniqueId val="{00000001-9A17-48C4-A399-18E03137425F}"/>
            </c:ext>
          </c:extLst>
        </c:ser>
        <c:ser>
          <c:idx val="3"/>
          <c:order val="1"/>
          <c:tx>
            <c:strRef>
              <c:f>Sheet1!$C$1</c:f>
              <c:strCache>
                <c:ptCount val="1"/>
                <c:pt idx="0">
                  <c:v>Families </c:v>
                </c:pt>
              </c:strCache>
            </c:strRef>
          </c:tx>
          <c:spPr>
            <a:solidFill>
              <a:srgbClr val="7BC9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5"/>
                <c:pt idx="0">
                  <c:v>UK Population 2025</c:v>
                </c:pt>
                <c:pt idx="1">
                  <c:v>Took UK trip </c:v>
                </c:pt>
                <c:pt idx="2">
                  <c:v>Took Wales trip </c:v>
                </c:pt>
                <c:pt idx="3">
                  <c:v>Took England trip </c:v>
                </c:pt>
                <c:pt idx="4">
                  <c:v>Took Scotland trip </c:v>
                </c:pt>
              </c:strCache>
            </c:strRef>
          </c:cat>
          <c:val>
            <c:numRef>
              <c:f>Sheet1!$C$2:$C$10</c:f>
              <c:numCache>
                <c:formatCode>0</c:formatCode>
                <c:ptCount val="5"/>
                <c:pt idx="0">
                  <c:v>34.988554446969999</c:v>
                </c:pt>
                <c:pt idx="1">
                  <c:v>40.040283307919999</c:v>
                </c:pt>
                <c:pt idx="2">
                  <c:v>30.606889055050001</c:v>
                </c:pt>
                <c:pt idx="3">
                  <c:v>41.677582695790001</c:v>
                </c:pt>
                <c:pt idx="4">
                  <c:v>38.542054116019997</c:v>
                </c:pt>
              </c:numCache>
            </c:numRef>
          </c:val>
          <c:extLst>
            <c:ext xmlns:c16="http://schemas.microsoft.com/office/drawing/2014/chart" uri="{C3380CC4-5D6E-409C-BE32-E72D297353CC}">
              <c16:uniqueId val="{00000004-9A17-48C4-A399-18E03137425F}"/>
            </c:ext>
          </c:extLst>
        </c:ser>
        <c:ser>
          <c:idx val="4"/>
          <c:order val="2"/>
          <c:tx>
            <c:strRef>
              <c:f>Sheet1!$D$1</c:f>
              <c:strCache>
                <c:ptCount val="1"/>
                <c:pt idx="0">
                  <c:v>Older independents</c:v>
                </c:pt>
              </c:strCache>
            </c:strRef>
          </c:tx>
          <c:spPr>
            <a:solidFill>
              <a:srgbClr val="AFD52C"/>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5"/>
                <c:pt idx="0">
                  <c:v>UK Population 2025</c:v>
                </c:pt>
                <c:pt idx="1">
                  <c:v>Took UK trip </c:v>
                </c:pt>
                <c:pt idx="2">
                  <c:v>Took Wales trip </c:v>
                </c:pt>
                <c:pt idx="3">
                  <c:v>Took England trip </c:v>
                </c:pt>
                <c:pt idx="4">
                  <c:v>Took Scotland trip </c:v>
                </c:pt>
              </c:strCache>
            </c:strRef>
          </c:cat>
          <c:val>
            <c:numRef>
              <c:f>Sheet1!$D$2:$D$10</c:f>
              <c:numCache>
                <c:formatCode>0</c:formatCode>
                <c:ptCount val="5"/>
                <c:pt idx="0">
                  <c:v>28.256937845260001</c:v>
                </c:pt>
                <c:pt idx="1">
                  <c:v>25.215055960490002</c:v>
                </c:pt>
                <c:pt idx="2">
                  <c:v>32.104069988870002</c:v>
                </c:pt>
                <c:pt idx="3">
                  <c:v>23.438653697269999</c:v>
                </c:pt>
                <c:pt idx="4">
                  <c:v>34.115356812549997</c:v>
                </c:pt>
              </c:numCache>
            </c:numRef>
          </c:val>
          <c:extLst>
            <c:ext xmlns:c16="http://schemas.microsoft.com/office/drawing/2014/chart" uri="{C3380CC4-5D6E-409C-BE32-E72D297353CC}">
              <c16:uniqueId val="{00000005-9A17-48C4-A399-18E03137425F}"/>
            </c:ext>
          </c:extLst>
        </c:ser>
        <c:ser>
          <c:idx val="6"/>
          <c:order val="3"/>
          <c:tx>
            <c:strRef>
              <c:f>Sheet1!$E$1</c:f>
              <c:strCache>
                <c:ptCount val="1"/>
                <c:pt idx="0">
                  <c:v>Retirement age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5"/>
                <c:pt idx="0">
                  <c:v>UK Population 2025</c:v>
                </c:pt>
                <c:pt idx="1">
                  <c:v>Took UK trip </c:v>
                </c:pt>
                <c:pt idx="2">
                  <c:v>Took Wales trip </c:v>
                </c:pt>
                <c:pt idx="3">
                  <c:v>Took England trip </c:v>
                </c:pt>
                <c:pt idx="4">
                  <c:v>Took Scotland trip </c:v>
                </c:pt>
              </c:strCache>
            </c:strRef>
          </c:cat>
          <c:val>
            <c:numRef>
              <c:f>Sheet1!$E$2:$E$10</c:f>
              <c:numCache>
                <c:formatCode>0</c:formatCode>
                <c:ptCount val="5"/>
                <c:pt idx="0">
                  <c:v>21.664911783480001</c:v>
                </c:pt>
                <c:pt idx="1">
                  <c:v>20.95908647353</c:v>
                </c:pt>
                <c:pt idx="2">
                  <c:v>14.0200888009</c:v>
                </c:pt>
                <c:pt idx="3">
                  <c:v>20.81965543331</c:v>
                </c:pt>
                <c:pt idx="4">
                  <c:v>21.779454922900001</c:v>
                </c:pt>
              </c:numCache>
            </c:numRef>
          </c:val>
          <c:extLst>
            <c:ext xmlns:c16="http://schemas.microsoft.com/office/drawing/2014/chart" uri="{C3380CC4-5D6E-409C-BE32-E72D297353CC}">
              <c16:uniqueId val="{00000007-9A17-48C4-A399-18E03137425F}"/>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1.8388120299564555E-3"/>
          <c:y val="0.24069890900093144"/>
          <c:w val="0.14996269465056444"/>
          <c:h val="0.5141714700412665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en-GB" sz="1400" b="1" i="0" u="none" strike="noStrike" kern="1200" spc="0" baseline="0" dirty="0">
                <a:solidFill>
                  <a:srgbClr val="C00000"/>
                </a:solidFill>
                <a:latin typeface="Arial" panose="020B0604020202020204" pitchFamily="34" charset="0"/>
                <a:cs typeface="Arial" panose="020B0604020202020204" pitchFamily="34" charset="0"/>
              </a:rPr>
              <a:t>Figure 4. Incidence of UK short breaks or holidays intended within next 3 month and taken in last 3 months of UK adult population, Percentage, January 2026, UK</a:t>
            </a:r>
          </a:p>
        </c:rich>
      </c:tx>
      <c:layout>
        <c:manualLayout>
          <c:xMode val="edge"/>
          <c:yMode val="edge"/>
          <c:x val="0"/>
          <c:y val="6.3750811630657912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365768471633831E-3"/>
          <c:y val="0.32930004871666352"/>
          <c:w val="0.99063423152836616"/>
          <c:h val="0.51318775894061208"/>
        </c:manualLayout>
      </c:layout>
      <c:lineChart>
        <c:grouping val="standard"/>
        <c:varyColors val="0"/>
        <c:ser>
          <c:idx val="1"/>
          <c:order val="0"/>
          <c:spPr>
            <a:ln w="28575" cap="rnd">
              <a:solidFill>
                <a:schemeClr val="accent2"/>
              </a:solidFill>
              <a:round/>
            </a:ln>
            <a:effectLst/>
          </c:spPr>
          <c:marker>
            <c:symbol val="square"/>
            <c:size val="5"/>
            <c:spPr>
              <a:solidFill>
                <a:srgbClr val="31275A"/>
              </a:solidFill>
              <a:ln w="9525">
                <a:solidFill>
                  <a:srgbClr val="31275A"/>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Sheet1!$AV$1:$BT$1</c:f>
              <c:strCache>
                <c:ptCount val="25"/>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pt idx="22">
                  <c:v>N-J</c:v>
                </c:pt>
                <c:pt idx="23">
                  <c:v>D-F</c:v>
                </c:pt>
                <c:pt idx="24">
                  <c:v>J-M</c:v>
                </c:pt>
              </c:strCache>
            </c:strRef>
          </c:cat>
          <c:val>
            <c:numRef>
              <c:f>Sheet1!$AV$2:$BT$2</c:f>
            </c:numRef>
          </c:val>
          <c:smooth val="0"/>
          <c:extLst>
            <c:ext xmlns:c16="http://schemas.microsoft.com/office/drawing/2014/chart" uri="{C3380CC4-5D6E-409C-BE32-E72D297353CC}">
              <c16:uniqueId val="{00000006-EC6A-4D3D-BA30-91CC9B1F528D}"/>
            </c:ext>
          </c:extLst>
        </c:ser>
        <c:ser>
          <c:idx val="2"/>
          <c:order val="1"/>
          <c:spPr>
            <a:ln w="28575" cap="rnd">
              <a:solidFill>
                <a:schemeClr val="accent3"/>
              </a:solidFill>
              <a:round/>
            </a:ln>
            <a:effectLst/>
          </c:spPr>
          <c:marker>
            <c:symbol val="square"/>
            <c:size val="5"/>
            <c:spPr>
              <a:solidFill>
                <a:srgbClr val="31275A"/>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Sheet1!$AV$1:$BT$1</c:f>
              <c:strCache>
                <c:ptCount val="25"/>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pt idx="22">
                  <c:v>N-J</c:v>
                </c:pt>
                <c:pt idx="23">
                  <c:v>D-F</c:v>
                </c:pt>
                <c:pt idx="24">
                  <c:v>J-M</c:v>
                </c:pt>
              </c:strCache>
            </c:strRef>
          </c:cat>
          <c:val>
            <c:numRef>
              <c:f>Sheet1!$AV$3:$BT$3</c:f>
            </c:numRef>
          </c:val>
          <c:smooth val="0"/>
          <c:extLst>
            <c:ext xmlns:c16="http://schemas.microsoft.com/office/drawing/2014/chart" uri="{C3380CC4-5D6E-409C-BE32-E72D297353CC}">
              <c16:uniqueId val="{00000014-EC6A-4D3D-BA30-91CC9B1F528D}"/>
            </c:ext>
          </c:extLst>
        </c:ser>
        <c:ser>
          <c:idx val="0"/>
          <c:order val="2"/>
          <c:spPr>
            <a:ln w="28575" cap="rnd">
              <a:solidFill>
                <a:srgbClr val="31275A"/>
              </a:solidFill>
              <a:prstDash val="sysDash"/>
              <a:round/>
            </a:ln>
            <a:effectLst/>
          </c:spPr>
          <c:marker>
            <c:symbol val="square"/>
            <c:size val="5"/>
            <c:spPr>
              <a:solidFill>
                <a:srgbClr val="31275A"/>
              </a:solidFill>
              <a:ln w="9525">
                <a:solidFill>
                  <a:srgbClr val="31275A"/>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Sheet1!$AV$1:$BT$1</c:f>
              <c:strCache>
                <c:ptCount val="25"/>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pt idx="22">
                  <c:v>N-J</c:v>
                </c:pt>
                <c:pt idx="23">
                  <c:v>D-F</c:v>
                </c:pt>
                <c:pt idx="24">
                  <c:v>J-M</c:v>
                </c:pt>
              </c:strCache>
            </c:strRef>
          </c:cat>
          <c:val>
            <c:numRef>
              <c:f>Sheet1!$AV$4:$BT$4</c:f>
              <c:numCache>
                <c:formatCode>0%</c:formatCode>
                <c:ptCount val="25"/>
                <c:pt idx="0">
                  <c:v>0.23</c:v>
                </c:pt>
                <c:pt idx="1">
                  <c:v>0.28999999999999998</c:v>
                </c:pt>
                <c:pt idx="2">
                  <c:v>0.28999999999999998</c:v>
                </c:pt>
                <c:pt idx="3">
                  <c:v>0.33</c:v>
                </c:pt>
                <c:pt idx="4">
                  <c:v>0.38</c:v>
                </c:pt>
                <c:pt idx="5">
                  <c:v>0.45</c:v>
                </c:pt>
                <c:pt idx="6">
                  <c:v>0.51</c:v>
                </c:pt>
                <c:pt idx="7">
                  <c:v>0.45</c:v>
                </c:pt>
                <c:pt idx="8">
                  <c:v>0.33</c:v>
                </c:pt>
                <c:pt idx="9">
                  <c:v>0.32</c:v>
                </c:pt>
                <c:pt idx="10">
                  <c:v>0.25</c:v>
                </c:pt>
                <c:pt idx="11">
                  <c:v>0.23</c:v>
                </c:pt>
                <c:pt idx="12">
                  <c:v>0.23</c:v>
                </c:pt>
                <c:pt idx="13">
                  <c:v>0.28000000000000003</c:v>
                </c:pt>
                <c:pt idx="14">
                  <c:v>0.31</c:v>
                </c:pt>
                <c:pt idx="15">
                  <c:v>0.33</c:v>
                </c:pt>
                <c:pt idx="16">
                  <c:v>0.37</c:v>
                </c:pt>
                <c:pt idx="17">
                  <c:v>0.44</c:v>
                </c:pt>
                <c:pt idx="18">
                  <c:v>0.48</c:v>
                </c:pt>
                <c:pt idx="19">
                  <c:v>0.43</c:v>
                </c:pt>
                <c:pt idx="20">
                  <c:v>0.3</c:v>
                </c:pt>
                <c:pt idx="21">
                  <c:v>0.31</c:v>
                </c:pt>
                <c:pt idx="22">
                  <c:v>0.28000000000000003</c:v>
                </c:pt>
                <c:pt idx="23">
                  <c:v>0.2</c:v>
                </c:pt>
                <c:pt idx="24">
                  <c:v>0.22</c:v>
                </c:pt>
              </c:numCache>
            </c:numRef>
          </c:val>
          <c:smooth val="1"/>
          <c:extLst>
            <c:ext xmlns:c16="http://schemas.microsoft.com/office/drawing/2014/chart" uri="{C3380CC4-5D6E-409C-BE32-E72D297353CC}">
              <c16:uniqueId val="{0000000E-2340-4EE5-B4CA-E37D3BF52AD1}"/>
            </c:ext>
          </c:extLst>
        </c:ser>
        <c:ser>
          <c:idx val="3"/>
          <c:order val="3"/>
          <c:spPr>
            <a:ln w="28575" cap="rnd">
              <a:solidFill>
                <a:srgbClr val="31275A"/>
              </a:solidFill>
              <a:round/>
            </a:ln>
            <a:effectLst/>
          </c:spPr>
          <c:marker>
            <c:symbol val="square"/>
            <c:size val="5"/>
            <c:spPr>
              <a:solidFill>
                <a:srgbClr val="31275A"/>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Sheet1!$AV$1:$BT$1</c:f>
              <c:strCache>
                <c:ptCount val="25"/>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pt idx="22">
                  <c:v>N-J</c:v>
                </c:pt>
                <c:pt idx="23">
                  <c:v>D-F</c:v>
                </c:pt>
                <c:pt idx="24">
                  <c:v>J-M</c:v>
                </c:pt>
              </c:strCache>
            </c:strRef>
          </c:cat>
          <c:val>
            <c:numRef>
              <c:f>Sheet1!$AV$5:$BT$5</c:f>
              <c:numCache>
                <c:formatCode>0%</c:formatCode>
                <c:ptCount val="25"/>
                <c:pt idx="0">
                  <c:v>0.14000000000000001</c:v>
                </c:pt>
                <c:pt idx="1">
                  <c:v>0.18</c:v>
                </c:pt>
                <c:pt idx="2">
                  <c:v>0.21</c:v>
                </c:pt>
                <c:pt idx="3">
                  <c:v>0.22</c:v>
                </c:pt>
                <c:pt idx="4">
                  <c:v>0.23</c:v>
                </c:pt>
                <c:pt idx="5">
                  <c:v>0.25</c:v>
                </c:pt>
                <c:pt idx="6">
                  <c:v>0.25</c:v>
                </c:pt>
                <c:pt idx="7">
                  <c:v>0.24</c:v>
                </c:pt>
                <c:pt idx="8">
                  <c:v>0.25</c:v>
                </c:pt>
                <c:pt idx="9">
                  <c:v>0.24</c:v>
                </c:pt>
                <c:pt idx="10">
                  <c:v>0.17</c:v>
                </c:pt>
                <c:pt idx="11">
                  <c:v>0.16</c:v>
                </c:pt>
                <c:pt idx="12">
                  <c:v>0.14000000000000001</c:v>
                </c:pt>
                <c:pt idx="13">
                  <c:v>0.17</c:v>
                </c:pt>
                <c:pt idx="14">
                  <c:v>0.21</c:v>
                </c:pt>
                <c:pt idx="15">
                  <c:v>0.22</c:v>
                </c:pt>
                <c:pt idx="16">
                  <c:v>0.24</c:v>
                </c:pt>
                <c:pt idx="17">
                  <c:v>0.24</c:v>
                </c:pt>
                <c:pt idx="18">
                  <c:v>0.25</c:v>
                </c:pt>
                <c:pt idx="19">
                  <c:v>0.27</c:v>
                </c:pt>
                <c:pt idx="20">
                  <c:v>0.21</c:v>
                </c:pt>
                <c:pt idx="21">
                  <c:v>0.24</c:v>
                </c:pt>
              </c:numCache>
            </c:numRef>
          </c:val>
          <c:smooth val="1"/>
          <c:extLst>
            <c:ext xmlns:c16="http://schemas.microsoft.com/office/drawing/2014/chart" uri="{C3380CC4-5D6E-409C-BE32-E72D297353CC}">
              <c16:uniqueId val="{0000000F-2340-4EE5-B4CA-E37D3BF52AD1}"/>
            </c:ext>
          </c:extLst>
        </c:ser>
        <c:ser>
          <c:idx val="4"/>
          <c:order val="4"/>
          <c:spPr>
            <a:ln w="28575" cap="rnd">
              <a:solidFill>
                <a:schemeClr val="accent5"/>
              </a:solidFill>
              <a:round/>
            </a:ln>
            <a:effectLst/>
          </c:spPr>
          <c:marker>
            <c:symbol val="square"/>
            <c:size val="6"/>
            <c:spPr>
              <a:solidFill>
                <a:srgbClr val="FF0000"/>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Sheet1!$AV$1:$BT$1</c:f>
              <c:strCache>
                <c:ptCount val="25"/>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pt idx="22">
                  <c:v>N-J</c:v>
                </c:pt>
                <c:pt idx="23">
                  <c:v>D-F</c:v>
                </c:pt>
                <c:pt idx="24">
                  <c:v>J-M</c:v>
                </c:pt>
              </c:strCache>
            </c:strRef>
          </c:cat>
          <c:val>
            <c:numRef>
              <c:f>Sheet1!$AV$6:$BT$6</c:f>
              <c:numCache>
                <c:formatCode>General</c:formatCode>
                <c:ptCount val="25"/>
              </c:numCache>
            </c:numRef>
          </c:val>
          <c:smooth val="1"/>
          <c:extLst xmlns:c15="http://schemas.microsoft.com/office/drawing/2012/chart">
            <c:ext xmlns:c16="http://schemas.microsoft.com/office/drawing/2014/chart" uri="{C3380CC4-5D6E-409C-BE32-E72D297353CC}">
              <c16:uniqueId val="{00000010-2340-4EE5-B4CA-E37D3BF52AD1}"/>
            </c:ext>
          </c:extLst>
        </c:ser>
        <c:dLbls>
          <c:showLegendKey val="0"/>
          <c:showVal val="1"/>
          <c:showCatName val="0"/>
          <c:showSerName val="0"/>
          <c:showPercent val="0"/>
          <c:showBubbleSize val="0"/>
        </c:dLbls>
        <c:marker val="1"/>
        <c:smooth val="0"/>
        <c:axId val="-614278784"/>
        <c:axId val="-614279328"/>
        <c:extLst/>
      </c:lineChart>
      <c:catAx>
        <c:axId val="-614278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4279328"/>
        <c:crosses val="autoZero"/>
        <c:auto val="1"/>
        <c:lblAlgn val="ctr"/>
        <c:lblOffset val="100"/>
        <c:noMultiLvlLbl val="0"/>
      </c:catAx>
      <c:valAx>
        <c:axId val="-614279328"/>
        <c:scaling>
          <c:orientation val="minMax"/>
          <c:max val="0.8"/>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278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5. Where stayed on UK overnight trips</a:t>
            </a:r>
            <a:r>
              <a:rPr lang="en-GB" sz="1400" b="1" baseline="0" dirty="0">
                <a:solidFill>
                  <a:srgbClr val="C00000"/>
                </a:solidFill>
                <a:latin typeface="Arial" panose="020B0604020202020204" pitchFamily="34" charset="0"/>
                <a:cs typeface="Arial" panose="020B0604020202020204" pitchFamily="34" charset="0"/>
              </a:rPr>
              <a:t> </a:t>
            </a:r>
            <a:r>
              <a:rPr lang="en-GB" sz="1400" b="1" u="sng" baseline="0" dirty="0">
                <a:solidFill>
                  <a:srgbClr val="C00000"/>
                </a:solidFill>
                <a:latin typeface="Arial" panose="020B0604020202020204" pitchFamily="34" charset="0"/>
                <a:cs typeface="Arial" panose="020B0604020202020204" pitchFamily="34" charset="0"/>
              </a:rPr>
              <a:t>in 2025 vs intentions at beginning of 2025</a:t>
            </a:r>
            <a:r>
              <a:rPr lang="en-GB" sz="1400" b="1" u="none" baseline="0" dirty="0">
                <a:solidFill>
                  <a:srgbClr val="C00000"/>
                </a:solidFill>
                <a:latin typeface="Arial" panose="020B0604020202020204" pitchFamily="34" charset="0"/>
                <a:cs typeface="Arial" panose="020B0604020202020204" pitchFamily="34" charset="0"/>
              </a:rPr>
              <a:t>, </a:t>
            </a:r>
            <a:r>
              <a:rPr lang="en-GB" sz="1400" b="1" dirty="0">
                <a:solidFill>
                  <a:srgbClr val="C00000"/>
                </a:solidFill>
                <a:latin typeface="Arial" panose="020B0604020202020204" pitchFamily="34" charset="0"/>
                <a:cs typeface="Arial" panose="020B0604020202020204" pitchFamily="34" charset="0"/>
              </a:rPr>
              <a:t>Percentage, January 2025 and</a:t>
            </a:r>
            <a:r>
              <a:rPr lang="en-GB" sz="1400" b="1" baseline="0" dirty="0">
                <a:solidFill>
                  <a:srgbClr val="C00000"/>
                </a:solidFill>
                <a:latin typeface="Arial" panose="020B0604020202020204" pitchFamily="34" charset="0"/>
                <a:cs typeface="Arial" panose="020B0604020202020204" pitchFamily="34" charset="0"/>
              </a:rPr>
              <a:t> 2026</a:t>
            </a:r>
            <a:r>
              <a:rPr lang="en-GB" sz="1400" b="1" dirty="0">
                <a:solidFill>
                  <a:srgbClr val="C00000"/>
                </a:solidFill>
                <a:latin typeface="Arial" panose="020B0604020202020204" pitchFamily="34" charset="0"/>
                <a:cs typeface="Arial" panose="020B0604020202020204" pitchFamily="34" charset="0"/>
              </a:rPr>
              <a:t> fieldwork, UK</a:t>
            </a:r>
          </a:p>
        </c:rich>
      </c:tx>
      <c:layout>
        <c:manualLayout>
          <c:xMode val="edge"/>
          <c:yMode val="edge"/>
          <c:x val="6.387378546950103E-4"/>
          <c:y val="1.5162070914928687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1.2545114177327302E-3"/>
          <c:y val="0.21283904698659156"/>
          <c:w val="0.99556624371070312"/>
          <c:h val="0.57983132727653719"/>
        </c:manualLayout>
      </c:layout>
      <c:barChart>
        <c:barDir val="col"/>
        <c:grouping val="clustered"/>
        <c:varyColors val="0"/>
        <c:ser>
          <c:idx val="1"/>
          <c:order val="0"/>
          <c:tx>
            <c:strRef>
              <c:f>Sheet1!$B$1</c:f>
              <c:strCache>
                <c:ptCount val="1"/>
                <c:pt idx="0">
                  <c:v>Actual destination of trip taken in 2025</c:v>
                </c:pt>
              </c:strCache>
            </c:strRef>
          </c:tx>
          <c:spPr>
            <a:solidFill>
              <a:srgbClr val="0323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South West</c:v>
                </c:pt>
                <c:pt idx="1">
                  <c:v>London</c:v>
                </c:pt>
                <c:pt idx="2">
                  <c:v>North West </c:v>
                </c:pt>
                <c:pt idx="3">
                  <c:v>South East </c:v>
                </c:pt>
                <c:pt idx="4">
                  <c:v>East of England </c:v>
                </c:pt>
                <c:pt idx="5">
                  <c:v>Scotland</c:v>
                </c:pt>
                <c:pt idx="6">
                  <c:v>Yorkshire &amp; the Humber </c:v>
                </c:pt>
                <c:pt idx="7">
                  <c:v>North East </c:v>
                </c:pt>
                <c:pt idx="8">
                  <c:v>East Midlands </c:v>
                </c:pt>
                <c:pt idx="9">
                  <c:v>Wales</c:v>
                </c:pt>
                <c:pt idx="10">
                  <c:v>West Midlands </c:v>
                </c:pt>
                <c:pt idx="11">
                  <c:v>Northern Ireland</c:v>
                </c:pt>
              </c:strCache>
            </c:strRef>
          </c:cat>
          <c:val>
            <c:numRef>
              <c:f>Sheet1!$B$2:$B$13</c:f>
              <c:numCache>
                <c:formatCode>0</c:formatCode>
                <c:ptCount val="12"/>
                <c:pt idx="0">
                  <c:v>14.74551361664</c:v>
                </c:pt>
                <c:pt idx="1">
                  <c:v>14.50382501899</c:v>
                </c:pt>
                <c:pt idx="2">
                  <c:v>14.394353343280001</c:v>
                </c:pt>
                <c:pt idx="3">
                  <c:v>13.36713555331</c:v>
                </c:pt>
                <c:pt idx="4">
                  <c:v>11.605844856139999</c:v>
                </c:pt>
                <c:pt idx="5">
                  <c:v>10.40434193846</c:v>
                </c:pt>
                <c:pt idx="6">
                  <c:v>8.2855028866579996</c:v>
                </c:pt>
                <c:pt idx="7">
                  <c:v>7.3971462664010001</c:v>
                </c:pt>
                <c:pt idx="8">
                  <c:v>6.7747227145459998</c:v>
                </c:pt>
                <c:pt idx="9">
                  <c:v>6.4796345825510002</c:v>
                </c:pt>
                <c:pt idx="10">
                  <c:v>5.7573547406090002</c:v>
                </c:pt>
                <c:pt idx="11">
                  <c:v>1.9883073315269999</c:v>
                </c:pt>
              </c:numCache>
            </c:numRef>
          </c:val>
          <c:extLst>
            <c:ext xmlns:c16="http://schemas.microsoft.com/office/drawing/2014/chart" uri="{C3380CC4-5D6E-409C-BE32-E72D297353CC}">
              <c16:uniqueId val="{00000001-12B1-4D40-A0BF-60EE83210FB5}"/>
            </c:ext>
          </c:extLst>
        </c:ser>
        <c:ser>
          <c:idx val="2"/>
          <c:order val="1"/>
          <c:tx>
            <c:strRef>
              <c:f>Sheet1!$C$1</c:f>
              <c:strCache>
                <c:ptCount val="1"/>
                <c:pt idx="0">
                  <c:v>Intented destination in January 2025</c:v>
                </c:pt>
              </c:strCache>
            </c:strRef>
          </c:tx>
          <c:spPr>
            <a:noFill/>
            <a:ln>
              <a:solidFill>
                <a:srgbClr val="002060"/>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South West</c:v>
                </c:pt>
                <c:pt idx="1">
                  <c:v>London</c:v>
                </c:pt>
                <c:pt idx="2">
                  <c:v>North West </c:v>
                </c:pt>
                <c:pt idx="3">
                  <c:v>South East </c:v>
                </c:pt>
                <c:pt idx="4">
                  <c:v>East of England </c:v>
                </c:pt>
                <c:pt idx="5">
                  <c:v>Scotland</c:v>
                </c:pt>
                <c:pt idx="6">
                  <c:v>Yorkshire &amp; the Humber </c:v>
                </c:pt>
                <c:pt idx="7">
                  <c:v>North East </c:v>
                </c:pt>
                <c:pt idx="8">
                  <c:v>East Midlands </c:v>
                </c:pt>
                <c:pt idx="9">
                  <c:v>Wales</c:v>
                </c:pt>
                <c:pt idx="10">
                  <c:v>West Midlands </c:v>
                </c:pt>
                <c:pt idx="11">
                  <c:v>Northern Ireland</c:v>
                </c:pt>
              </c:strCache>
            </c:strRef>
          </c:cat>
          <c:val>
            <c:numRef>
              <c:f>Sheet1!$C$2:$C$13</c:f>
              <c:numCache>
                <c:formatCode>0</c:formatCode>
                <c:ptCount val="12"/>
                <c:pt idx="0">
                  <c:v>17.446145945390001</c:v>
                </c:pt>
                <c:pt idx="1">
                  <c:v>14.334352416290001</c:v>
                </c:pt>
                <c:pt idx="2">
                  <c:v>10.9498992118</c:v>
                </c:pt>
                <c:pt idx="3">
                  <c:v>7.5486955124759998</c:v>
                </c:pt>
                <c:pt idx="4">
                  <c:v>8.3655606060390006</c:v>
                </c:pt>
                <c:pt idx="5">
                  <c:v>12.677419377930001</c:v>
                </c:pt>
                <c:pt idx="6">
                  <c:v>11.07000126688</c:v>
                </c:pt>
                <c:pt idx="7">
                  <c:v>4.410655305943</c:v>
                </c:pt>
                <c:pt idx="8">
                  <c:v>4.6941678520629999</c:v>
                </c:pt>
                <c:pt idx="9">
                  <c:v>8.6055966692600006</c:v>
                </c:pt>
                <c:pt idx="10">
                  <c:v>6.1166429587479998</c:v>
                </c:pt>
                <c:pt idx="11">
                  <c:v>3.3624628657210001</c:v>
                </c:pt>
              </c:numCache>
            </c:numRef>
          </c:val>
          <c:extLst>
            <c:ext xmlns:c16="http://schemas.microsoft.com/office/drawing/2014/chart" uri="{C3380CC4-5D6E-409C-BE32-E72D297353CC}">
              <c16:uniqueId val="{00000000-1127-4AF5-BB4F-843634B5114D}"/>
            </c:ext>
          </c:extLst>
        </c:ser>
        <c:dLbls>
          <c:showLegendKey val="0"/>
          <c:showVal val="0"/>
          <c:showCatName val="0"/>
          <c:showSerName val="0"/>
          <c:showPercent val="0"/>
          <c:showBubbleSize val="0"/>
        </c:dLbls>
        <c:gapWidth val="219"/>
        <c:axId val="1287151152"/>
        <c:axId val="1287143536"/>
      </c:barChart>
      <c:catAx>
        <c:axId val="128715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287143536"/>
        <c:crosses val="autoZero"/>
        <c:auto val="1"/>
        <c:lblAlgn val="ctr"/>
        <c:lblOffset val="100"/>
        <c:noMultiLvlLbl val="0"/>
      </c:catAx>
      <c:valAx>
        <c:axId val="1287143536"/>
        <c:scaling>
          <c:orientation val="minMax"/>
          <c:max val="50"/>
        </c:scaling>
        <c:delete val="1"/>
        <c:axPos val="l"/>
        <c:numFmt formatCode="0" sourceLinked="1"/>
        <c:majorTickMark val="out"/>
        <c:minorTickMark val="none"/>
        <c:tickLblPos val="nextTo"/>
        <c:crossAx val="1287151152"/>
        <c:crosses val="autoZero"/>
        <c:crossBetween val="between"/>
      </c:valAx>
      <c:spPr>
        <a:noFill/>
        <a:ln>
          <a:noFill/>
        </a:ln>
        <a:effectLst/>
      </c:spPr>
    </c:plotArea>
    <c:legend>
      <c:legendPos val="t"/>
      <c:layout>
        <c:manualLayout>
          <c:xMode val="edge"/>
          <c:yMode val="edge"/>
          <c:x val="0.1694458465374297"/>
          <c:y val="0.23154985866109173"/>
          <c:w val="0.61160380438285689"/>
          <c:h val="5.7714619019303637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6. Wales destination for trip </a:t>
            </a:r>
            <a:r>
              <a:rPr lang="en-GB" sz="1400" b="1" i="0" u="sng" strike="noStrike" kern="1200" spc="0" baseline="0" dirty="0">
                <a:solidFill>
                  <a:srgbClr val="C00000"/>
                </a:solidFill>
                <a:latin typeface="Arial" panose="020B0604020202020204" pitchFamily="34" charset="0"/>
                <a:cs typeface="Arial" panose="020B0604020202020204" pitchFamily="34" charset="0"/>
              </a:rPr>
              <a:t>in 2025 vs intentions at beginning of 2025</a:t>
            </a:r>
            <a:r>
              <a:rPr lang="en-GB" sz="1400" b="1" dirty="0">
                <a:solidFill>
                  <a:srgbClr val="C00000"/>
                </a:solidFill>
                <a:latin typeface="Arial" panose="020B0604020202020204" pitchFamily="34" charset="0"/>
                <a:cs typeface="Arial" panose="020B0604020202020204" pitchFamily="34" charset="0"/>
              </a:rPr>
              <a: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January 2025 and 2026 fieldwork, UK</a:t>
            </a:r>
            <a:endParaRPr lang="en-GB" sz="1400" b="1" dirty="0">
              <a:solidFill>
                <a:srgbClr val="C00000"/>
              </a:solidFill>
              <a:latin typeface="Arial" panose="020B0604020202020204" pitchFamily="34" charset="0"/>
              <a:cs typeface="Arial" panose="020B0604020202020204" pitchFamily="34" charset="0"/>
            </a:endParaRPr>
          </a:p>
        </c:rich>
      </c:tx>
      <c:layout>
        <c:manualLayout>
          <c:xMode val="edge"/>
          <c:yMode val="edge"/>
          <c:x val="2.6078043364749996E-2"/>
          <c:y val="4.2990501694071886E-4"/>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GB"/>
        </a:p>
      </c:txPr>
    </c:title>
    <c:autoTitleDeleted val="0"/>
    <c:plotArea>
      <c:layout>
        <c:manualLayout>
          <c:layoutTarget val="inner"/>
          <c:xMode val="edge"/>
          <c:yMode val="edge"/>
          <c:x val="2.4080852754910575E-2"/>
          <c:y val="6.4172527460072931E-2"/>
          <c:w val="0.96708047675989528"/>
          <c:h val="0.63772142315414382"/>
        </c:manualLayout>
      </c:layout>
      <c:barChart>
        <c:barDir val="col"/>
        <c:grouping val="clustered"/>
        <c:varyColors val="0"/>
        <c:ser>
          <c:idx val="0"/>
          <c:order val="0"/>
          <c:tx>
            <c:strRef>
              <c:f>Sheet1!$B$1</c:f>
              <c:strCache>
                <c:ptCount val="1"/>
                <c:pt idx="0">
                  <c:v>Actual Wales destination of trip taken in 2025</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Cardiff</c:v>
                </c:pt>
                <c:pt idx="1">
                  <c:v>Pembrokeshire</c:v>
                </c:pt>
                <c:pt idx="2">
                  <c:v>Mid Wales and Bannau Brycheiniog (Brecon Beacons)</c:v>
                </c:pt>
                <c:pt idx="3">
                  <c:v>Llandudno &amp; Colwyn Bay</c:v>
                </c:pt>
                <c:pt idx="4">
                  <c:v>North East Wales</c:v>
                </c:pt>
                <c:pt idx="5">
                  <c:v>Eryri (Snowdonia)</c:v>
                </c:pt>
                <c:pt idx="6">
                  <c:v>Swansea Bay</c:v>
                </c:pt>
                <c:pt idx="7">
                  <c:v>The Isle of Anglesey</c:v>
                </c:pt>
                <c:pt idx="8">
                  <c:v>Carmarthenshire</c:v>
                </c:pt>
                <c:pt idx="9">
                  <c:v>South Wales Valleys</c:v>
                </c:pt>
                <c:pt idx="10">
                  <c:v>Cardigan Bay/Ceredigion</c:v>
                </c:pt>
                <c:pt idx="11">
                  <c:v>Wye Valley and Vale of Usk</c:v>
                </c:pt>
                <c:pt idx="12">
                  <c:v>Glamorgan Heritage Coast</c:v>
                </c:pt>
              </c:strCache>
            </c:strRef>
          </c:cat>
          <c:val>
            <c:numRef>
              <c:f>Sheet1!$B$2:$B$14</c:f>
              <c:numCache>
                <c:formatCode>0</c:formatCode>
                <c:ptCount val="13"/>
                <c:pt idx="0">
                  <c:v>19.179456998900001</c:v>
                </c:pt>
                <c:pt idx="1">
                  <c:v>15.22058566171</c:v>
                </c:pt>
                <c:pt idx="2">
                  <c:v>14.97868676279</c:v>
                </c:pt>
                <c:pt idx="3">
                  <c:v>13.979669207400001</c:v>
                </c:pt>
                <c:pt idx="4">
                  <c:v>13.299307338149999</c:v>
                </c:pt>
                <c:pt idx="5">
                  <c:v>12.24835808438</c:v>
                </c:pt>
                <c:pt idx="6">
                  <c:v>10.49177064002</c:v>
                </c:pt>
                <c:pt idx="7">
                  <c:v>10.050636349339999</c:v>
                </c:pt>
                <c:pt idx="8">
                  <c:v>9.5888618351439998</c:v>
                </c:pt>
                <c:pt idx="9">
                  <c:v>8.6925062227929999</c:v>
                </c:pt>
                <c:pt idx="10">
                  <c:v>4.0593675060079999</c:v>
                </c:pt>
                <c:pt idx="11">
                  <c:v>3.9063242182889999</c:v>
                </c:pt>
                <c:pt idx="12">
                  <c:v>2.5697452094469999</c:v>
                </c:pt>
              </c:numCache>
            </c:numRef>
          </c:val>
          <c:extLst>
            <c:ext xmlns:c16="http://schemas.microsoft.com/office/drawing/2014/chart" uri="{C3380CC4-5D6E-409C-BE32-E72D297353CC}">
              <c16:uniqueId val="{00000000-67A3-4F6E-A405-4818C786C124}"/>
            </c:ext>
          </c:extLst>
        </c:ser>
        <c:ser>
          <c:idx val="1"/>
          <c:order val="1"/>
          <c:tx>
            <c:strRef>
              <c:f>Sheet1!$C$1</c:f>
              <c:strCache>
                <c:ptCount val="1"/>
                <c:pt idx="0">
                  <c:v>Intented Wales destination in January 2025</c:v>
                </c:pt>
              </c:strCache>
            </c:strRef>
          </c:tx>
          <c:spPr>
            <a:noFill/>
            <a:ln>
              <a:solidFill>
                <a:srgbClr val="FF0000"/>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Cardiff</c:v>
                </c:pt>
                <c:pt idx="1">
                  <c:v>Pembrokeshire</c:v>
                </c:pt>
                <c:pt idx="2">
                  <c:v>Mid Wales and Bannau Brycheiniog (Brecon Beacons)</c:v>
                </c:pt>
                <c:pt idx="3">
                  <c:v>Llandudno &amp; Colwyn Bay</c:v>
                </c:pt>
                <c:pt idx="4">
                  <c:v>North East Wales</c:v>
                </c:pt>
                <c:pt idx="5">
                  <c:v>Eryri (Snowdonia)</c:v>
                </c:pt>
                <c:pt idx="6">
                  <c:v>Swansea Bay</c:v>
                </c:pt>
                <c:pt idx="7">
                  <c:v>The Isle of Anglesey</c:v>
                </c:pt>
                <c:pt idx="8">
                  <c:v>Carmarthenshire</c:v>
                </c:pt>
                <c:pt idx="9">
                  <c:v>South Wales Valleys</c:v>
                </c:pt>
                <c:pt idx="10">
                  <c:v>Cardigan Bay/Ceredigion</c:v>
                </c:pt>
                <c:pt idx="11">
                  <c:v>Wye Valley and Vale of Usk</c:v>
                </c:pt>
                <c:pt idx="12">
                  <c:v>Glamorgan Heritage Coast</c:v>
                </c:pt>
              </c:strCache>
            </c:strRef>
          </c:cat>
          <c:val>
            <c:numRef>
              <c:f>Sheet1!$C$2:$C$14</c:f>
              <c:numCache>
                <c:formatCode>0</c:formatCode>
                <c:ptCount val="13"/>
                <c:pt idx="0">
                  <c:v>20.950187901509999</c:v>
                </c:pt>
                <c:pt idx="1">
                  <c:v>12.882755507620001</c:v>
                </c:pt>
                <c:pt idx="2">
                  <c:v>3.4626092062909999</c:v>
                </c:pt>
                <c:pt idx="3">
                  <c:v>18.919925652660002</c:v>
                </c:pt>
                <c:pt idx="4">
                  <c:v>2.898550724638</c:v>
                </c:pt>
                <c:pt idx="5">
                  <c:v>9.9290054524000002</c:v>
                </c:pt>
                <c:pt idx="6">
                  <c:v>7.2222476181089998</c:v>
                </c:pt>
                <c:pt idx="7">
                  <c:v>9.9613293967440004</c:v>
                </c:pt>
                <c:pt idx="8">
                  <c:v>3.9964757827340001</c:v>
                </c:pt>
                <c:pt idx="9">
                  <c:v>10.90078183088</c:v>
                </c:pt>
                <c:pt idx="10">
                  <c:v>6.2586125261410004</c:v>
                </c:pt>
                <c:pt idx="11">
                  <c:v>0.72463768115939997</c:v>
                </c:pt>
                <c:pt idx="12">
                  <c:v>1.449275362319</c:v>
                </c:pt>
              </c:numCache>
            </c:numRef>
          </c:val>
          <c:extLst>
            <c:ext xmlns:c16="http://schemas.microsoft.com/office/drawing/2014/chart" uri="{C3380CC4-5D6E-409C-BE32-E72D297353CC}">
              <c16:uniqueId val="{00000000-F133-4244-BC9F-FE68F499035A}"/>
            </c:ext>
          </c:extLst>
        </c:ser>
        <c:dLbls>
          <c:showLegendKey val="0"/>
          <c:showVal val="0"/>
          <c:showCatName val="0"/>
          <c:showSerName val="0"/>
          <c:showPercent val="0"/>
          <c:showBubbleSize val="0"/>
        </c:dLbls>
        <c:gapWidth val="219"/>
        <c:axId val="1018688112"/>
        <c:axId val="1018685392"/>
      </c:barChart>
      <c:catAx>
        <c:axId val="101868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685392"/>
        <c:crosses val="autoZero"/>
        <c:auto val="1"/>
        <c:lblAlgn val="ctr"/>
        <c:lblOffset val="100"/>
        <c:noMultiLvlLbl val="0"/>
      </c:catAx>
      <c:valAx>
        <c:axId val="1018685392"/>
        <c:scaling>
          <c:orientation val="minMax"/>
          <c:max val="50"/>
        </c:scaling>
        <c:delete val="1"/>
        <c:axPos val="l"/>
        <c:numFmt formatCode="0" sourceLinked="1"/>
        <c:majorTickMark val="out"/>
        <c:minorTickMark val="none"/>
        <c:tickLblPos val="nextTo"/>
        <c:crossAx val="1018688112"/>
        <c:crosses val="autoZero"/>
        <c:crossBetween val="between"/>
      </c:valAx>
      <c:spPr>
        <a:noFill/>
        <a:ln>
          <a:noFill/>
        </a:ln>
        <a:effectLst/>
      </c:spPr>
    </c:plotArea>
    <c:legend>
      <c:legendPos val="r"/>
      <c:layout>
        <c:manualLayout>
          <c:xMode val="edge"/>
          <c:yMode val="edge"/>
          <c:x val="2.9449312350548151E-2"/>
          <c:y val="0.15468956283180868"/>
          <c:w val="0.95384995323794364"/>
          <c:h val="0.13071145668780521"/>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r>
              <a:rPr lang="en-GB" sz="1400" b="1" i="0" u="none" strike="noStrike" kern="1200" spc="0" baseline="0" dirty="0">
                <a:solidFill>
                  <a:srgbClr val="BB0003"/>
                </a:solidFill>
                <a:effectLst/>
                <a:latin typeface="+mn-lt"/>
                <a:ea typeface="+mn-ea"/>
                <a:cs typeface="+mn-cs"/>
              </a:rPr>
              <a:t>Figure 7a. ‘Leisure events attended in Wales in </a:t>
            </a:r>
          </a:p>
          <a:p>
            <a:pPr algn="l" rtl="0">
              <a:defRPr sz="1400">
                <a:solidFill>
                  <a:srgbClr val="F90004">
                    <a:lumMod val="75000"/>
                  </a:srgbClr>
                </a:solidFill>
              </a:defRPr>
            </a:pPr>
            <a:r>
              <a:rPr lang="en-GB" sz="1400" b="1" i="0" u="none" strike="noStrike" kern="1200" spc="0" baseline="0" dirty="0">
                <a:solidFill>
                  <a:srgbClr val="BB0003"/>
                </a:solidFill>
                <a:effectLst/>
                <a:latin typeface="+mn-lt"/>
                <a:ea typeface="+mn-ea"/>
                <a:cs typeface="+mn-cs"/>
              </a:rPr>
              <a:t>past 12 months, </a:t>
            </a:r>
            <a:r>
              <a:rPr lang="en-GB" sz="1400" b="1" i="0" u="none" strike="noStrike" kern="1200" spc="0" baseline="0" dirty="0">
                <a:solidFill>
                  <a:srgbClr val="C00000"/>
                </a:solidFill>
                <a:latin typeface="Arial" panose="020B0604020202020204" pitchFamily="34" charset="0"/>
                <a:cs typeface="Arial" panose="020B0604020202020204" pitchFamily="34" charset="0"/>
              </a:rPr>
              <a:t>October 2025 fieldwork</a:t>
            </a:r>
            <a:r>
              <a:rPr lang="en-GB" sz="1400" b="1" i="0" u="none" strike="noStrike" kern="1200" spc="0" baseline="0" dirty="0">
                <a:solidFill>
                  <a:srgbClr val="BB0003"/>
                </a:solidFill>
                <a:effectLst/>
                <a:latin typeface="+mn-lt"/>
                <a:ea typeface="+mn-ea"/>
                <a:cs typeface="+mn-cs"/>
              </a:rPr>
              <a:t>, UK</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endParaRPr lang="en-US"/>
        </a:p>
      </c:txPr>
    </c:title>
    <c:autoTitleDeleted val="0"/>
    <c:plotArea>
      <c:layout>
        <c:manualLayout>
          <c:layoutTarget val="inner"/>
          <c:xMode val="edge"/>
          <c:yMode val="edge"/>
          <c:x val="0.2208645774343222"/>
          <c:y val="0.23191775704392362"/>
          <c:w val="0.7791354225656778"/>
          <c:h val="0.73690763648621638"/>
        </c:manualLayout>
      </c:layout>
      <c:barChart>
        <c:barDir val="bar"/>
        <c:grouping val="clustered"/>
        <c:varyColors val="0"/>
        <c:ser>
          <c:idx val="0"/>
          <c:order val="0"/>
          <c:tx>
            <c:strRef>
              <c:f>Sheet1!$B$1</c:f>
              <c:strCache>
                <c:ptCount val="1"/>
                <c:pt idx="0">
                  <c:v>Column1</c:v>
                </c:pt>
              </c:strCache>
            </c:strRef>
          </c:tx>
          <c:spPr>
            <a:solidFill>
              <a:srgbClr val="0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A live sports event as a spectator </c:v>
                </c:pt>
                <c:pt idx="1">
                  <c:v>A concert or gig</c:v>
                </c:pt>
                <c:pt idx="2">
                  <c:v>A live audience TV show </c:v>
                </c:pt>
                <c:pt idx="3">
                  <c:v>A seasonal event </c:v>
                </c:pt>
                <c:pt idx="4">
                  <c:v>A show or live performance </c:v>
                </c:pt>
                <c:pt idx="5">
                  <c:v>A cultural festival</c:v>
                </c:pt>
                <c:pt idx="6">
                  <c:v>A music festival </c:v>
                </c:pt>
                <c:pt idx="7">
                  <c:v>A sports event / competition as a competitor </c:v>
                </c:pt>
                <c:pt idx="8">
                  <c:v>A fan convention </c:v>
                </c:pt>
                <c:pt idx="9">
                  <c:v>A leisure exhibition </c:v>
                </c:pt>
                <c:pt idx="10">
                  <c:v>A display / parade / carnival </c:v>
                </c:pt>
                <c:pt idx="11">
                  <c:v>Other</c:v>
                </c:pt>
              </c:strCache>
            </c:strRef>
          </c:cat>
          <c:val>
            <c:numRef>
              <c:f>Sheet1!$B$2:$B$13</c:f>
              <c:numCache>
                <c:formatCode>0</c:formatCode>
                <c:ptCount val="12"/>
                <c:pt idx="0">
                  <c:v>13.513513513513514</c:v>
                </c:pt>
                <c:pt idx="1">
                  <c:v>12.972972972972974</c:v>
                </c:pt>
                <c:pt idx="2">
                  <c:v>11.351351351351353</c:v>
                </c:pt>
                <c:pt idx="3">
                  <c:v>11.351351351351353</c:v>
                </c:pt>
                <c:pt idx="4">
                  <c:v>10.810810810810811</c:v>
                </c:pt>
                <c:pt idx="5">
                  <c:v>10.27027027027027</c:v>
                </c:pt>
                <c:pt idx="6">
                  <c:v>8.6486486486486491</c:v>
                </c:pt>
                <c:pt idx="7">
                  <c:v>8.1081081081081088</c:v>
                </c:pt>
                <c:pt idx="8">
                  <c:v>4.8648648648648649</c:v>
                </c:pt>
                <c:pt idx="9">
                  <c:v>3.7837837837837842</c:v>
                </c:pt>
                <c:pt idx="10">
                  <c:v>3.2432432432432434</c:v>
                </c:pt>
                <c:pt idx="11">
                  <c:v>1.0810810810810811</c:v>
                </c:pt>
              </c:numCache>
            </c:numRef>
          </c:val>
          <c:extLst>
            <c:ext xmlns:c16="http://schemas.microsoft.com/office/drawing/2014/chart" uri="{C3380CC4-5D6E-409C-BE32-E72D297353CC}">
              <c16:uniqueId val="{00000000-DFB3-47F9-9A34-B46AE465945E}"/>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l"/>
        <c:majorGridlines>
          <c:spPr>
            <a:ln w="9525" cap="flat" cmpd="sng" algn="ctr">
              <a:solidFill>
                <a:srgbClr val="D9D9D9"/>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2">
                    <a:lumMod val="10000"/>
                  </a:schemeClr>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t"/>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l" defTabSz="609585" rtl="0" eaLnBrk="1" fontAlgn="auto" latinLnBrk="0" hangingPunct="1">
              <a:lnSpc>
                <a:spcPct val="100000"/>
              </a:lnSpc>
              <a:spcBef>
                <a:spcPts val="0"/>
              </a:spcBef>
              <a:spcAft>
                <a:spcPts val="0"/>
              </a:spcAft>
              <a:buClrTx/>
              <a:buSzTx/>
              <a:buFontTx/>
              <a:buNone/>
              <a:tabLst/>
              <a:defRPr lang="en-GB" sz="1200" b="1" i="0" u="none" strike="noStrike" kern="1200" spc="0" baseline="0" dirty="0">
                <a:solidFill>
                  <a:srgbClr val="C00000"/>
                </a:solidFill>
                <a:latin typeface="+mn-lt"/>
                <a:ea typeface="+mn-ea"/>
                <a:cs typeface="+mn-cs"/>
              </a:defRPr>
            </a:pPr>
            <a:r>
              <a:rPr lang="en-GB" sz="1400" b="1" i="0" u="none" strike="noStrike" kern="1200" spc="0" baseline="0" dirty="0">
                <a:solidFill>
                  <a:srgbClr val="C00000"/>
                </a:solidFill>
                <a:latin typeface="Arial" panose="020B0604020202020204" pitchFamily="34" charset="0"/>
                <a:cs typeface="Arial" panose="020B0604020202020204" pitchFamily="34" charset="0"/>
              </a:rPr>
              <a:t>Figure 8. Reasons for not taking a UK overnight trip in the </a:t>
            </a:r>
            <a:r>
              <a:rPr lang="en-GB" sz="1400" b="1" i="0" u="sng" strike="noStrike" kern="1200" spc="0" baseline="0" dirty="0">
                <a:solidFill>
                  <a:srgbClr val="C00000"/>
                </a:solidFill>
                <a:latin typeface="Arial" panose="020B0604020202020204" pitchFamily="34" charset="0"/>
                <a:cs typeface="Arial" panose="020B0604020202020204" pitchFamily="34" charset="0"/>
              </a:rPr>
              <a:t>last 12 months</a:t>
            </a:r>
            <a:r>
              <a:rPr lang="en-GB" sz="1400" b="1" i="0" u="none" strike="noStrike" kern="1200" spc="0" baseline="0" dirty="0">
                <a:solidFill>
                  <a:srgbClr val="C00000"/>
                </a:solidFill>
                <a:latin typeface="Arial" panose="020B0604020202020204" pitchFamily="34" charset="0"/>
                <a:cs typeface="Arial" panose="020B0604020202020204" pitchFamily="34" charset="0"/>
              </a:rPr>
              <a:t>, Percentage, January 2026 fieldwork, UK residents</a:t>
            </a:r>
          </a:p>
        </c:rich>
      </c:tx>
      <c:layout>
        <c:manualLayout>
          <c:xMode val="edge"/>
          <c:yMode val="edge"/>
          <c:x val="0"/>
          <c:y val="3.4154419931551314E-3"/>
        </c:manualLayout>
      </c:layout>
      <c:overlay val="0"/>
      <c:spPr>
        <a:noFill/>
        <a:ln>
          <a:noFill/>
        </a:ln>
        <a:effectLst/>
      </c:spPr>
      <c:txPr>
        <a:bodyPr rot="0" spcFirstLastPara="1" vertOverflow="ellipsis" vert="horz" wrap="square" anchor="ctr" anchorCtr="1"/>
        <a:lstStyle/>
        <a:p>
          <a:pPr marL="0" marR="0" lvl="0" indent="0" algn="l" defTabSz="609585" rtl="0" eaLnBrk="1" fontAlgn="auto" latinLnBrk="0" hangingPunct="1">
            <a:lnSpc>
              <a:spcPct val="100000"/>
            </a:lnSpc>
            <a:spcBef>
              <a:spcPts val="0"/>
            </a:spcBef>
            <a:spcAft>
              <a:spcPts val="0"/>
            </a:spcAft>
            <a:buClrTx/>
            <a:buSzTx/>
            <a:buFontTx/>
            <a:buNone/>
            <a:tabLst/>
            <a:defRPr lang="en-GB" sz="1200" b="1" i="0" u="none" strike="noStrike" kern="1200" spc="0" baseline="0" dirty="0">
              <a:solidFill>
                <a:srgbClr val="C00000"/>
              </a:solidFill>
              <a:latin typeface="+mn-lt"/>
              <a:ea typeface="+mn-ea"/>
              <a:cs typeface="+mn-cs"/>
            </a:defRPr>
          </a:pPr>
          <a:endParaRPr lang="en-US"/>
        </a:p>
      </c:txPr>
    </c:title>
    <c:autoTitleDeleted val="0"/>
    <c:plotArea>
      <c:layout>
        <c:manualLayout>
          <c:layoutTarget val="inner"/>
          <c:xMode val="edge"/>
          <c:yMode val="edge"/>
          <c:x val="4.4422192497881055E-2"/>
          <c:y val="0.12069983751101951"/>
          <c:w val="0.93940068966788992"/>
          <c:h val="0.66737071107488566"/>
        </c:manualLayout>
      </c:layout>
      <c:barChart>
        <c:barDir val="col"/>
        <c:grouping val="clustered"/>
        <c:varyColors val="0"/>
        <c:ser>
          <c:idx val="0"/>
          <c:order val="0"/>
          <c:tx>
            <c:strRef>
              <c:f>Sheet1!$B$1</c:f>
              <c:strCache>
                <c:ptCount val="1"/>
                <c:pt idx="0">
                  <c:v>January 2026 data</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A011-4CF9-839C-ED6713345B6A}"/>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A011-4CF9-839C-ED6713345B6A}"/>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0"/>
                <c:pt idx="0">
                  <c:v>I couldn’t afford it</c:v>
                </c:pt>
                <c:pt idx="1">
                  <c:v>I’m cutting back on spending</c:v>
                </c:pt>
                <c:pt idx="2">
                  <c:v>I went abroad instead</c:v>
                </c:pt>
                <c:pt idx="3">
                  <c:v>No specific reason</c:v>
                </c:pt>
                <c:pt idx="4">
                  <c:v>I don’t tend to travel much / not interested</c:v>
                </c:pt>
                <c:pt idx="5">
                  <c:v>I didn’t have time/ no annual leave</c:v>
                </c:pt>
                <c:pt idx="6">
                  <c:v>Unable to travel due to a health condition / ill health</c:v>
                </c:pt>
                <c:pt idx="7">
                  <c:v>I couldn’t decide where to go</c:v>
                </c:pt>
                <c:pt idx="8">
                  <c:v>I didn’t have anyone to go with</c:v>
                </c:pt>
                <c:pt idx="9">
                  <c:v>I couldn’t find anywhere available to stay when I wanted to go</c:v>
                </c:pt>
              </c:strCache>
            </c:strRef>
          </c:cat>
          <c:val>
            <c:numRef>
              <c:f>Sheet1!$B$2:$B$17</c:f>
              <c:numCache>
                <c:formatCode>0</c:formatCode>
                <c:ptCount val="10"/>
                <c:pt idx="0">
                  <c:v>28.507456746180001</c:v>
                </c:pt>
                <c:pt idx="1">
                  <c:v>18.75583201777</c:v>
                </c:pt>
                <c:pt idx="2">
                  <c:v>18.551771458619999</c:v>
                </c:pt>
                <c:pt idx="3">
                  <c:v>10.74030080555</c:v>
                </c:pt>
                <c:pt idx="4">
                  <c:v>10.532816862300001</c:v>
                </c:pt>
                <c:pt idx="5">
                  <c:v>9.1748469923540004</c:v>
                </c:pt>
                <c:pt idx="6">
                  <c:v>8.2079633246280004</c:v>
                </c:pt>
                <c:pt idx="7">
                  <c:v>6.7938848574810002</c:v>
                </c:pt>
                <c:pt idx="8">
                  <c:v>5.0589343437660004</c:v>
                </c:pt>
                <c:pt idx="9">
                  <c:v>4.5113298551180003</c:v>
                </c:pt>
              </c:numCache>
            </c:numRef>
          </c:val>
          <c:extLst>
            <c:ext xmlns:c16="http://schemas.microsoft.com/office/drawing/2014/chart" uri="{C3380CC4-5D6E-409C-BE32-E72D297353CC}">
              <c16:uniqueId val="{00000004-A011-4CF9-839C-ED6713345B6A}"/>
            </c:ext>
          </c:extLst>
        </c:ser>
        <c:ser>
          <c:idx val="1"/>
          <c:order val="1"/>
          <c:tx>
            <c:strRef>
              <c:f>Sheet1!$C$1</c:f>
              <c:strCache>
                <c:ptCount val="1"/>
                <c:pt idx="0">
                  <c:v>August-October 2024 data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0"/>
                <c:pt idx="0">
                  <c:v>I couldn’t afford it</c:v>
                </c:pt>
                <c:pt idx="1">
                  <c:v>I’m cutting back on spending</c:v>
                </c:pt>
                <c:pt idx="2">
                  <c:v>I went abroad instead</c:v>
                </c:pt>
                <c:pt idx="3">
                  <c:v>No specific reason</c:v>
                </c:pt>
                <c:pt idx="4">
                  <c:v>I don’t tend to travel much / not interested</c:v>
                </c:pt>
                <c:pt idx="5">
                  <c:v>I didn’t have time/ no annual leave</c:v>
                </c:pt>
                <c:pt idx="6">
                  <c:v>Unable to travel due to a health condition / ill health</c:v>
                </c:pt>
                <c:pt idx="7">
                  <c:v>I couldn’t decide where to go</c:v>
                </c:pt>
                <c:pt idx="8">
                  <c:v>I didn’t have anyone to go with</c:v>
                </c:pt>
                <c:pt idx="9">
                  <c:v>I couldn’t find anywhere available to stay when I wanted to go</c:v>
                </c:pt>
              </c:strCache>
            </c:strRef>
          </c:cat>
          <c:val>
            <c:numRef>
              <c:f>Sheet1!$C$2:$C$17</c:f>
            </c:numRef>
          </c:val>
          <c:extLst>
            <c:ext xmlns:c16="http://schemas.microsoft.com/office/drawing/2014/chart" uri="{C3380CC4-5D6E-409C-BE32-E72D297353CC}">
              <c16:uniqueId val="{00000005-A011-4CF9-839C-ED6713345B6A}"/>
            </c:ext>
          </c:extLst>
        </c:ser>
        <c:dLbls>
          <c:showLegendKey val="0"/>
          <c:showVal val="0"/>
          <c:showCatName val="0"/>
          <c:showSerName val="0"/>
          <c:showPercent val="0"/>
          <c:showBubbleSize val="0"/>
        </c:dLbls>
        <c:gapWidth val="219"/>
        <c:overlap val="-27"/>
        <c:axId val="524217136"/>
        <c:axId val="524211016"/>
      </c:barChart>
      <c:catAx>
        <c:axId val="52421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24211016"/>
        <c:crosses val="autoZero"/>
        <c:auto val="1"/>
        <c:lblAlgn val="ctr"/>
        <c:lblOffset val="100"/>
        <c:noMultiLvlLbl val="0"/>
      </c:catAx>
      <c:valAx>
        <c:axId val="524211016"/>
        <c:scaling>
          <c:orientation val="minMax"/>
          <c:max val="55"/>
        </c:scaling>
        <c:delete val="1"/>
        <c:axPos val="l"/>
        <c:numFmt formatCode="0" sourceLinked="1"/>
        <c:majorTickMark val="out"/>
        <c:minorTickMark val="none"/>
        <c:tickLblPos val="nextTo"/>
        <c:crossAx val="5242171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en-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Figure 9. Reasons for not going on a trip to Wales, Percentage, August 2025, UK, Top 10</a:t>
            </a:r>
          </a:p>
        </c:rich>
      </c:tx>
      <c:layout>
        <c:manualLayout>
          <c:xMode val="edge"/>
          <c:yMode val="edge"/>
          <c:x val="4.7270937723693628E-3"/>
          <c:y val="4.4311703174392723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3.4683249821045098E-3"/>
          <c:y val="0.15497557124215325"/>
          <c:w val="0.99258285612025765"/>
          <c:h val="0.63521549244806963"/>
        </c:manualLayout>
      </c:layout>
      <c:barChart>
        <c:barDir val="col"/>
        <c:grouping val="clustered"/>
        <c:varyColors val="0"/>
        <c:ser>
          <c:idx val="0"/>
          <c:order val="0"/>
          <c:tx>
            <c:strRef>
              <c:f>Sheet1!$B$1</c:f>
              <c:strCache>
                <c:ptCount val="1"/>
                <c:pt idx="0">
                  <c:v>Wales Summer intenders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Accommodation is too limited</c:v>
                </c:pt>
                <c:pt idx="1">
                  <c:v>I think there isn’t enough variety of attractions</c:v>
                </c:pt>
                <c:pt idx="2">
                  <c:v>Lack of family-friendly activities</c:v>
                </c:pt>
                <c:pt idx="3">
                  <c:v>Accommodation is too expensive</c:v>
                </c:pt>
                <c:pt idx="4">
                  <c:v>I prefer to travel abroad</c:v>
                </c:pt>
                <c:pt idx="5">
                  <c:v>I’m concerned about the weather</c:v>
                </c:pt>
                <c:pt idx="6">
                  <c:v>I don’t know enough about what there is to do in Wales</c:v>
                </c:pt>
                <c:pt idx="7">
                  <c:v>Wales feels too inconvenient to reach</c:v>
                </c:pt>
                <c:pt idx="8">
                  <c:v>I’ve already been and want to go somewhere new</c:v>
                </c:pt>
                <c:pt idx="9">
                  <c:v>I prefer to travel to other parts of the UK</c:v>
                </c:pt>
              </c:strCache>
            </c:strRef>
          </c:cat>
          <c:val>
            <c:numRef>
              <c:f>Sheet1!$B$2:$B$16</c:f>
            </c:numRef>
          </c:val>
          <c:extLst>
            <c:ext xmlns:c16="http://schemas.microsoft.com/office/drawing/2014/chart" uri="{C3380CC4-5D6E-409C-BE32-E72D297353CC}">
              <c16:uniqueId val="{00000000-7FF4-40C2-8610-F9D533EC29BD}"/>
            </c:ext>
          </c:extLst>
        </c:ser>
        <c:ser>
          <c:idx val="1"/>
          <c:order val="1"/>
          <c:tx>
            <c:strRef>
              <c:f>Sheet1!$C$1</c:f>
              <c:strCache>
                <c:ptCount val="1"/>
                <c:pt idx="0">
                  <c:v>April-June 2025 data</c:v>
                </c:pt>
              </c:strCache>
            </c:strRef>
          </c:tx>
          <c:spPr>
            <a:solidFill>
              <a:srgbClr val="002060">
                <a:alpha val="99000"/>
              </a:srgbClr>
            </a:solidFill>
            <a:ln>
              <a:noFill/>
            </a:ln>
            <a:effectLst/>
          </c:spPr>
          <c:invertIfNegative val="0"/>
          <c:dPt>
            <c:idx val="5"/>
            <c:invertIfNegative val="0"/>
            <c:bubble3D val="0"/>
            <c:extLst>
              <c:ext xmlns:c16="http://schemas.microsoft.com/office/drawing/2014/chart" uri="{C3380CC4-5D6E-409C-BE32-E72D297353CC}">
                <c16:uniqueId val="{00000000-E784-4BE8-9178-B1C600F7D718}"/>
              </c:ext>
            </c:extLst>
          </c:dPt>
          <c:dPt>
            <c:idx val="6"/>
            <c:invertIfNegative val="0"/>
            <c:bubble3D val="0"/>
            <c:extLst>
              <c:ext xmlns:c16="http://schemas.microsoft.com/office/drawing/2014/chart" uri="{C3380CC4-5D6E-409C-BE32-E72D297353CC}">
                <c16:uniqueId val="{00000001-E784-4BE8-9178-B1C600F7D718}"/>
              </c:ext>
            </c:extLst>
          </c:dPt>
          <c:dPt>
            <c:idx val="7"/>
            <c:invertIfNegative val="0"/>
            <c:bubble3D val="0"/>
            <c:extLst>
              <c:ext xmlns:c16="http://schemas.microsoft.com/office/drawing/2014/chart" uri="{C3380CC4-5D6E-409C-BE32-E72D297353CC}">
                <c16:uniqueId val="{00000002-E784-4BE8-9178-B1C600F7D718}"/>
              </c:ext>
            </c:extLst>
          </c:dPt>
          <c:dPt>
            <c:idx val="8"/>
            <c:invertIfNegative val="0"/>
            <c:bubble3D val="0"/>
            <c:spPr>
              <a:solidFill>
                <a:srgbClr val="002060">
                  <a:alpha val="99000"/>
                </a:srgbClr>
              </a:solidFill>
              <a:ln>
                <a:noFill/>
              </a:ln>
              <a:effectLst/>
            </c:spPr>
            <c:extLst>
              <c:ext xmlns:c16="http://schemas.microsoft.com/office/drawing/2014/chart" uri="{C3380CC4-5D6E-409C-BE32-E72D297353CC}">
                <c16:uniqueId val="{00000004-E784-4BE8-9178-B1C600F7D718}"/>
              </c:ext>
            </c:extLst>
          </c:dPt>
          <c:dPt>
            <c:idx val="9"/>
            <c:invertIfNegative val="0"/>
            <c:bubble3D val="0"/>
            <c:spPr>
              <a:solidFill>
                <a:srgbClr val="002060">
                  <a:alpha val="99000"/>
                </a:srgbClr>
              </a:solidFill>
              <a:ln>
                <a:noFill/>
              </a:ln>
              <a:effectLst/>
            </c:spPr>
            <c:extLst>
              <c:ext xmlns:c16="http://schemas.microsoft.com/office/drawing/2014/chart" uri="{C3380CC4-5D6E-409C-BE32-E72D297353CC}">
                <c16:uniqueId val="{00000006-E784-4BE8-9178-B1C600F7D71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Accommodation is too limited</c:v>
                </c:pt>
                <c:pt idx="1">
                  <c:v>I think there isn’t enough variety of attractions</c:v>
                </c:pt>
                <c:pt idx="2">
                  <c:v>Lack of family-friendly activities</c:v>
                </c:pt>
                <c:pt idx="3">
                  <c:v>Accommodation is too expensive</c:v>
                </c:pt>
                <c:pt idx="4">
                  <c:v>I prefer to travel abroad</c:v>
                </c:pt>
                <c:pt idx="5">
                  <c:v>I’m concerned about the weather</c:v>
                </c:pt>
                <c:pt idx="6">
                  <c:v>I don’t know enough about what there is to do in Wales</c:v>
                </c:pt>
                <c:pt idx="7">
                  <c:v>Wales feels too inconvenient to reach</c:v>
                </c:pt>
                <c:pt idx="8">
                  <c:v>I’ve already been and want to go somewhere new</c:v>
                </c:pt>
                <c:pt idx="9">
                  <c:v>I prefer to travel to other parts of the UK</c:v>
                </c:pt>
              </c:strCache>
            </c:strRef>
          </c:cat>
          <c:val>
            <c:numRef>
              <c:f>Sheet1!$C$2:$C$16</c:f>
              <c:numCache>
                <c:formatCode>0</c:formatCode>
                <c:ptCount val="10"/>
                <c:pt idx="0">
                  <c:v>7.9173939053240003</c:v>
                </c:pt>
                <c:pt idx="1">
                  <c:v>8.2706043283120003</c:v>
                </c:pt>
                <c:pt idx="2">
                  <c:v>8.3263861937160009</c:v>
                </c:pt>
                <c:pt idx="3">
                  <c:v>12.43700066817</c:v>
                </c:pt>
                <c:pt idx="4">
                  <c:v>12.4849730033</c:v>
                </c:pt>
                <c:pt idx="5">
                  <c:v>13.99136012828</c:v>
                </c:pt>
                <c:pt idx="6">
                  <c:v>15.229174660709999</c:v>
                </c:pt>
                <c:pt idx="7">
                  <c:v>15.57811696505</c:v>
                </c:pt>
                <c:pt idx="8">
                  <c:v>22.623916244419998</c:v>
                </c:pt>
                <c:pt idx="9">
                  <c:v>23.758521954660001</c:v>
                </c:pt>
              </c:numCache>
            </c:numRef>
          </c:val>
          <c:extLst>
            <c:ext xmlns:c16="http://schemas.microsoft.com/office/drawing/2014/chart" uri="{C3380CC4-5D6E-409C-BE32-E72D297353CC}">
              <c16:uniqueId val="{00000008-7FF4-40C2-8610-F9D533EC29B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4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i="0" u="none" strike="noStrike" kern="1200" spc="0" baseline="0" dirty="0">
                <a:solidFill>
                  <a:srgbClr val="C00000"/>
                </a:solidFill>
                <a:effectLst/>
                <a:latin typeface="Arial" panose="020B0604020202020204" pitchFamily="34" charset="0"/>
                <a:cs typeface="Arial" panose="020B0604020202020204" pitchFamily="34" charset="0"/>
              </a:rPr>
              <a:t>Figure 10.  Impact of the cost-of-living crisis on finances by destination amongst 2025 trip takers, Percentage, January 2025 and 2026 fieldwork, UK </a:t>
            </a:r>
          </a:p>
        </c:rich>
      </c:tx>
      <c:layout>
        <c:manualLayout>
          <c:xMode val="edge"/>
          <c:yMode val="edge"/>
          <c:x val="2.9720114519714882E-4"/>
          <c:y val="7.5275603755025164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15007321996237782"/>
          <c:y val="0.27292404824312994"/>
          <c:w val="0.83757101224648023"/>
          <c:h val="0.60634343593999029"/>
        </c:manualLayout>
      </c:layout>
      <c:barChart>
        <c:barDir val="col"/>
        <c:grouping val="percentStacked"/>
        <c:varyColors val="0"/>
        <c:ser>
          <c:idx val="1"/>
          <c:order val="1"/>
          <c:tx>
            <c:strRef>
              <c:f>Sheet1!$B$1</c:f>
              <c:strCache>
                <c:ptCount val="1"/>
                <c:pt idx="0">
                  <c:v>Better off</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UK Population - January 2025</c:v>
                </c:pt>
                <c:pt idx="1">
                  <c:v>UK Population - January 2026</c:v>
                </c:pt>
                <c:pt idx="2">
                  <c:v>Took UK trip </c:v>
                </c:pt>
                <c:pt idx="3">
                  <c:v>Took Wales trip </c:v>
                </c:pt>
                <c:pt idx="4">
                  <c:v>Took England trip </c:v>
                </c:pt>
                <c:pt idx="5">
                  <c:v>Took Scotland trip </c:v>
                </c:pt>
              </c:strCache>
            </c:strRef>
          </c:cat>
          <c:val>
            <c:numRef>
              <c:f>Sheet1!$B$2:$B$7</c:f>
              <c:numCache>
                <c:formatCode>0</c:formatCode>
                <c:ptCount val="6"/>
                <c:pt idx="0">
                  <c:v>7.476243505986</c:v>
                </c:pt>
                <c:pt idx="1">
                  <c:v>7.8862530458820004</c:v>
                </c:pt>
                <c:pt idx="2" formatCode="General">
                  <c:v>9</c:v>
                </c:pt>
                <c:pt idx="3" formatCode="General">
                  <c:v>13</c:v>
                </c:pt>
                <c:pt idx="4" formatCode="General">
                  <c:v>9</c:v>
                </c:pt>
                <c:pt idx="5" formatCode="General">
                  <c:v>7</c:v>
                </c:pt>
              </c:numCache>
            </c:numRef>
          </c:val>
          <c:extLst>
            <c:ext xmlns:c16="http://schemas.microsoft.com/office/drawing/2014/chart" uri="{C3380CC4-5D6E-409C-BE32-E72D297353CC}">
              <c16:uniqueId val="{00000003-D265-428C-857A-9B4280C886F6}"/>
            </c:ext>
          </c:extLst>
        </c:ser>
        <c:ser>
          <c:idx val="3"/>
          <c:order val="3"/>
          <c:tx>
            <c:strRef>
              <c:f>Sheet1!$C$1</c:f>
              <c:strCache>
                <c:ptCount val="1"/>
                <c:pt idx="0">
                  <c:v>Unaffected and confident </c:v>
                </c:pt>
              </c:strCache>
            </c:strRef>
          </c:tx>
          <c:spPr>
            <a:solidFill>
              <a:schemeClr val="accent4">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UK Population - January 2025</c:v>
                </c:pt>
                <c:pt idx="1">
                  <c:v>UK Population - January 2026</c:v>
                </c:pt>
                <c:pt idx="2">
                  <c:v>Took UK trip </c:v>
                </c:pt>
                <c:pt idx="3">
                  <c:v>Took Wales trip </c:v>
                </c:pt>
                <c:pt idx="4">
                  <c:v>Took England trip </c:v>
                </c:pt>
                <c:pt idx="5">
                  <c:v>Took Scotland trip </c:v>
                </c:pt>
              </c:strCache>
            </c:strRef>
          </c:cat>
          <c:val>
            <c:numRef>
              <c:f>Sheet1!$C$2:$C$7</c:f>
              <c:numCache>
                <c:formatCode>0</c:formatCode>
                <c:ptCount val="6"/>
                <c:pt idx="0">
                  <c:v>24.446834404360001</c:v>
                </c:pt>
                <c:pt idx="1">
                  <c:v>29.720904489999999</c:v>
                </c:pt>
                <c:pt idx="2" formatCode="General">
                  <c:v>33</c:v>
                </c:pt>
                <c:pt idx="3" formatCode="General">
                  <c:v>34</c:v>
                </c:pt>
                <c:pt idx="4" formatCode="General">
                  <c:v>33</c:v>
                </c:pt>
                <c:pt idx="5" formatCode="General">
                  <c:v>31</c:v>
                </c:pt>
              </c:numCache>
            </c:numRef>
          </c:val>
          <c:extLst>
            <c:ext xmlns:c16="http://schemas.microsoft.com/office/drawing/2014/chart" uri="{C3380CC4-5D6E-409C-BE32-E72D297353CC}">
              <c16:uniqueId val="{00000008-D265-428C-857A-9B4280C886F6}"/>
            </c:ext>
          </c:extLst>
        </c:ser>
        <c:ser>
          <c:idx val="4"/>
          <c:order val="4"/>
          <c:tx>
            <c:strRef>
              <c:f>Sheet1!$D$1</c:f>
              <c:strCache>
                <c:ptCount val="1"/>
                <c:pt idx="0">
                  <c:v>Cautious and being careful</c:v>
                </c:pt>
              </c:strCache>
            </c:strRef>
          </c:tx>
          <c:spPr>
            <a:solidFill>
              <a:schemeClr val="accent2">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UK Population - January 2025</c:v>
                </c:pt>
                <c:pt idx="1">
                  <c:v>UK Population - January 2026</c:v>
                </c:pt>
                <c:pt idx="2">
                  <c:v>Took UK trip </c:v>
                </c:pt>
                <c:pt idx="3">
                  <c:v>Took Wales trip </c:v>
                </c:pt>
                <c:pt idx="4">
                  <c:v>Took England trip </c:v>
                </c:pt>
                <c:pt idx="5">
                  <c:v>Took Scotland trip </c:v>
                </c:pt>
              </c:strCache>
            </c:strRef>
          </c:cat>
          <c:val>
            <c:numRef>
              <c:f>Sheet1!$D$2:$D$7</c:f>
              <c:numCache>
                <c:formatCode>0</c:formatCode>
                <c:ptCount val="6"/>
                <c:pt idx="0">
                  <c:v>47.204279827150003</c:v>
                </c:pt>
                <c:pt idx="1">
                  <c:v>42.195172850650003</c:v>
                </c:pt>
                <c:pt idx="2" formatCode="General">
                  <c:v>42</c:v>
                </c:pt>
                <c:pt idx="3" formatCode="General">
                  <c:v>33</c:v>
                </c:pt>
                <c:pt idx="4" formatCode="General">
                  <c:v>42</c:v>
                </c:pt>
                <c:pt idx="5" formatCode="General">
                  <c:v>47</c:v>
                </c:pt>
              </c:numCache>
            </c:numRef>
          </c:val>
          <c:extLst>
            <c:ext xmlns:c16="http://schemas.microsoft.com/office/drawing/2014/chart" uri="{C3380CC4-5D6E-409C-BE32-E72D297353CC}">
              <c16:uniqueId val="{0000000B-D265-428C-857A-9B4280C886F6}"/>
            </c:ext>
          </c:extLst>
        </c:ser>
        <c:ser>
          <c:idx val="6"/>
          <c:order val="6"/>
          <c:tx>
            <c:strRef>
              <c:f>Sheet1!$E$1</c:f>
              <c:strCache>
                <c:ptCount val="1"/>
                <c:pt idx="0">
                  <c:v>Hit hard</c:v>
                </c:pt>
              </c:strCache>
            </c:strRef>
          </c:tx>
          <c:spPr>
            <a:solidFill>
              <a:schemeClr val="accent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UK Population - January 2025</c:v>
                </c:pt>
                <c:pt idx="1">
                  <c:v>UK Population - January 2026</c:v>
                </c:pt>
                <c:pt idx="2">
                  <c:v>Took UK trip </c:v>
                </c:pt>
                <c:pt idx="3">
                  <c:v>Took Wales trip </c:v>
                </c:pt>
                <c:pt idx="4">
                  <c:v>Took England trip </c:v>
                </c:pt>
                <c:pt idx="5">
                  <c:v>Took Scotland trip </c:v>
                </c:pt>
              </c:strCache>
            </c:strRef>
          </c:cat>
          <c:val>
            <c:numRef>
              <c:f>Sheet1!$E$2:$E$7</c:f>
              <c:numCache>
                <c:formatCode>0</c:formatCode>
                <c:ptCount val="6"/>
                <c:pt idx="0">
                  <c:v>18.521618993819999</c:v>
                </c:pt>
                <c:pt idx="1">
                  <c:v>17.712710518720002</c:v>
                </c:pt>
                <c:pt idx="2" formatCode="General">
                  <c:v>15</c:v>
                </c:pt>
                <c:pt idx="3" formatCode="General">
                  <c:v>15</c:v>
                </c:pt>
                <c:pt idx="4" formatCode="General">
                  <c:v>15</c:v>
                </c:pt>
                <c:pt idx="5" formatCode="General">
                  <c:v>15</c:v>
                </c:pt>
              </c:numCache>
            </c:numRef>
          </c:val>
          <c:extLst>
            <c:ext xmlns:c16="http://schemas.microsoft.com/office/drawing/2014/chart" uri="{C3380CC4-5D6E-409C-BE32-E72D297353CC}">
              <c16:uniqueId val="{0000000F-D265-428C-857A-9B4280C886F6}"/>
            </c:ext>
          </c:extLst>
        </c:ser>
        <c:dLbls>
          <c:showLegendKey val="0"/>
          <c:showVal val="0"/>
          <c:showCatName val="0"/>
          <c:showSerName val="0"/>
          <c:showPercent val="0"/>
          <c:showBubbleSize val="0"/>
        </c:dLbls>
        <c:gapWidth val="150"/>
        <c:overlap val="100"/>
        <c:axId val="1018736528"/>
        <c:axId val="1018718576"/>
        <c:extLst>
          <c:ext xmlns:c15="http://schemas.microsoft.com/office/drawing/2012/chart" uri="{02D57815-91ED-43cb-92C2-25804820EDAC}">
            <c15:filteredBarSeries>
              <c15:ser>
                <c:idx val="0"/>
                <c:order val="0"/>
                <c:tx>
                  <c:strRef>
                    <c:extLst>
                      <c:ext uri="{02D57815-91ED-43cb-92C2-25804820EDAC}">
                        <c15:formulaRef>
                          <c15:sqref>Sheet1!#REF!</c15:sqref>
                        </c15:formulaRef>
                      </c:ext>
                    </c:extLst>
                    <c:strCache>
                      <c:ptCount val="1"/>
                      <c:pt idx="0">
                        <c:v>#REF!</c:v>
                      </c:pt>
                    </c:strCache>
                  </c:strRef>
                </c:tx>
                <c:spPr>
                  <a:solidFill>
                    <a:schemeClr val="accent1"/>
                  </a:solidFill>
                  <a:ln>
                    <a:noFill/>
                  </a:ln>
                  <a:effectLst/>
                </c:spPr>
                <c:invertIfNegative val="0"/>
                <c:cat>
                  <c:strRef>
                    <c:extLst>
                      <c:ext uri="{02D57815-91ED-43cb-92C2-25804820EDAC}">
                        <c15:formulaRef>
                          <c15:sqref>Sheet1!$A$2:$A$7</c15:sqref>
                        </c15:formulaRef>
                      </c:ext>
                    </c:extLst>
                    <c:strCache>
                      <c:ptCount val="6"/>
                      <c:pt idx="0">
                        <c:v>UK Population - January 2025</c:v>
                      </c:pt>
                      <c:pt idx="1">
                        <c:v>UK Population - January 2026</c:v>
                      </c:pt>
                      <c:pt idx="2">
                        <c:v>Took UK trip </c:v>
                      </c:pt>
                      <c:pt idx="3">
                        <c:v>Took Wales trip </c:v>
                      </c:pt>
                      <c:pt idx="4">
                        <c:v>Took England trip </c:v>
                      </c:pt>
                      <c:pt idx="5">
                        <c:v>Took Scotland trip </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0-D265-428C-857A-9B4280C886F6}"/>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Sheet1!$A$2:$A$7</c15:sqref>
                        </c15:formulaRef>
                      </c:ext>
                    </c:extLst>
                    <c:strCache>
                      <c:ptCount val="6"/>
                      <c:pt idx="0">
                        <c:v>UK Population - January 2025</c:v>
                      </c:pt>
                      <c:pt idx="1">
                        <c:v>UK Population - January 2026</c:v>
                      </c:pt>
                      <c:pt idx="2">
                        <c:v>Took UK trip </c:v>
                      </c:pt>
                      <c:pt idx="3">
                        <c:v>Took Wales trip </c:v>
                      </c:pt>
                      <c:pt idx="4">
                        <c:v>Took England trip </c:v>
                      </c:pt>
                      <c:pt idx="5">
                        <c:v>Took Scotland trip </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5-D265-428C-857A-9B4280C886F6}"/>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6"/>
                  </a:solidFill>
                  <a:ln>
                    <a:noFill/>
                  </a:ln>
                  <a:effectLst/>
                </c:spPr>
                <c:invertIfNegative val="0"/>
                <c:cat>
                  <c:strRef>
                    <c:extLst xmlns:c15="http://schemas.microsoft.com/office/drawing/2012/chart">
                      <c:ext xmlns:c15="http://schemas.microsoft.com/office/drawing/2012/chart" uri="{02D57815-91ED-43cb-92C2-25804820EDAC}">
                        <c15:formulaRef>
                          <c15:sqref>Sheet1!$A$2:$A$7</c15:sqref>
                        </c15:formulaRef>
                      </c:ext>
                    </c:extLst>
                    <c:strCache>
                      <c:ptCount val="6"/>
                      <c:pt idx="0">
                        <c:v>UK Population - January 2025</c:v>
                      </c:pt>
                      <c:pt idx="1">
                        <c:v>UK Population - January 2026</c:v>
                      </c:pt>
                      <c:pt idx="2">
                        <c:v>Took UK trip </c:v>
                      </c:pt>
                      <c:pt idx="3">
                        <c:v>Took Wales trip </c:v>
                      </c:pt>
                      <c:pt idx="4">
                        <c:v>Took England trip </c:v>
                      </c:pt>
                      <c:pt idx="5">
                        <c:v>Took Scotland trip </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C-D265-428C-857A-9B4280C886F6}"/>
                  </c:ext>
                </c:extLst>
              </c15:ser>
            </c15:filteredBarSeries>
          </c:ext>
        </c:extLst>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1.4801782525505057E-2"/>
          <c:y val="0.29767916650202186"/>
          <c:w val="0.13959264346925809"/>
          <c:h val="0.5575586257350254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11a.  Cost of living impact on overnight trips in next 6 months, Percentage, January 2025 and 2026 fieldwork, UK</a:t>
            </a:r>
          </a:p>
        </c:rich>
      </c:tx>
      <c:layout>
        <c:manualLayout>
          <c:xMode val="edge"/>
          <c:yMode val="edge"/>
          <c:x val="3.231883369971211E-4"/>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5.803055902771863E-3"/>
          <c:y val="0.36479422721685617"/>
          <c:w val="0.96688548099680038"/>
          <c:h val="0.47831467988408177"/>
        </c:manualLayout>
      </c:layout>
      <c:barChart>
        <c:barDir val="col"/>
        <c:grouping val="percentStacked"/>
        <c:varyColors val="0"/>
        <c:ser>
          <c:idx val="0"/>
          <c:order val="0"/>
          <c:tx>
            <c:strRef>
              <c:f>Sheet1!$B$1</c:f>
              <c:strCache>
                <c:ptCount val="1"/>
                <c:pt idx="0">
                  <c:v>Yes</c:v>
                </c:pt>
              </c:strCache>
            </c:strRef>
          </c:tx>
          <c:spPr>
            <a:solidFill>
              <a:srgbClr val="FF0000"/>
            </a:solidFill>
            <a:ln>
              <a:noFill/>
            </a:ln>
            <a:effectLst/>
          </c:spPr>
          <c:invertIfNegative val="0"/>
          <c:dPt>
            <c:idx val="1"/>
            <c:invertIfNegative val="0"/>
            <c:bubble3D val="0"/>
            <c:spPr>
              <a:solidFill>
                <a:srgbClr val="FF0000"/>
              </a:solidFill>
              <a:ln>
                <a:noFill/>
              </a:ln>
              <a:effectLst/>
            </c:spPr>
            <c:extLst>
              <c:ext xmlns:c16="http://schemas.microsoft.com/office/drawing/2014/chart" uri="{C3380CC4-5D6E-409C-BE32-E72D297353CC}">
                <c16:uniqueId val="{00000001-E191-412E-9921-91F91DB90D1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UK trip intenders 2026</c:v>
                </c:pt>
                <c:pt idx="1">
                  <c:v>Wales trip intenders 2026</c:v>
                </c:pt>
                <c:pt idx="2">
                  <c:v>UK trip intenders 2025</c:v>
                </c:pt>
                <c:pt idx="3">
                  <c:v>Wales trip intenders 2025</c:v>
                </c:pt>
              </c:strCache>
            </c:strRef>
          </c:cat>
          <c:val>
            <c:numRef>
              <c:f>Sheet1!$B$2:$B$6</c:f>
              <c:numCache>
                <c:formatCode>0</c:formatCode>
                <c:ptCount val="4"/>
                <c:pt idx="0">
                  <c:v>50.802570447850002</c:v>
                </c:pt>
                <c:pt idx="1">
                  <c:v>50.750773678000002</c:v>
                </c:pt>
                <c:pt idx="2">
                  <c:v>52.06342992471</c:v>
                </c:pt>
                <c:pt idx="3">
                  <c:v>56.467383381049999</c:v>
                </c:pt>
              </c:numCache>
            </c:numRef>
          </c:val>
          <c:extLst>
            <c:ext xmlns:c16="http://schemas.microsoft.com/office/drawing/2014/chart" uri="{C3380CC4-5D6E-409C-BE32-E72D297353CC}">
              <c16:uniqueId val="{00000004-6463-4C90-A02A-46492863B73F}"/>
            </c:ext>
          </c:extLst>
        </c:ser>
        <c:ser>
          <c:idx val="1"/>
          <c:order val="1"/>
          <c:tx>
            <c:strRef>
              <c:f>Sheet1!$C$1</c:f>
              <c:strCache>
                <c:ptCount val="1"/>
                <c:pt idx="0">
                  <c:v>No</c:v>
                </c:pt>
              </c:strCache>
            </c:strRef>
          </c:tx>
          <c:spPr>
            <a:solidFill>
              <a:schemeClr val="accent1">
                <a:lumMod val="20000"/>
                <a:lumOff val="80000"/>
              </a:schemeClr>
            </a:solidFill>
            <a:ln>
              <a:noFill/>
              <a:prstDash val="dash"/>
            </a:ln>
            <a:effectLst/>
          </c:spPr>
          <c:invertIfNegative val="0"/>
          <c:dPt>
            <c:idx val="1"/>
            <c:invertIfNegative val="0"/>
            <c:bubble3D val="0"/>
            <c:spPr>
              <a:solidFill>
                <a:schemeClr val="accent1">
                  <a:lumMod val="20000"/>
                  <a:lumOff val="80000"/>
                </a:schemeClr>
              </a:solidFill>
              <a:ln>
                <a:noFill/>
                <a:prstDash val="dash"/>
              </a:ln>
              <a:effectLst/>
            </c:spPr>
            <c:extLst>
              <c:ext xmlns:c16="http://schemas.microsoft.com/office/drawing/2014/chart" uri="{C3380CC4-5D6E-409C-BE32-E72D297353CC}">
                <c16:uniqueId val="{00000003-E191-412E-9921-91F91DB90D1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UK trip intenders 2026</c:v>
                </c:pt>
                <c:pt idx="1">
                  <c:v>Wales trip intenders 2026</c:v>
                </c:pt>
                <c:pt idx="2">
                  <c:v>UK trip intenders 2025</c:v>
                </c:pt>
                <c:pt idx="3">
                  <c:v>Wales trip intenders 2025</c:v>
                </c:pt>
              </c:strCache>
            </c:strRef>
          </c:cat>
          <c:val>
            <c:numRef>
              <c:f>Sheet1!$C$2:$C$6</c:f>
              <c:numCache>
                <c:formatCode>0</c:formatCode>
                <c:ptCount val="4"/>
                <c:pt idx="0">
                  <c:v>36.626380215739999</c:v>
                </c:pt>
                <c:pt idx="1">
                  <c:v>31.60632541168</c:v>
                </c:pt>
                <c:pt idx="2">
                  <c:v>33.630668318230001</c:v>
                </c:pt>
                <c:pt idx="3">
                  <c:v>29.04492369363</c:v>
                </c:pt>
              </c:numCache>
            </c:numRef>
          </c:val>
          <c:extLst>
            <c:ext xmlns:c16="http://schemas.microsoft.com/office/drawing/2014/chart" uri="{C3380CC4-5D6E-409C-BE32-E72D297353CC}">
              <c16:uniqueId val="{00000009-6463-4C90-A02A-46492863B73F}"/>
            </c:ext>
          </c:extLst>
        </c:ser>
        <c:ser>
          <c:idx val="2"/>
          <c:order val="2"/>
          <c:tx>
            <c:strRef>
              <c:f>Sheet1!$D$1</c:f>
              <c:strCache>
                <c:ptCount val="1"/>
                <c:pt idx="0">
                  <c:v>Don't know</c:v>
                </c:pt>
              </c:strCache>
            </c:strRef>
          </c:tx>
          <c:spPr>
            <a:solidFill>
              <a:schemeClr val="bg1">
                <a:lumMod val="75000"/>
              </a:schemeClr>
            </a:solidFill>
            <a:ln>
              <a:noFill/>
            </a:ln>
            <a:effectLst/>
          </c:spPr>
          <c:invertIfNegative val="0"/>
          <c:dPt>
            <c:idx val="1"/>
            <c:invertIfNegative val="0"/>
            <c:bubble3D val="0"/>
            <c:spPr>
              <a:solidFill>
                <a:schemeClr val="bg1">
                  <a:lumMod val="75000"/>
                </a:schemeClr>
              </a:solidFill>
              <a:ln>
                <a:noFill/>
              </a:ln>
              <a:effectLst/>
            </c:spPr>
            <c:extLst>
              <c:ext xmlns:c16="http://schemas.microsoft.com/office/drawing/2014/chart" uri="{C3380CC4-5D6E-409C-BE32-E72D297353CC}">
                <c16:uniqueId val="{00000005-E191-412E-9921-91F91DB90D1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UK trip intenders 2026</c:v>
                </c:pt>
                <c:pt idx="1">
                  <c:v>Wales trip intenders 2026</c:v>
                </c:pt>
                <c:pt idx="2">
                  <c:v>UK trip intenders 2025</c:v>
                </c:pt>
                <c:pt idx="3">
                  <c:v>Wales trip intenders 2025</c:v>
                </c:pt>
              </c:strCache>
            </c:strRef>
          </c:cat>
          <c:val>
            <c:numRef>
              <c:f>Sheet1!$D$2:$D$6</c:f>
              <c:numCache>
                <c:formatCode>0</c:formatCode>
                <c:ptCount val="4"/>
                <c:pt idx="0">
                  <c:v>12.571049336410001</c:v>
                </c:pt>
                <c:pt idx="1">
                  <c:v>17.642900910320002</c:v>
                </c:pt>
                <c:pt idx="2">
                  <c:v>14.305901757059999</c:v>
                </c:pt>
                <c:pt idx="3">
                  <c:v>14.487692925319999</c:v>
                </c:pt>
              </c:numCache>
            </c:numRef>
          </c:val>
          <c:extLst>
            <c:ext xmlns:c16="http://schemas.microsoft.com/office/drawing/2014/chart" uri="{C3380CC4-5D6E-409C-BE32-E72D297353CC}">
              <c16:uniqueId val="{0000000C-6463-4C90-A02A-46492863B73F}"/>
            </c:ext>
          </c:extLst>
        </c:ser>
        <c:dLbls>
          <c:showLegendKey val="0"/>
          <c:showVal val="0"/>
          <c:showCatName val="0"/>
          <c:showSerName val="0"/>
          <c:showPercent val="0"/>
          <c:showBubbleSize val="0"/>
        </c:dLbls>
        <c:gapWidth val="219"/>
        <c:overlap val="100"/>
        <c:axId val="1018716400"/>
        <c:axId val="1018719664"/>
      </c:barChart>
      <c:catAx>
        <c:axId val="101871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1018719664"/>
        <c:crosses val="autoZero"/>
        <c:auto val="1"/>
        <c:lblAlgn val="ctr"/>
        <c:lblOffset val="100"/>
        <c:noMultiLvlLbl val="0"/>
      </c:catAx>
      <c:valAx>
        <c:axId val="1018719664"/>
        <c:scaling>
          <c:orientation val="minMax"/>
          <c:max val="1"/>
        </c:scaling>
        <c:delete val="1"/>
        <c:axPos val="l"/>
        <c:numFmt formatCode="0%" sourceLinked="1"/>
        <c:majorTickMark val="out"/>
        <c:minorTickMark val="none"/>
        <c:tickLblPos val="nextTo"/>
        <c:crossAx val="10187164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r>
              <a:rPr lang="en-GB" sz="1400" b="1" i="0" u="none" strike="noStrike" kern="1200" spc="0" baseline="0" dirty="0">
                <a:solidFill>
                  <a:srgbClr val="BB0003"/>
                </a:solidFill>
                <a:effectLst/>
                <a:latin typeface="+mn-lt"/>
                <a:ea typeface="+mn-ea"/>
                <a:cs typeface="+mn-cs"/>
              </a:rPr>
              <a:t>Figure 11b. ‘Cost of living’ impact on UK holidays and short breaks,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January 2025 and 2026 fieldwork</a:t>
            </a:r>
            <a:r>
              <a:rPr lang="en-GB" sz="1400" b="1" i="0" u="none" strike="noStrike" kern="1200" spc="0" baseline="0" dirty="0">
                <a:solidFill>
                  <a:srgbClr val="BB0003"/>
                </a:solidFill>
                <a:effectLst/>
                <a:latin typeface="+mn-lt"/>
                <a:ea typeface="+mn-ea"/>
                <a:cs typeface="+mn-cs"/>
              </a:rPr>
              <a:t>, UK, Top 10</a:t>
            </a:r>
          </a:p>
        </c:rich>
      </c:tx>
      <c:layout>
        <c:manualLayout>
          <c:xMode val="edge"/>
          <c:yMode val="edge"/>
          <c:x val="0"/>
          <c:y val="1.3752815617706273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endParaRPr lang="en-US"/>
        </a:p>
      </c:txPr>
    </c:title>
    <c:autoTitleDeleted val="0"/>
    <c:plotArea>
      <c:layout>
        <c:manualLayout>
          <c:layoutTarget val="inner"/>
          <c:xMode val="edge"/>
          <c:yMode val="edge"/>
          <c:x val="0.54014170412528484"/>
          <c:y val="0.19928727441654595"/>
          <c:w val="0.45010294940173751"/>
          <c:h val="0.76953802183385656"/>
        </c:manualLayout>
      </c:layout>
      <c:barChart>
        <c:barDir val="bar"/>
        <c:grouping val="clustered"/>
        <c:varyColors val="0"/>
        <c:ser>
          <c:idx val="0"/>
          <c:order val="0"/>
          <c:tx>
            <c:strRef>
              <c:f>Sheet1!$B$1</c:f>
              <c:strCache>
                <c:ptCount val="1"/>
                <c:pt idx="0">
                  <c:v>Wales intenders 2026</c:v>
                </c:pt>
              </c:strCache>
            </c:strRef>
          </c:tx>
          <c:spPr>
            <a:solidFill>
              <a:srgbClr val="0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0"/>
                <c:pt idx="0">
                  <c:v>I will choose cheaper accommodation</c:v>
                </c:pt>
                <c:pt idx="1">
                  <c:v>I will spend less on eating out</c:v>
                </c:pt>
                <c:pt idx="2">
                  <c:v>I will choose self-catering accommodation</c:v>
                </c:pt>
                <c:pt idx="3">
                  <c:v>I will do fewer activities</c:v>
                </c:pt>
                <c:pt idx="4">
                  <c:v>I will cut back on buying gifts/shopping at the destination</c:v>
                </c:pt>
                <c:pt idx="5">
                  <c:v>I will look for more ‘free things’ to do</c:v>
                </c:pt>
                <c:pt idx="6">
                  <c:v>I will take a holiday in the UK instead of overseas</c:v>
                </c:pt>
                <c:pt idx="7">
                  <c:v>I will take fewer UK short breaks/holidays</c:v>
                </c:pt>
                <c:pt idx="8">
                  <c:v>I will travel when it’s cheaper (i.e. outside of busier time periods)</c:v>
                </c:pt>
                <c:pt idx="9">
                  <c:v>I will take shorter UK short breaks/holidays</c:v>
                </c:pt>
              </c:strCache>
            </c:strRef>
          </c:cat>
          <c:val>
            <c:numRef>
              <c:f>Sheet1!$B$2:$B$18</c:f>
              <c:numCache>
                <c:formatCode>0</c:formatCode>
                <c:ptCount val="10"/>
                <c:pt idx="0">
                  <c:v>24.667891782590001</c:v>
                </c:pt>
                <c:pt idx="1">
                  <c:v>20.264432928920002</c:v>
                </c:pt>
                <c:pt idx="2">
                  <c:v>17.413496404909999</c:v>
                </c:pt>
                <c:pt idx="3">
                  <c:v>16.696483456140001</c:v>
                </c:pt>
                <c:pt idx="4">
                  <c:v>15.963500911620001</c:v>
                </c:pt>
                <c:pt idx="5">
                  <c:v>15.578362065389999</c:v>
                </c:pt>
                <c:pt idx="6">
                  <c:v>13.22503893699</c:v>
                </c:pt>
                <c:pt idx="7">
                  <c:v>12.301872181709999</c:v>
                </c:pt>
                <c:pt idx="8">
                  <c:v>11.535467252989999</c:v>
                </c:pt>
                <c:pt idx="9">
                  <c:v>11.38567934662</c:v>
                </c:pt>
              </c:numCache>
            </c:numRef>
          </c:val>
          <c:extLst>
            <c:ext xmlns:c16="http://schemas.microsoft.com/office/drawing/2014/chart" uri="{C3380CC4-5D6E-409C-BE32-E72D297353CC}">
              <c16:uniqueId val="{0000001C-9D1E-491C-9D69-06141334291B}"/>
            </c:ext>
          </c:extLst>
        </c:ser>
        <c:ser>
          <c:idx val="1"/>
          <c:order val="1"/>
          <c:tx>
            <c:strRef>
              <c:f>Sheet1!$C$1</c:f>
              <c:strCache>
                <c:ptCount val="1"/>
                <c:pt idx="0">
                  <c:v>Wales intenders 2025</c:v>
                </c:pt>
              </c:strCache>
            </c:strRef>
          </c:tx>
          <c:spPr>
            <a:solidFill>
              <a:srgbClr val="F90004">
                <a:alpha val="99000"/>
              </a:srgbClr>
            </a:solidFill>
            <a:ln>
              <a:noFill/>
            </a:ln>
            <a:effectLst/>
          </c:spPr>
          <c:invertIfNegative val="0"/>
          <c:dPt>
            <c:idx val="0"/>
            <c:invertIfNegative val="0"/>
            <c:bubble3D val="0"/>
            <c:extLst>
              <c:ext xmlns:c16="http://schemas.microsoft.com/office/drawing/2014/chart" uri="{C3380CC4-5D6E-409C-BE32-E72D297353CC}">
                <c16:uniqueId val="{00000000-2025-43CC-8213-508D8D63B0DC}"/>
              </c:ext>
            </c:extLst>
          </c:dPt>
          <c:dPt>
            <c:idx val="1"/>
            <c:invertIfNegative val="0"/>
            <c:bubble3D val="0"/>
            <c:extLst>
              <c:ext xmlns:c16="http://schemas.microsoft.com/office/drawing/2014/chart" uri="{C3380CC4-5D6E-409C-BE32-E72D297353CC}">
                <c16:uniqueId val="{00000001-2025-43CC-8213-508D8D63B0DC}"/>
              </c:ext>
            </c:extLst>
          </c:dPt>
          <c:dPt>
            <c:idx val="2"/>
            <c:invertIfNegative val="0"/>
            <c:bubble3D val="0"/>
            <c:extLst>
              <c:ext xmlns:c16="http://schemas.microsoft.com/office/drawing/2014/chart" uri="{C3380CC4-5D6E-409C-BE32-E72D297353CC}">
                <c16:uniqueId val="{00000002-2025-43CC-8213-508D8D63B0DC}"/>
              </c:ext>
            </c:extLst>
          </c:dPt>
          <c:dPt>
            <c:idx val="3"/>
            <c:invertIfNegative val="0"/>
            <c:bubble3D val="0"/>
            <c:spPr>
              <a:solidFill>
                <a:srgbClr val="F90004">
                  <a:alpha val="99000"/>
                </a:srgbClr>
              </a:solidFill>
              <a:ln>
                <a:noFill/>
              </a:ln>
              <a:effectLst/>
            </c:spPr>
            <c:extLst>
              <c:ext xmlns:c16="http://schemas.microsoft.com/office/drawing/2014/chart" uri="{C3380CC4-5D6E-409C-BE32-E72D297353CC}">
                <c16:uniqueId val="{00000004-2025-43CC-8213-508D8D63B0DC}"/>
              </c:ext>
            </c:extLst>
          </c:dPt>
          <c:dPt>
            <c:idx val="4"/>
            <c:invertIfNegative val="0"/>
            <c:bubble3D val="0"/>
            <c:spPr>
              <a:solidFill>
                <a:srgbClr val="F90004">
                  <a:alpha val="99000"/>
                </a:srgbClr>
              </a:solidFill>
              <a:ln>
                <a:noFill/>
              </a:ln>
              <a:effectLst/>
            </c:spPr>
            <c:extLst>
              <c:ext xmlns:c16="http://schemas.microsoft.com/office/drawing/2014/chart" uri="{C3380CC4-5D6E-409C-BE32-E72D297353CC}">
                <c16:uniqueId val="{00000006-2025-43CC-8213-508D8D63B0DC}"/>
              </c:ext>
            </c:extLst>
          </c:dPt>
          <c:dPt>
            <c:idx val="5"/>
            <c:invertIfNegative val="0"/>
            <c:bubble3D val="0"/>
            <c:extLst>
              <c:ext xmlns:c16="http://schemas.microsoft.com/office/drawing/2014/chart" uri="{C3380CC4-5D6E-409C-BE32-E72D297353CC}">
                <c16:uniqueId val="{00000008-2025-43CC-8213-508D8D63B0DC}"/>
              </c:ext>
            </c:extLst>
          </c:dPt>
          <c:dPt>
            <c:idx val="6"/>
            <c:invertIfNegative val="0"/>
            <c:bubble3D val="0"/>
            <c:spPr>
              <a:solidFill>
                <a:srgbClr val="F90004">
                  <a:alpha val="99000"/>
                </a:srgbClr>
              </a:solidFill>
              <a:ln>
                <a:noFill/>
              </a:ln>
              <a:effectLst/>
            </c:spPr>
            <c:extLst>
              <c:ext xmlns:c16="http://schemas.microsoft.com/office/drawing/2014/chart" uri="{C3380CC4-5D6E-409C-BE32-E72D297353CC}">
                <c16:uniqueId val="{00000009-2025-43CC-8213-508D8D63B0DC}"/>
              </c:ext>
            </c:extLst>
          </c:dPt>
          <c:dPt>
            <c:idx val="7"/>
            <c:invertIfNegative val="0"/>
            <c:bubble3D val="0"/>
            <c:extLst>
              <c:ext xmlns:c16="http://schemas.microsoft.com/office/drawing/2014/chart" uri="{C3380CC4-5D6E-409C-BE32-E72D297353CC}">
                <c16:uniqueId val="{0000000A-2025-43CC-8213-508D8D63B0DC}"/>
              </c:ext>
            </c:extLst>
          </c:dPt>
          <c:dPt>
            <c:idx val="9"/>
            <c:invertIfNegative val="0"/>
            <c:bubble3D val="0"/>
            <c:extLst>
              <c:ext xmlns:c16="http://schemas.microsoft.com/office/drawing/2014/chart" uri="{C3380CC4-5D6E-409C-BE32-E72D297353CC}">
                <c16:uniqueId val="{0000000B-D75D-4CB0-A391-8C0242C5DAB8}"/>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0"/>
                <c:pt idx="0">
                  <c:v>I will choose cheaper accommodation</c:v>
                </c:pt>
                <c:pt idx="1">
                  <c:v>I will spend less on eating out</c:v>
                </c:pt>
                <c:pt idx="2">
                  <c:v>I will choose self-catering accommodation</c:v>
                </c:pt>
                <c:pt idx="3">
                  <c:v>I will do fewer activities</c:v>
                </c:pt>
                <c:pt idx="4">
                  <c:v>I will cut back on buying gifts/shopping at the destination</c:v>
                </c:pt>
                <c:pt idx="5">
                  <c:v>I will look for more ‘free things’ to do</c:v>
                </c:pt>
                <c:pt idx="6">
                  <c:v>I will take a holiday in the UK instead of overseas</c:v>
                </c:pt>
                <c:pt idx="7">
                  <c:v>I will take fewer UK short breaks/holidays</c:v>
                </c:pt>
                <c:pt idx="8">
                  <c:v>I will travel when it’s cheaper (i.e. outside of busier time periods)</c:v>
                </c:pt>
                <c:pt idx="9">
                  <c:v>I will take shorter UK short breaks/holidays</c:v>
                </c:pt>
              </c:strCache>
            </c:strRef>
          </c:cat>
          <c:val>
            <c:numRef>
              <c:f>Sheet1!$C$2:$C$18</c:f>
              <c:numCache>
                <c:formatCode>0</c:formatCode>
                <c:ptCount val="10"/>
                <c:pt idx="0">
                  <c:v>25.462298261859999</c:v>
                </c:pt>
                <c:pt idx="1">
                  <c:v>25.321098781309999</c:v>
                </c:pt>
                <c:pt idx="2">
                  <c:v>19.361276809420001</c:v>
                </c:pt>
                <c:pt idx="3">
                  <c:v>17.838814867699998</c:v>
                </c:pt>
                <c:pt idx="4">
                  <c:v>17.50058533672</c:v>
                </c:pt>
                <c:pt idx="5">
                  <c:v>27.6994648125</c:v>
                </c:pt>
                <c:pt idx="6">
                  <c:v>4.5818732046430002</c:v>
                </c:pt>
                <c:pt idx="7">
                  <c:v>15.24542015191</c:v>
                </c:pt>
                <c:pt idx="8">
                  <c:v>20.514226360159999</c:v>
                </c:pt>
                <c:pt idx="9">
                  <c:v>11.53639616547</c:v>
                </c:pt>
              </c:numCache>
            </c:numRef>
          </c:val>
          <c:extLst>
            <c:ext xmlns:c16="http://schemas.microsoft.com/office/drawing/2014/chart" uri="{C3380CC4-5D6E-409C-BE32-E72D297353CC}">
              <c16:uniqueId val="{0000001D-9D1E-491C-9D69-06141334291B}"/>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2">
                    <a:lumMod val="10000"/>
                  </a:schemeClr>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50"/>
          <c:min val="0"/>
        </c:scaling>
        <c:delete val="1"/>
        <c:axPos val="t"/>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82113455041860173"/>
          <c:y val="0.40383637666841787"/>
          <c:w val="0.16554655230358653"/>
          <c:h val="0.3679022769935032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12. </a:t>
            </a:r>
            <a:r>
              <a:rPr lang="en-GB" sz="1400" b="1" u="sng" dirty="0">
                <a:solidFill>
                  <a:srgbClr val="C00000"/>
                </a:solidFill>
                <a:latin typeface="Arial" panose="020B0604020202020204" pitchFamily="34" charset="0"/>
                <a:cs typeface="Arial" panose="020B0604020202020204" pitchFamily="34" charset="0"/>
              </a:rPr>
              <a:t>Perceived financial barriers </a:t>
            </a:r>
            <a:r>
              <a:rPr lang="en-GB" sz="1400" b="1" baseline="0" dirty="0">
                <a:solidFill>
                  <a:srgbClr val="C00000"/>
                </a:solidFill>
                <a:latin typeface="Arial" panose="020B0604020202020204" pitchFamily="34" charset="0"/>
                <a:cs typeface="Arial" panose="020B0604020202020204" pitchFamily="34" charset="0"/>
              </a:rPr>
              <a:t>to an overnight trip in the UK in </a:t>
            </a:r>
            <a:r>
              <a:rPr lang="en-GB" sz="1400" b="1" u="sng" baseline="0" dirty="0">
                <a:solidFill>
                  <a:srgbClr val="C00000"/>
                </a:solidFill>
                <a:latin typeface="Arial" panose="020B0604020202020204" pitchFamily="34" charset="0"/>
                <a:cs typeface="Arial" panose="020B0604020202020204" pitchFamily="34" charset="0"/>
              </a:rPr>
              <a:t>next 6 months</a:t>
            </a:r>
            <a:r>
              <a:rPr lang="en-GB" sz="1400" b="1" dirty="0">
                <a:solidFill>
                  <a:srgbClr val="C00000"/>
                </a:solidFill>
                <a:latin typeface="Arial" panose="020B0604020202020204" pitchFamily="34" charset="0"/>
                <a:cs typeface="Arial" panose="020B0604020202020204" pitchFamily="34" charset="0"/>
              </a:rPr>
              <a:t>, Wave-on-wave, Percentage, UK</a:t>
            </a:r>
          </a:p>
        </c:rich>
      </c:tx>
      <c:layout>
        <c:manualLayout>
          <c:xMode val="edge"/>
          <c:yMode val="edge"/>
          <c:x val="3.2316632630978757E-4"/>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endParaRPr lang="en-US"/>
        </a:p>
      </c:txPr>
    </c:title>
    <c:autoTitleDeleted val="0"/>
    <c:plotArea>
      <c:layout>
        <c:manualLayout>
          <c:layoutTarget val="inner"/>
          <c:xMode val="edge"/>
          <c:yMode val="edge"/>
          <c:x val="0"/>
          <c:y val="0.22709879518477674"/>
          <c:w val="1"/>
          <c:h val="0.61538918792666863"/>
        </c:manualLayout>
      </c:layout>
      <c:lineChart>
        <c:grouping val="standard"/>
        <c:varyColors val="0"/>
        <c:ser>
          <c:idx val="0"/>
          <c:order val="0"/>
          <c:tx>
            <c:strRef>
              <c:f>Sheet1!$A$2</c:f>
              <c:strCache>
                <c:ptCount val="1"/>
                <c:pt idx="0">
                  <c:v>Rising cost of living</c:v>
                </c:pt>
              </c:strCache>
            </c:strRef>
          </c:tx>
          <c:spPr>
            <a:ln w="28575" cap="rnd">
              <a:solidFill>
                <a:srgbClr val="0E0433"/>
              </a:solidFill>
              <a:round/>
            </a:ln>
            <a:effectLst/>
          </c:spPr>
          <c:marker>
            <c:symbol val="none"/>
          </c:marker>
          <c:dLbls>
            <c:spPr>
              <a:solidFill>
                <a:srgbClr val="0E0433"/>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Sheet1!$C$1:$AU$1</c:f>
              <c:numCache>
                <c:formatCode>mmm\-yy</c:formatCode>
                <c:ptCount val="44"/>
                <c:pt idx="0">
                  <c:v>44713</c:v>
                </c:pt>
                <c:pt idx="1">
                  <c:v>44743</c:v>
                </c:pt>
                <c:pt idx="2">
                  <c:v>44774</c:v>
                </c:pt>
                <c:pt idx="3">
                  <c:v>44805</c:v>
                </c:pt>
                <c:pt idx="4">
                  <c:v>44835</c:v>
                </c:pt>
                <c:pt idx="5">
                  <c:v>44866</c:v>
                </c:pt>
                <c:pt idx="6">
                  <c:v>44896</c:v>
                </c:pt>
                <c:pt idx="7">
                  <c:v>44927</c:v>
                </c:pt>
                <c:pt idx="8">
                  <c:v>44958</c:v>
                </c:pt>
                <c:pt idx="9">
                  <c:v>44986</c:v>
                </c:pt>
                <c:pt idx="10">
                  <c:v>45017</c:v>
                </c:pt>
                <c:pt idx="11">
                  <c:v>45047</c:v>
                </c:pt>
                <c:pt idx="12">
                  <c:v>45078</c:v>
                </c:pt>
                <c:pt idx="13">
                  <c:v>45108</c:v>
                </c:pt>
                <c:pt idx="14">
                  <c:v>45139</c:v>
                </c:pt>
                <c:pt idx="15">
                  <c:v>45170</c:v>
                </c:pt>
                <c:pt idx="16">
                  <c:v>45200</c:v>
                </c:pt>
                <c:pt idx="17">
                  <c:v>45231</c:v>
                </c:pt>
                <c:pt idx="18">
                  <c:v>45261</c:v>
                </c:pt>
                <c:pt idx="19">
                  <c:v>45292</c:v>
                </c:pt>
                <c:pt idx="20">
                  <c:v>45323</c:v>
                </c:pt>
                <c:pt idx="21">
                  <c:v>45352</c:v>
                </c:pt>
                <c:pt idx="22">
                  <c:v>45383</c:v>
                </c:pt>
                <c:pt idx="23">
                  <c:v>45413</c:v>
                </c:pt>
                <c:pt idx="24">
                  <c:v>45444</c:v>
                </c:pt>
                <c:pt idx="25">
                  <c:v>45474</c:v>
                </c:pt>
                <c:pt idx="26">
                  <c:v>45505</c:v>
                </c:pt>
                <c:pt idx="27">
                  <c:v>45536</c:v>
                </c:pt>
                <c:pt idx="28">
                  <c:v>45566</c:v>
                </c:pt>
                <c:pt idx="29">
                  <c:v>45597</c:v>
                </c:pt>
                <c:pt idx="30">
                  <c:v>45627</c:v>
                </c:pt>
                <c:pt idx="31">
                  <c:v>45658</c:v>
                </c:pt>
                <c:pt idx="32">
                  <c:v>45689</c:v>
                </c:pt>
                <c:pt idx="33">
                  <c:v>45717</c:v>
                </c:pt>
                <c:pt idx="34">
                  <c:v>45748</c:v>
                </c:pt>
                <c:pt idx="35">
                  <c:v>45778</c:v>
                </c:pt>
                <c:pt idx="36">
                  <c:v>45809</c:v>
                </c:pt>
                <c:pt idx="37">
                  <c:v>45839</c:v>
                </c:pt>
                <c:pt idx="38">
                  <c:v>45870</c:v>
                </c:pt>
                <c:pt idx="39">
                  <c:v>45901</c:v>
                </c:pt>
                <c:pt idx="40">
                  <c:v>45931</c:v>
                </c:pt>
                <c:pt idx="41">
                  <c:v>45962</c:v>
                </c:pt>
                <c:pt idx="42">
                  <c:v>45992</c:v>
                </c:pt>
                <c:pt idx="43">
                  <c:v>46023</c:v>
                </c:pt>
              </c:numCache>
            </c:numRef>
          </c:cat>
          <c:val>
            <c:numRef>
              <c:f>Sheet1!$C$2:$AU$2</c:f>
              <c:numCache>
                <c:formatCode>0</c:formatCode>
                <c:ptCount val="44"/>
                <c:pt idx="0" formatCode="General">
                  <c:v>40</c:v>
                </c:pt>
                <c:pt idx="1">
                  <c:v>41</c:v>
                </c:pt>
                <c:pt idx="2">
                  <c:v>37</c:v>
                </c:pt>
                <c:pt idx="3" formatCode="General">
                  <c:v>45</c:v>
                </c:pt>
                <c:pt idx="4">
                  <c:v>42</c:v>
                </c:pt>
                <c:pt idx="5" formatCode="General">
                  <c:v>42</c:v>
                </c:pt>
                <c:pt idx="6">
                  <c:v>39</c:v>
                </c:pt>
                <c:pt idx="7" formatCode="General">
                  <c:v>41</c:v>
                </c:pt>
                <c:pt idx="8">
                  <c:v>40</c:v>
                </c:pt>
                <c:pt idx="9" formatCode="General">
                  <c:v>39</c:v>
                </c:pt>
                <c:pt idx="10">
                  <c:v>37</c:v>
                </c:pt>
                <c:pt idx="11" formatCode="General">
                  <c:v>35</c:v>
                </c:pt>
                <c:pt idx="12">
                  <c:v>36</c:v>
                </c:pt>
                <c:pt idx="13" formatCode="General">
                  <c:v>36</c:v>
                </c:pt>
                <c:pt idx="14">
                  <c:v>36</c:v>
                </c:pt>
                <c:pt idx="15" formatCode="General">
                  <c:v>36</c:v>
                </c:pt>
                <c:pt idx="16">
                  <c:v>32.840852897360001</c:v>
                </c:pt>
                <c:pt idx="17">
                  <c:v>36.221370564739999</c:v>
                </c:pt>
                <c:pt idx="18">
                  <c:v>35.42197386558</c:v>
                </c:pt>
                <c:pt idx="19">
                  <c:v>32</c:v>
                </c:pt>
                <c:pt idx="20">
                  <c:v>37</c:v>
                </c:pt>
                <c:pt idx="21">
                  <c:v>33</c:v>
                </c:pt>
                <c:pt idx="22">
                  <c:v>35</c:v>
                </c:pt>
                <c:pt idx="23">
                  <c:v>31</c:v>
                </c:pt>
                <c:pt idx="24">
                  <c:v>31</c:v>
                </c:pt>
                <c:pt idx="25">
                  <c:v>32</c:v>
                </c:pt>
                <c:pt idx="26">
                  <c:v>30.478829884309999</c:v>
                </c:pt>
                <c:pt idx="27">
                  <c:v>33.302511316230003</c:v>
                </c:pt>
                <c:pt idx="28">
                  <c:v>28</c:v>
                </c:pt>
                <c:pt idx="29">
                  <c:v>32</c:v>
                </c:pt>
                <c:pt idx="30">
                  <c:v>30</c:v>
                </c:pt>
                <c:pt idx="31">
                  <c:v>33</c:v>
                </c:pt>
                <c:pt idx="32">
                  <c:v>30</c:v>
                </c:pt>
                <c:pt idx="33">
                  <c:v>29</c:v>
                </c:pt>
                <c:pt idx="34">
                  <c:v>34</c:v>
                </c:pt>
                <c:pt idx="35">
                  <c:v>31.051523923449999</c:v>
                </c:pt>
                <c:pt idx="36">
                  <c:v>31.38383775494</c:v>
                </c:pt>
                <c:pt idx="37">
                  <c:v>29.23959284171</c:v>
                </c:pt>
                <c:pt idx="38">
                  <c:v>28.344740142709998</c:v>
                </c:pt>
                <c:pt idx="39">
                  <c:v>29.09873554915</c:v>
                </c:pt>
                <c:pt idx="40">
                  <c:v>25.09724594311</c:v>
                </c:pt>
                <c:pt idx="41">
                  <c:v>32.455382691499999</c:v>
                </c:pt>
                <c:pt idx="42">
                  <c:v>34.713153722039998</c:v>
                </c:pt>
                <c:pt idx="43">
                  <c:v>30.137733121130001</c:v>
                </c:pt>
              </c:numCache>
            </c:numRef>
          </c:val>
          <c:smooth val="0"/>
          <c:extLst>
            <c:ext xmlns:c16="http://schemas.microsoft.com/office/drawing/2014/chart" uri="{C3380CC4-5D6E-409C-BE32-E72D297353CC}">
              <c16:uniqueId val="{00000000-2458-4FFA-8409-45150230C0B6}"/>
            </c:ext>
          </c:extLst>
        </c:ser>
        <c:ser>
          <c:idx val="1"/>
          <c:order val="1"/>
          <c:tx>
            <c:strRef>
              <c:f>Sheet1!$A$3</c:f>
              <c:strCache>
                <c:ptCount val="1"/>
                <c:pt idx="0">
                  <c:v>Rising costs of holidays/leisure</c:v>
                </c:pt>
              </c:strCache>
            </c:strRef>
          </c:tx>
          <c:spPr>
            <a:ln w="28575" cap="rnd">
              <a:solidFill>
                <a:srgbClr val="00B050"/>
              </a:solidFill>
              <a:round/>
            </a:ln>
            <a:effectLst/>
          </c:spPr>
          <c:marker>
            <c:symbol val="none"/>
          </c:marker>
          <c:dLbls>
            <c:spPr>
              <a:solidFill>
                <a:srgbClr val="00B050"/>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Sheet1!$C$1:$AU$1</c:f>
              <c:numCache>
                <c:formatCode>mmm\-yy</c:formatCode>
                <c:ptCount val="44"/>
                <c:pt idx="0">
                  <c:v>44713</c:v>
                </c:pt>
                <c:pt idx="1">
                  <c:v>44743</c:v>
                </c:pt>
                <c:pt idx="2">
                  <c:v>44774</c:v>
                </c:pt>
                <c:pt idx="3">
                  <c:v>44805</c:v>
                </c:pt>
                <c:pt idx="4">
                  <c:v>44835</c:v>
                </c:pt>
                <c:pt idx="5">
                  <c:v>44866</c:v>
                </c:pt>
                <c:pt idx="6">
                  <c:v>44896</c:v>
                </c:pt>
                <c:pt idx="7">
                  <c:v>44927</c:v>
                </c:pt>
                <c:pt idx="8">
                  <c:v>44958</c:v>
                </c:pt>
                <c:pt idx="9">
                  <c:v>44986</c:v>
                </c:pt>
                <c:pt idx="10">
                  <c:v>45017</c:v>
                </c:pt>
                <c:pt idx="11">
                  <c:v>45047</c:v>
                </c:pt>
                <c:pt idx="12">
                  <c:v>45078</c:v>
                </c:pt>
                <c:pt idx="13">
                  <c:v>45108</c:v>
                </c:pt>
                <c:pt idx="14">
                  <c:v>45139</c:v>
                </c:pt>
                <c:pt idx="15">
                  <c:v>45170</c:v>
                </c:pt>
                <c:pt idx="16">
                  <c:v>45200</c:v>
                </c:pt>
                <c:pt idx="17">
                  <c:v>45231</c:v>
                </c:pt>
                <c:pt idx="18">
                  <c:v>45261</c:v>
                </c:pt>
                <c:pt idx="19">
                  <c:v>45292</c:v>
                </c:pt>
                <c:pt idx="20">
                  <c:v>45323</c:v>
                </c:pt>
                <c:pt idx="21">
                  <c:v>45352</c:v>
                </c:pt>
                <c:pt idx="22">
                  <c:v>45383</c:v>
                </c:pt>
                <c:pt idx="23">
                  <c:v>45413</c:v>
                </c:pt>
                <c:pt idx="24">
                  <c:v>45444</c:v>
                </c:pt>
                <c:pt idx="25">
                  <c:v>45474</c:v>
                </c:pt>
                <c:pt idx="26">
                  <c:v>45505</c:v>
                </c:pt>
                <c:pt idx="27">
                  <c:v>45536</c:v>
                </c:pt>
                <c:pt idx="28">
                  <c:v>45566</c:v>
                </c:pt>
                <c:pt idx="29">
                  <c:v>45597</c:v>
                </c:pt>
                <c:pt idx="30">
                  <c:v>45627</c:v>
                </c:pt>
                <c:pt idx="31">
                  <c:v>45658</c:v>
                </c:pt>
                <c:pt idx="32">
                  <c:v>45689</c:v>
                </c:pt>
                <c:pt idx="33">
                  <c:v>45717</c:v>
                </c:pt>
                <c:pt idx="34">
                  <c:v>45748</c:v>
                </c:pt>
                <c:pt idx="35">
                  <c:v>45778</c:v>
                </c:pt>
                <c:pt idx="36">
                  <c:v>45809</c:v>
                </c:pt>
                <c:pt idx="37">
                  <c:v>45839</c:v>
                </c:pt>
                <c:pt idx="38">
                  <c:v>45870</c:v>
                </c:pt>
                <c:pt idx="39">
                  <c:v>45901</c:v>
                </c:pt>
                <c:pt idx="40">
                  <c:v>45931</c:v>
                </c:pt>
                <c:pt idx="41">
                  <c:v>45962</c:v>
                </c:pt>
                <c:pt idx="42">
                  <c:v>45992</c:v>
                </c:pt>
                <c:pt idx="43">
                  <c:v>46023</c:v>
                </c:pt>
              </c:numCache>
            </c:numRef>
          </c:cat>
          <c:val>
            <c:numRef>
              <c:f>Sheet1!$C$3:$AU$3</c:f>
              <c:numCache>
                <c:formatCode>0</c:formatCode>
                <c:ptCount val="44"/>
                <c:pt idx="0">
                  <c:v>27</c:v>
                </c:pt>
                <c:pt idx="1">
                  <c:v>28</c:v>
                </c:pt>
                <c:pt idx="2">
                  <c:v>27</c:v>
                </c:pt>
                <c:pt idx="3" formatCode="General">
                  <c:v>30</c:v>
                </c:pt>
                <c:pt idx="4">
                  <c:v>31</c:v>
                </c:pt>
                <c:pt idx="5">
                  <c:v>27</c:v>
                </c:pt>
                <c:pt idx="6">
                  <c:v>28</c:v>
                </c:pt>
                <c:pt idx="7">
                  <c:v>29</c:v>
                </c:pt>
                <c:pt idx="8">
                  <c:v>27</c:v>
                </c:pt>
                <c:pt idx="9">
                  <c:v>26</c:v>
                </c:pt>
                <c:pt idx="10">
                  <c:v>26</c:v>
                </c:pt>
                <c:pt idx="11">
                  <c:v>25</c:v>
                </c:pt>
                <c:pt idx="12">
                  <c:v>25</c:v>
                </c:pt>
                <c:pt idx="13">
                  <c:v>24</c:v>
                </c:pt>
                <c:pt idx="14">
                  <c:v>27</c:v>
                </c:pt>
                <c:pt idx="15">
                  <c:v>24</c:v>
                </c:pt>
                <c:pt idx="16">
                  <c:v>23.621062415339999</c:v>
                </c:pt>
                <c:pt idx="17">
                  <c:v>26.42209177734</c:v>
                </c:pt>
                <c:pt idx="18">
                  <c:v>24.098498652209997</c:v>
                </c:pt>
                <c:pt idx="19">
                  <c:v>23</c:v>
                </c:pt>
                <c:pt idx="20">
                  <c:v>25</c:v>
                </c:pt>
                <c:pt idx="21">
                  <c:v>23</c:v>
                </c:pt>
                <c:pt idx="22">
                  <c:v>25</c:v>
                </c:pt>
                <c:pt idx="23">
                  <c:v>23</c:v>
                </c:pt>
                <c:pt idx="24">
                  <c:v>23</c:v>
                </c:pt>
                <c:pt idx="25">
                  <c:v>22</c:v>
                </c:pt>
                <c:pt idx="26">
                  <c:v>21.675263254250002</c:v>
                </c:pt>
                <c:pt idx="27">
                  <c:v>24.66885763406</c:v>
                </c:pt>
                <c:pt idx="28">
                  <c:v>18</c:v>
                </c:pt>
                <c:pt idx="29">
                  <c:v>21</c:v>
                </c:pt>
                <c:pt idx="30">
                  <c:v>23</c:v>
                </c:pt>
                <c:pt idx="31">
                  <c:v>22</c:v>
                </c:pt>
                <c:pt idx="32">
                  <c:v>25</c:v>
                </c:pt>
                <c:pt idx="33">
                  <c:v>21</c:v>
                </c:pt>
                <c:pt idx="34">
                  <c:v>26</c:v>
                </c:pt>
                <c:pt idx="35">
                  <c:v>24.241820944690001</c:v>
                </c:pt>
                <c:pt idx="36">
                  <c:v>24.6454095084</c:v>
                </c:pt>
                <c:pt idx="37">
                  <c:v>21.251700621320001</c:v>
                </c:pt>
                <c:pt idx="38">
                  <c:v>23.03772298166</c:v>
                </c:pt>
                <c:pt idx="39">
                  <c:v>22.33032354997</c:v>
                </c:pt>
                <c:pt idx="40">
                  <c:v>19.417264829610001</c:v>
                </c:pt>
                <c:pt idx="41">
                  <c:v>22.12143995081</c:v>
                </c:pt>
                <c:pt idx="42">
                  <c:v>23.05843019133</c:v>
                </c:pt>
                <c:pt idx="43">
                  <c:v>20.864769804870001</c:v>
                </c:pt>
              </c:numCache>
            </c:numRef>
          </c:val>
          <c:smooth val="0"/>
          <c:extLst>
            <c:ext xmlns:c16="http://schemas.microsoft.com/office/drawing/2014/chart" uri="{C3380CC4-5D6E-409C-BE32-E72D297353CC}">
              <c16:uniqueId val="{00000001-2458-4FFA-8409-45150230C0B6}"/>
            </c:ext>
          </c:extLst>
        </c:ser>
        <c:ser>
          <c:idx val="2"/>
          <c:order val="2"/>
          <c:tx>
            <c:strRef>
              <c:f>Sheet1!$A$4</c:f>
              <c:strCache>
                <c:ptCount val="1"/>
                <c:pt idx="0">
                  <c:v>Personal finances</c:v>
                </c:pt>
              </c:strCache>
            </c:strRef>
          </c:tx>
          <c:spPr>
            <a:ln w="28575" cap="rnd">
              <a:solidFill>
                <a:srgbClr val="FFC000"/>
              </a:solidFill>
              <a:round/>
            </a:ln>
            <a:effectLst/>
          </c:spPr>
          <c:marker>
            <c:symbol val="none"/>
          </c:marker>
          <c:dLbls>
            <c:spPr>
              <a:solidFill>
                <a:srgbClr val="FFC000"/>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Sheet1!$C$1:$AU$1</c:f>
              <c:numCache>
                <c:formatCode>mmm\-yy</c:formatCode>
                <c:ptCount val="44"/>
                <c:pt idx="0">
                  <c:v>44713</c:v>
                </c:pt>
                <c:pt idx="1">
                  <c:v>44743</c:v>
                </c:pt>
                <c:pt idx="2">
                  <c:v>44774</c:v>
                </c:pt>
                <c:pt idx="3">
                  <c:v>44805</c:v>
                </c:pt>
                <c:pt idx="4">
                  <c:v>44835</c:v>
                </c:pt>
                <c:pt idx="5">
                  <c:v>44866</c:v>
                </c:pt>
                <c:pt idx="6">
                  <c:v>44896</c:v>
                </c:pt>
                <c:pt idx="7">
                  <c:v>44927</c:v>
                </c:pt>
                <c:pt idx="8">
                  <c:v>44958</c:v>
                </c:pt>
                <c:pt idx="9">
                  <c:v>44986</c:v>
                </c:pt>
                <c:pt idx="10">
                  <c:v>45017</c:v>
                </c:pt>
                <c:pt idx="11">
                  <c:v>45047</c:v>
                </c:pt>
                <c:pt idx="12">
                  <c:v>45078</c:v>
                </c:pt>
                <c:pt idx="13">
                  <c:v>45108</c:v>
                </c:pt>
                <c:pt idx="14">
                  <c:v>45139</c:v>
                </c:pt>
                <c:pt idx="15">
                  <c:v>45170</c:v>
                </c:pt>
                <c:pt idx="16">
                  <c:v>45200</c:v>
                </c:pt>
                <c:pt idx="17">
                  <c:v>45231</c:v>
                </c:pt>
                <c:pt idx="18">
                  <c:v>45261</c:v>
                </c:pt>
                <c:pt idx="19">
                  <c:v>45292</c:v>
                </c:pt>
                <c:pt idx="20">
                  <c:v>45323</c:v>
                </c:pt>
                <c:pt idx="21">
                  <c:v>45352</c:v>
                </c:pt>
                <c:pt idx="22">
                  <c:v>45383</c:v>
                </c:pt>
                <c:pt idx="23">
                  <c:v>45413</c:v>
                </c:pt>
                <c:pt idx="24">
                  <c:v>45444</c:v>
                </c:pt>
                <c:pt idx="25">
                  <c:v>45474</c:v>
                </c:pt>
                <c:pt idx="26">
                  <c:v>45505</c:v>
                </c:pt>
                <c:pt idx="27">
                  <c:v>45536</c:v>
                </c:pt>
                <c:pt idx="28">
                  <c:v>45566</c:v>
                </c:pt>
                <c:pt idx="29">
                  <c:v>45597</c:v>
                </c:pt>
                <c:pt idx="30">
                  <c:v>45627</c:v>
                </c:pt>
                <c:pt idx="31">
                  <c:v>45658</c:v>
                </c:pt>
                <c:pt idx="32">
                  <c:v>45689</c:v>
                </c:pt>
                <c:pt idx="33">
                  <c:v>45717</c:v>
                </c:pt>
                <c:pt idx="34">
                  <c:v>45748</c:v>
                </c:pt>
                <c:pt idx="35">
                  <c:v>45778</c:v>
                </c:pt>
                <c:pt idx="36">
                  <c:v>45809</c:v>
                </c:pt>
                <c:pt idx="37">
                  <c:v>45839</c:v>
                </c:pt>
                <c:pt idx="38">
                  <c:v>45870</c:v>
                </c:pt>
                <c:pt idx="39">
                  <c:v>45901</c:v>
                </c:pt>
                <c:pt idx="40">
                  <c:v>45931</c:v>
                </c:pt>
                <c:pt idx="41">
                  <c:v>45962</c:v>
                </c:pt>
                <c:pt idx="42">
                  <c:v>45992</c:v>
                </c:pt>
                <c:pt idx="43">
                  <c:v>46023</c:v>
                </c:pt>
              </c:numCache>
            </c:numRef>
          </c:cat>
          <c:val>
            <c:numRef>
              <c:f>Sheet1!$C$4:$AU$4</c:f>
              <c:numCache>
                <c:formatCode>0</c:formatCode>
                <c:ptCount val="44"/>
                <c:pt idx="0">
                  <c:v>32</c:v>
                </c:pt>
                <c:pt idx="1">
                  <c:v>27</c:v>
                </c:pt>
                <c:pt idx="2">
                  <c:v>28</c:v>
                </c:pt>
                <c:pt idx="3" formatCode="General">
                  <c:v>31</c:v>
                </c:pt>
                <c:pt idx="4">
                  <c:v>30</c:v>
                </c:pt>
                <c:pt idx="5">
                  <c:v>29</c:v>
                </c:pt>
                <c:pt idx="6">
                  <c:v>28</c:v>
                </c:pt>
                <c:pt idx="7">
                  <c:v>29</c:v>
                </c:pt>
                <c:pt idx="8">
                  <c:v>27</c:v>
                </c:pt>
                <c:pt idx="9">
                  <c:v>28</c:v>
                </c:pt>
                <c:pt idx="10">
                  <c:v>24</c:v>
                </c:pt>
                <c:pt idx="11">
                  <c:v>28</c:v>
                </c:pt>
                <c:pt idx="12">
                  <c:v>25</c:v>
                </c:pt>
                <c:pt idx="13">
                  <c:v>25</c:v>
                </c:pt>
                <c:pt idx="14">
                  <c:v>28</c:v>
                </c:pt>
                <c:pt idx="15">
                  <c:v>26</c:v>
                </c:pt>
                <c:pt idx="16">
                  <c:v>26.100445690879997</c:v>
                </c:pt>
                <c:pt idx="17">
                  <c:v>27.617461172149998</c:v>
                </c:pt>
                <c:pt idx="18">
                  <c:v>29.003878347000001</c:v>
                </c:pt>
                <c:pt idx="19">
                  <c:v>27</c:v>
                </c:pt>
                <c:pt idx="20">
                  <c:v>28</c:v>
                </c:pt>
                <c:pt idx="21">
                  <c:v>27</c:v>
                </c:pt>
                <c:pt idx="22">
                  <c:v>28</c:v>
                </c:pt>
                <c:pt idx="23">
                  <c:v>27</c:v>
                </c:pt>
                <c:pt idx="24">
                  <c:v>26</c:v>
                </c:pt>
                <c:pt idx="25">
                  <c:v>23</c:v>
                </c:pt>
                <c:pt idx="26">
                  <c:v>24.14126413168</c:v>
                </c:pt>
                <c:pt idx="27">
                  <c:v>26.520327674290002</c:v>
                </c:pt>
                <c:pt idx="28">
                  <c:v>22</c:v>
                </c:pt>
                <c:pt idx="29">
                  <c:v>25</c:v>
                </c:pt>
                <c:pt idx="30">
                  <c:v>25</c:v>
                </c:pt>
                <c:pt idx="31">
                  <c:v>25</c:v>
                </c:pt>
                <c:pt idx="32">
                  <c:v>24</c:v>
                </c:pt>
                <c:pt idx="33">
                  <c:v>24</c:v>
                </c:pt>
                <c:pt idx="34">
                  <c:v>26</c:v>
                </c:pt>
                <c:pt idx="35">
                  <c:v>23.64039496102</c:v>
                </c:pt>
                <c:pt idx="36">
                  <c:v>24.251535310840001</c:v>
                </c:pt>
                <c:pt idx="37">
                  <c:v>21.08350602094</c:v>
                </c:pt>
                <c:pt idx="38">
                  <c:v>24.287438157610001</c:v>
                </c:pt>
                <c:pt idx="39">
                  <c:v>19.555905464830001</c:v>
                </c:pt>
                <c:pt idx="40">
                  <c:v>19.696444104329998</c:v>
                </c:pt>
                <c:pt idx="41">
                  <c:v>25.414858637129999</c:v>
                </c:pt>
                <c:pt idx="42">
                  <c:v>23.029927356719998</c:v>
                </c:pt>
                <c:pt idx="43">
                  <c:v>23.935738723819998</c:v>
                </c:pt>
              </c:numCache>
            </c:numRef>
          </c:val>
          <c:smooth val="0"/>
          <c:extLst>
            <c:ext xmlns:c16="http://schemas.microsoft.com/office/drawing/2014/chart" uri="{C3380CC4-5D6E-409C-BE32-E72D297353CC}">
              <c16:uniqueId val="{00000002-2458-4FFA-8409-45150230C0B6}"/>
            </c:ext>
          </c:extLst>
        </c:ser>
        <c:dLbls>
          <c:showLegendKey val="0"/>
          <c:showVal val="1"/>
          <c:showCatName val="0"/>
          <c:showSerName val="0"/>
          <c:showPercent val="0"/>
          <c:showBubbleSize val="0"/>
        </c:dLbls>
        <c:smooth val="0"/>
        <c:axId val="-614278784"/>
        <c:axId val="-614279328"/>
      </c:lineChart>
      <c:dateAx>
        <c:axId val="-614278784"/>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614279328"/>
        <c:crosses val="autoZero"/>
        <c:auto val="1"/>
        <c:lblOffset val="100"/>
        <c:baseTimeUnit val="months"/>
      </c:dateAx>
      <c:valAx>
        <c:axId val="-614279328"/>
        <c:scaling>
          <c:orientation val="minMax"/>
          <c:max val="50"/>
          <c:min val="15"/>
        </c:scaling>
        <c:delete val="1"/>
        <c:axPos val="l"/>
        <c:numFmt formatCode="General" sourceLinked="1"/>
        <c:majorTickMark val="out"/>
        <c:minorTickMark val="none"/>
        <c:tickLblPos val="nextTo"/>
        <c:crossAx val="-614278784"/>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r>
              <a:rPr lang="en-GB" sz="1400" b="1" dirty="0">
                <a:solidFill>
                  <a:srgbClr val="C00000"/>
                </a:solidFill>
              </a:rPr>
              <a:t>Figure 13. Proportion</a:t>
            </a:r>
            <a:r>
              <a:rPr lang="en-GB" sz="1400" b="1" baseline="0" dirty="0">
                <a:solidFill>
                  <a:srgbClr val="C00000"/>
                </a:solidFill>
              </a:rPr>
              <a:t> </a:t>
            </a:r>
            <a:r>
              <a:rPr lang="en-GB" sz="1400" b="1" dirty="0">
                <a:solidFill>
                  <a:srgbClr val="C00000"/>
                </a:solidFill>
              </a:rPr>
              <a:t>anticipating going on </a:t>
            </a:r>
            <a:r>
              <a:rPr lang="en-GB" sz="1400" b="1" u="sng" dirty="0">
                <a:solidFill>
                  <a:srgbClr val="C00000"/>
                </a:solidFill>
              </a:rPr>
              <a:t>next overnight UK trip</a:t>
            </a:r>
            <a:r>
              <a:rPr lang="en-GB" sz="1400" b="1" dirty="0">
                <a:solidFill>
                  <a:srgbClr val="C00000"/>
                </a:solidFill>
              </a:rPr>
              <a:t>, Percentage,</a:t>
            </a:r>
            <a:r>
              <a:rPr lang="en-GB" sz="1400" b="1" baseline="0" dirty="0">
                <a:solidFill>
                  <a:srgbClr val="C00000"/>
                </a:solidFill>
              </a:rPr>
              <a:t> </a:t>
            </a:r>
            <a:r>
              <a:rPr lang="en-GB" sz="1400" b="1" i="0" u="none" strike="noStrike" kern="1200" spc="0" baseline="0" dirty="0">
                <a:solidFill>
                  <a:srgbClr val="C00000"/>
                </a:solidFill>
                <a:latin typeface="Arial" panose="020B0604020202020204" pitchFamily="34" charset="0"/>
                <a:cs typeface="Arial" panose="020B0604020202020204" pitchFamily="34" charset="0"/>
              </a:rPr>
              <a:t>January 2025 and 2026 fieldwork</a:t>
            </a:r>
            <a:r>
              <a:rPr lang="en-GB" sz="1400" b="1" dirty="0">
                <a:solidFill>
                  <a:srgbClr val="C00000"/>
                </a:solidFill>
              </a:rPr>
              <a:t>, UK</a:t>
            </a:r>
          </a:p>
        </c:rich>
      </c:tx>
      <c:layout>
        <c:manualLayout>
          <c:xMode val="edge"/>
          <c:yMode val="edge"/>
          <c:x val="3.0558045627063084E-2"/>
          <c:y val="1.9524268050273002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rgbClr val="C00000"/>
              </a:solidFill>
              <a:latin typeface="+mn-lt"/>
              <a:ea typeface="+mn-ea"/>
              <a:cs typeface="+mn-cs"/>
            </a:defRPr>
          </a:pPr>
          <a:endParaRPr lang="en-US"/>
        </a:p>
      </c:txPr>
    </c:title>
    <c:autoTitleDeleted val="0"/>
    <c:plotArea>
      <c:layout>
        <c:manualLayout>
          <c:layoutTarget val="inner"/>
          <c:xMode val="edge"/>
          <c:yMode val="edge"/>
          <c:x val="3.5324118797013138E-2"/>
          <c:y val="0.22245524257209459"/>
          <c:w val="0.95667582774169158"/>
          <c:h val="0.59483738030046274"/>
        </c:manualLayout>
      </c:layout>
      <c:barChart>
        <c:barDir val="col"/>
        <c:grouping val="clustered"/>
        <c:varyColors val="0"/>
        <c:ser>
          <c:idx val="0"/>
          <c:order val="0"/>
          <c:tx>
            <c:strRef>
              <c:f>Sheet1!$B$1</c:f>
              <c:strCache>
                <c:ptCount val="1"/>
                <c:pt idx="0">
                  <c:v>January 2026 data</c:v>
                </c:pt>
              </c:strCache>
            </c:strRef>
          </c:tx>
          <c:spPr>
            <a:solidFill>
              <a:schemeClr val="accent1"/>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In the next 12 months</c:v>
                </c:pt>
                <c:pt idx="1">
                  <c:v>January-March trips</c:v>
                </c:pt>
                <c:pt idx="2">
                  <c:v>April-June trips</c:v>
                </c:pt>
                <c:pt idx="3">
                  <c:v>July-September trips</c:v>
                </c:pt>
                <c:pt idx="4">
                  <c:v>October-December trips</c:v>
                </c:pt>
              </c:strCache>
            </c:strRef>
          </c:cat>
          <c:val>
            <c:numRef>
              <c:f>Sheet1!$B$2:$B$6</c:f>
              <c:numCache>
                <c:formatCode>0</c:formatCode>
                <c:ptCount val="5"/>
                <c:pt idx="0">
                  <c:v>77.202154645929994</c:v>
                </c:pt>
                <c:pt idx="1">
                  <c:v>21.66260800597</c:v>
                </c:pt>
                <c:pt idx="2">
                  <c:v>44.92110227685</c:v>
                </c:pt>
                <c:pt idx="3">
                  <c:v>46.705817170739998</c:v>
                </c:pt>
                <c:pt idx="4">
                  <c:v>25.099607725839999</c:v>
                </c:pt>
              </c:numCache>
            </c:numRef>
          </c:val>
          <c:extLst>
            <c:ext xmlns:c16="http://schemas.microsoft.com/office/drawing/2014/chart" uri="{C3380CC4-5D6E-409C-BE32-E72D297353CC}">
              <c16:uniqueId val="{00000000-EFC3-4210-AF80-18A7B68A693D}"/>
            </c:ext>
          </c:extLst>
        </c:ser>
        <c:ser>
          <c:idx val="1"/>
          <c:order val="1"/>
          <c:tx>
            <c:strRef>
              <c:f>Sheet1!$C$1</c:f>
              <c:strCache>
                <c:ptCount val="1"/>
                <c:pt idx="0">
                  <c:v>January 2025 data</c:v>
                </c:pt>
              </c:strCache>
            </c:strRef>
          </c:tx>
          <c:spPr>
            <a:solidFill>
              <a:schemeClr val="bg1"/>
            </a:solidFill>
            <a:ln w="19050">
              <a:solidFill>
                <a:srgbClr val="1E154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In the next 12 months</c:v>
                </c:pt>
                <c:pt idx="1">
                  <c:v>January-March trips</c:v>
                </c:pt>
                <c:pt idx="2">
                  <c:v>April-June trips</c:v>
                </c:pt>
                <c:pt idx="3">
                  <c:v>July-September trips</c:v>
                </c:pt>
                <c:pt idx="4">
                  <c:v>October-December trips</c:v>
                </c:pt>
              </c:strCache>
            </c:strRef>
          </c:cat>
          <c:val>
            <c:numRef>
              <c:f>Sheet1!$C$2:$C$6</c:f>
              <c:numCache>
                <c:formatCode>0</c:formatCode>
                <c:ptCount val="5"/>
                <c:pt idx="0">
                  <c:v>79.977246871440002</c:v>
                </c:pt>
                <c:pt idx="1">
                  <c:v>22.57429681715</c:v>
                </c:pt>
                <c:pt idx="2">
                  <c:v>43.003412969279999</c:v>
                </c:pt>
                <c:pt idx="3">
                  <c:v>49.50350424402</c:v>
                </c:pt>
                <c:pt idx="4">
                  <c:v>24.26255464318</c:v>
                </c:pt>
              </c:numCache>
            </c:numRef>
          </c:val>
          <c:extLst>
            <c:ext xmlns:c16="http://schemas.microsoft.com/office/drawing/2014/chart" uri="{C3380CC4-5D6E-409C-BE32-E72D297353CC}">
              <c16:uniqueId val="{00000001-EFC3-4210-AF80-18A7B68A693D}"/>
            </c:ext>
          </c:extLst>
        </c:ser>
        <c:dLbls>
          <c:showLegendKey val="0"/>
          <c:showVal val="0"/>
          <c:showCatName val="0"/>
          <c:showSerName val="0"/>
          <c:showPercent val="0"/>
          <c:showBubbleSize val="0"/>
        </c:dLbls>
        <c:gapWidth val="219"/>
        <c:axId val="-573539232"/>
        <c:axId val="-573556640"/>
      </c:barChart>
      <c:catAx>
        <c:axId val="-57353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573556640"/>
        <c:crosses val="autoZero"/>
        <c:auto val="1"/>
        <c:lblAlgn val="ctr"/>
        <c:lblOffset val="100"/>
        <c:noMultiLvlLbl val="0"/>
      </c:catAx>
      <c:valAx>
        <c:axId val="-573556640"/>
        <c:scaling>
          <c:orientation val="minMax"/>
          <c:max val="100"/>
        </c:scaling>
        <c:delete val="1"/>
        <c:axPos val="l"/>
        <c:numFmt formatCode="0" sourceLinked="1"/>
        <c:majorTickMark val="out"/>
        <c:minorTickMark val="none"/>
        <c:tickLblPos val="nextTo"/>
        <c:crossAx val="-573539232"/>
        <c:crosses val="autoZero"/>
        <c:crossBetween val="between"/>
      </c:valAx>
      <c:spPr>
        <a:noFill/>
        <a:ln>
          <a:noFill/>
        </a:ln>
        <a:effectLst/>
      </c:spPr>
    </c:plotArea>
    <c:legend>
      <c:legendPos val="t"/>
      <c:layout>
        <c:manualLayout>
          <c:xMode val="edge"/>
          <c:yMode val="edge"/>
          <c:x val="0.20145390614129849"/>
          <c:y val="0.19826289196203564"/>
          <c:w val="0.62376941143151299"/>
          <c:h val="0.1157441118291931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rgbClr val="C00000"/>
                </a:solidFill>
                <a:latin typeface="Arial" panose="020B0604020202020204" pitchFamily="34" charset="0"/>
                <a:ea typeface="+mn-ea"/>
                <a:cs typeface="Arial" panose="020B0604020202020204" pitchFamily="34" charset="0"/>
              </a:defRPr>
            </a:pPr>
            <a:r>
              <a:rPr lang="en-GB" sz="1400" b="1" dirty="0">
                <a:solidFill>
                  <a:srgbClr val="C00000"/>
                </a:solidFill>
                <a:latin typeface="Arial" panose="020B0604020202020204" pitchFamily="34" charset="0"/>
                <a:cs typeface="Arial" panose="020B0604020202020204" pitchFamily="34" charset="0"/>
              </a:rPr>
              <a:t>Figure 14a. Where planning on staying on next UK overnight,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January 2025 and 2026 fieldwork</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1.4762338156960675E-3"/>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rgbClr val="C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1.7751282496008124E-2"/>
          <c:y val="0.16733691114004015"/>
          <c:w val="0.9822487175039919"/>
          <c:h val="0.70515153597601787"/>
        </c:manualLayout>
      </c:layout>
      <c:barChart>
        <c:barDir val="col"/>
        <c:grouping val="clustered"/>
        <c:varyColors val="0"/>
        <c:ser>
          <c:idx val="0"/>
          <c:order val="0"/>
          <c:tx>
            <c:strRef>
              <c:f>Sheet1!$B$1</c:f>
              <c:strCache>
                <c:ptCount val="1"/>
                <c:pt idx="0">
                  <c:v>January 2026 data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South West </c:v>
                </c:pt>
                <c:pt idx="1">
                  <c:v>London</c:v>
                </c:pt>
                <c:pt idx="2">
                  <c:v>Scotland</c:v>
                </c:pt>
                <c:pt idx="3">
                  <c:v>North West</c:v>
                </c:pt>
                <c:pt idx="4">
                  <c:v>Yorkshire &amp; the Humber</c:v>
                </c:pt>
                <c:pt idx="5">
                  <c:v>Wales</c:v>
                </c:pt>
                <c:pt idx="6">
                  <c:v>East of England </c:v>
                </c:pt>
                <c:pt idx="7">
                  <c:v>South East </c:v>
                </c:pt>
                <c:pt idx="8">
                  <c:v>West Midlands</c:v>
                </c:pt>
                <c:pt idx="9">
                  <c:v>North East </c:v>
                </c:pt>
                <c:pt idx="10">
                  <c:v>East Midlands </c:v>
                </c:pt>
                <c:pt idx="11">
                  <c:v>Northern Ireland</c:v>
                </c:pt>
              </c:strCache>
            </c:strRef>
          </c:cat>
          <c:val>
            <c:numRef>
              <c:f>Sheet1!$B$2:$B$13</c:f>
              <c:numCache>
                <c:formatCode>0</c:formatCode>
                <c:ptCount val="12"/>
                <c:pt idx="0">
                  <c:v>16.454952489819998</c:v>
                </c:pt>
                <c:pt idx="1">
                  <c:v>15.17200678473</c:v>
                </c:pt>
                <c:pt idx="2">
                  <c:v>14.54702341408</c:v>
                </c:pt>
                <c:pt idx="3">
                  <c:v>12.459616384349999</c:v>
                </c:pt>
                <c:pt idx="4">
                  <c:v>11.141779064130001</c:v>
                </c:pt>
                <c:pt idx="5">
                  <c:v>10.704065975000001</c:v>
                </c:pt>
                <c:pt idx="6">
                  <c:v>10.543378851230001</c:v>
                </c:pt>
                <c:pt idx="7">
                  <c:v>10.03978768742</c:v>
                </c:pt>
                <c:pt idx="8">
                  <c:v>6.923238431893</c:v>
                </c:pt>
                <c:pt idx="9">
                  <c:v>5.9503262145319997</c:v>
                </c:pt>
                <c:pt idx="10">
                  <c:v>5.2320170411879996</c:v>
                </c:pt>
                <c:pt idx="11">
                  <c:v>2.7265272601550001</c:v>
                </c:pt>
              </c:numCache>
            </c:numRef>
          </c:val>
          <c:extLst>
            <c:ext xmlns:c16="http://schemas.microsoft.com/office/drawing/2014/chart" uri="{C3380CC4-5D6E-409C-BE32-E72D297353CC}">
              <c16:uniqueId val="{00000000-1D76-45C8-A0B6-742E26780EBE}"/>
            </c:ext>
          </c:extLst>
        </c:ser>
        <c:ser>
          <c:idx val="1"/>
          <c:order val="1"/>
          <c:tx>
            <c:strRef>
              <c:f>Sheet1!$C$1</c:f>
              <c:strCache>
                <c:ptCount val="1"/>
                <c:pt idx="0">
                  <c:v>January 2025 data</c:v>
                </c:pt>
              </c:strCache>
            </c:strRef>
          </c:tx>
          <c:spPr>
            <a:noFill/>
            <a:ln>
              <a:solidFill>
                <a:srgbClr val="1E1541"/>
              </a:solidFill>
            </a:ln>
            <a:effectLst/>
          </c:spPr>
          <c:invertIfNegative val="0"/>
          <c:dLbls>
            <c:dLbl>
              <c:idx val="0"/>
              <c:layout>
                <c:manualLayout>
                  <c:x val="6.8125615767950709E-3"/>
                  <c:y val="2.87629529542265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D76-45C8-A0B6-742E26780EBE}"/>
                </c:ext>
              </c:extLst>
            </c:dLbl>
            <c:dLbl>
              <c:idx val="1"/>
              <c:layout>
                <c:manualLayout>
                  <c:x val="6.8125615767950709E-3"/>
                  <c:y val="1.4381476477113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D76-45C8-A0B6-742E26780EBE}"/>
                </c:ext>
              </c:extLst>
            </c:dLbl>
            <c:dLbl>
              <c:idx val="2"/>
              <c:layout>
                <c:manualLayout>
                  <c:x val="9.0834154357267889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D76-45C8-A0B6-742E26780EBE}"/>
                </c:ext>
              </c:extLst>
            </c:dLbl>
            <c:dLbl>
              <c:idx val="3"/>
              <c:layout>
                <c:manualLayout>
                  <c:x val="1.1354269294658445E-2"/>
                  <c:y val="1.4381476477113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D76-45C8-A0B6-742E26780EBE}"/>
                </c:ext>
              </c:extLst>
            </c:dLbl>
            <c:dLbl>
              <c:idx val="4"/>
              <c:layout>
                <c:manualLayout>
                  <c:x val="1.589597701252188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D76-45C8-A0B6-742E26780EBE}"/>
                </c:ext>
              </c:extLst>
            </c:dLbl>
            <c:dLbl>
              <c:idx val="5"/>
              <c:layout>
                <c:manualLayout>
                  <c:x val="6.8125615767950917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D76-45C8-A0B6-742E26780EBE}"/>
                </c:ext>
              </c:extLst>
            </c:dLbl>
            <c:dLbl>
              <c:idx val="6"/>
              <c:layout>
                <c:manualLayout>
                  <c:x val="9.083415435726788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D76-45C8-A0B6-742E26780EBE}"/>
                </c:ext>
              </c:extLst>
            </c:dLbl>
            <c:dLbl>
              <c:idx val="7"/>
              <c:layout>
                <c:manualLayout>
                  <c:x val="2.270853858931697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D76-45C8-A0B6-742E26780EBE}"/>
                </c:ext>
              </c:extLst>
            </c:dLbl>
            <c:dLbl>
              <c:idx val="8"/>
              <c:layout>
                <c:manualLayout>
                  <c:x val="9.0834154357268722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D76-45C8-A0B6-742E26780EBE}"/>
                </c:ext>
              </c:extLst>
            </c:dLbl>
            <c:dLbl>
              <c:idx val="9"/>
              <c:layout>
                <c:manualLayout>
                  <c:x val="1.362512315359018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D76-45C8-A0B6-742E26780EBE}"/>
                </c:ext>
              </c:extLst>
            </c:dLbl>
            <c:dLbl>
              <c:idx val="10"/>
              <c:layout>
                <c:manualLayout>
                  <c:x val="1.135426929465848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D76-45C8-A0B6-742E26780EBE}"/>
                </c:ext>
              </c:extLst>
            </c:dLbl>
            <c:dLbl>
              <c:idx val="11"/>
              <c:layout>
                <c:manualLayout>
                  <c:x val="1.135426929465848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D76-45C8-A0B6-742E26780EB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South West </c:v>
                </c:pt>
                <c:pt idx="1">
                  <c:v>London</c:v>
                </c:pt>
                <c:pt idx="2">
                  <c:v>Scotland</c:v>
                </c:pt>
                <c:pt idx="3">
                  <c:v>North West</c:v>
                </c:pt>
                <c:pt idx="4">
                  <c:v>Yorkshire &amp; the Humber</c:v>
                </c:pt>
                <c:pt idx="5">
                  <c:v>Wales</c:v>
                </c:pt>
                <c:pt idx="6">
                  <c:v>East of England </c:v>
                </c:pt>
                <c:pt idx="7">
                  <c:v>South East </c:v>
                </c:pt>
                <c:pt idx="8">
                  <c:v>West Midlands</c:v>
                </c:pt>
                <c:pt idx="9">
                  <c:v>North East </c:v>
                </c:pt>
                <c:pt idx="10">
                  <c:v>East Midlands </c:v>
                </c:pt>
                <c:pt idx="11">
                  <c:v>Northern Ireland</c:v>
                </c:pt>
              </c:strCache>
            </c:strRef>
          </c:cat>
          <c:val>
            <c:numRef>
              <c:f>Sheet1!$C$2:$C$13</c:f>
              <c:numCache>
                <c:formatCode>0</c:formatCode>
                <c:ptCount val="12"/>
                <c:pt idx="0">
                  <c:v>17.346696791799999</c:v>
                </c:pt>
                <c:pt idx="1">
                  <c:v>14.41067851975</c:v>
                </c:pt>
                <c:pt idx="2">
                  <c:v>12.678084159479999</c:v>
                </c:pt>
                <c:pt idx="3">
                  <c:v>11.04323334933</c:v>
                </c:pt>
                <c:pt idx="4">
                  <c:v>11.077181093469999</c:v>
                </c:pt>
                <c:pt idx="5">
                  <c:v>8.6116589427050005</c:v>
                </c:pt>
                <c:pt idx="6">
                  <c:v>8.4472370462939992</c:v>
                </c:pt>
                <c:pt idx="7">
                  <c:v>7.5000206474529998</c:v>
                </c:pt>
                <c:pt idx="8">
                  <c:v>5.9474188759770001</c:v>
                </c:pt>
                <c:pt idx="9">
                  <c:v>4.382214888479</c:v>
                </c:pt>
                <c:pt idx="10">
                  <c:v>4.6666214677550002</c:v>
                </c:pt>
                <c:pt idx="11">
                  <c:v>3.3407813148019998</c:v>
                </c:pt>
              </c:numCache>
            </c:numRef>
          </c:val>
          <c:extLst>
            <c:ext xmlns:c16="http://schemas.microsoft.com/office/drawing/2014/chart" uri="{C3380CC4-5D6E-409C-BE32-E72D297353CC}">
              <c16:uniqueId val="{0000000D-1D76-45C8-A0B6-742E26780EBE}"/>
            </c:ext>
          </c:extLst>
        </c:ser>
        <c:dLbls>
          <c:showLegendKey val="0"/>
          <c:showVal val="0"/>
          <c:showCatName val="0"/>
          <c:showSerName val="0"/>
          <c:showPercent val="0"/>
          <c:showBubbleSize val="0"/>
        </c:dLbls>
        <c:gapWidth val="110"/>
        <c:axId val="-986356160"/>
        <c:axId val="-986357248"/>
      </c:barChart>
      <c:catAx>
        <c:axId val="-98635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986357248"/>
        <c:crosses val="autoZero"/>
        <c:auto val="1"/>
        <c:lblAlgn val="ctr"/>
        <c:lblOffset val="100"/>
        <c:noMultiLvlLbl val="0"/>
      </c:catAx>
      <c:valAx>
        <c:axId val="-986357248"/>
        <c:scaling>
          <c:orientation val="minMax"/>
          <c:max val="50"/>
        </c:scaling>
        <c:delete val="1"/>
        <c:axPos val="l"/>
        <c:numFmt formatCode="0" sourceLinked="1"/>
        <c:majorTickMark val="out"/>
        <c:minorTickMark val="none"/>
        <c:tickLblPos val="nextTo"/>
        <c:crossAx val="-986356160"/>
        <c:crosses val="autoZero"/>
        <c:crossBetween val="between"/>
      </c:valAx>
      <c:spPr>
        <a:noFill/>
        <a:ln>
          <a:noFill/>
        </a:ln>
        <a:effectLst/>
      </c:spPr>
    </c:plotArea>
    <c:legend>
      <c:legendPos val="t"/>
      <c:layout>
        <c:manualLayout>
          <c:xMode val="edge"/>
          <c:yMode val="edge"/>
          <c:x val="1.5035089291901334E-3"/>
          <c:y val="0.15501869725998266"/>
          <c:w val="0.91135426929465846"/>
          <c:h val="0.2125650167300735"/>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rgbClr val="C00000"/>
                </a:solidFill>
                <a:latin typeface="Arial" panose="020B0604020202020204" pitchFamily="34" charset="0"/>
                <a:ea typeface="+mn-ea"/>
                <a:cs typeface="Arial" panose="020B0604020202020204" pitchFamily="34" charset="0"/>
              </a:defRPr>
            </a:pPr>
            <a:r>
              <a:rPr lang="en-GB" sz="1400" b="1" dirty="0">
                <a:solidFill>
                  <a:srgbClr val="C00000"/>
                </a:solidFill>
                <a:latin typeface="Arial" panose="020B0604020202020204" pitchFamily="34" charset="0"/>
                <a:cs typeface="Arial" panose="020B0604020202020204" pitchFamily="34" charset="0"/>
              </a:rPr>
              <a:t>Figure 14b. </a:t>
            </a:r>
            <a:r>
              <a:rPr lang="en-GB" sz="1400" b="1" i="0" u="none" strike="noStrike" kern="1200" spc="0" baseline="0" dirty="0">
                <a:solidFill>
                  <a:srgbClr val="C00000"/>
                </a:solidFill>
                <a:latin typeface="Arial" panose="020B0604020202020204" pitchFamily="34" charset="0"/>
                <a:cs typeface="Arial" panose="020B0604020202020204" pitchFamily="34" charset="0"/>
              </a:rPr>
              <a:t>Proportion anticipating going on </a:t>
            </a:r>
            <a:r>
              <a:rPr lang="en-GB" sz="1400" b="1" i="0" u="sng" strike="noStrike" kern="1200" spc="0" baseline="0" dirty="0">
                <a:solidFill>
                  <a:srgbClr val="C00000"/>
                </a:solidFill>
                <a:latin typeface="Arial" panose="020B0604020202020204" pitchFamily="34" charset="0"/>
                <a:cs typeface="Arial" panose="020B0604020202020204" pitchFamily="34" charset="0"/>
              </a:rPr>
              <a:t>next overnight trip in Wales</a:t>
            </a:r>
            <a:r>
              <a:rPr lang="en-GB" sz="1400" b="1" i="0" u="none" strike="noStrike" kern="1200" spc="0" baseline="0" dirty="0">
                <a:solidFill>
                  <a:srgbClr val="C00000"/>
                </a:solidFill>
                <a:latin typeface="Arial" panose="020B0604020202020204" pitchFamily="34" charset="0"/>
                <a:cs typeface="Arial" panose="020B0604020202020204" pitchFamily="34" charset="0"/>
              </a:rPr>
              <a:t>, Percentage, January 2025 and 2026 fieldwork, UK</a:t>
            </a:r>
            <a:endParaRPr lang="en-GB" sz="1400" b="1" dirty="0">
              <a:solidFill>
                <a:srgbClr val="C00000"/>
              </a:solidFill>
              <a:latin typeface="Arial" panose="020B0604020202020204" pitchFamily="34" charset="0"/>
              <a:cs typeface="Arial" panose="020B0604020202020204" pitchFamily="34" charset="0"/>
            </a:endParaRPr>
          </a:p>
        </c:rich>
      </c:tx>
      <c:layout>
        <c:manualLayout>
          <c:xMode val="edge"/>
          <c:yMode val="edge"/>
          <c:x val="1.4762338156960675E-3"/>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rgbClr val="C00000"/>
              </a:solidFill>
              <a:latin typeface="Arial" panose="020B0604020202020204" pitchFamily="34" charset="0"/>
              <a:ea typeface="+mn-ea"/>
              <a:cs typeface="Arial" panose="020B0604020202020204" pitchFamily="34" charset="0"/>
            </a:defRPr>
          </a:pPr>
          <a:endParaRPr lang="en-GB"/>
        </a:p>
      </c:txPr>
    </c:title>
    <c:autoTitleDeleted val="0"/>
    <c:plotArea>
      <c:layout>
        <c:manualLayout>
          <c:layoutTarget val="inner"/>
          <c:xMode val="edge"/>
          <c:yMode val="edge"/>
          <c:x val="0"/>
          <c:y val="0.17557044795626761"/>
          <c:w val="0.9822487175039919"/>
          <c:h val="0.70515153597601787"/>
        </c:manualLayout>
      </c:layout>
      <c:barChart>
        <c:barDir val="col"/>
        <c:grouping val="clustered"/>
        <c:varyColors val="0"/>
        <c:ser>
          <c:idx val="0"/>
          <c:order val="0"/>
          <c:tx>
            <c:strRef>
              <c:f>Sheet1!$B$1</c:f>
              <c:strCache>
                <c:ptCount val="1"/>
                <c:pt idx="0">
                  <c:v>January 2026 data</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January-March trip</c:v>
                </c:pt>
                <c:pt idx="1">
                  <c:v>April-June trip</c:v>
                </c:pt>
                <c:pt idx="2">
                  <c:v>July-September trip</c:v>
                </c:pt>
                <c:pt idx="3">
                  <c:v>October-December trip</c:v>
                </c:pt>
              </c:strCache>
            </c:strRef>
          </c:cat>
          <c:val>
            <c:numRef>
              <c:f>Sheet1!$B$2:$B$5</c:f>
              <c:numCache>
                <c:formatCode>0</c:formatCode>
                <c:ptCount val="4"/>
                <c:pt idx="0">
                  <c:v>8.3346953257400003</c:v>
                </c:pt>
                <c:pt idx="1">
                  <c:v>10.93873616078</c:v>
                </c:pt>
                <c:pt idx="2">
                  <c:v>12.16618859814</c:v>
                </c:pt>
                <c:pt idx="3">
                  <c:v>9.7394167936030005</c:v>
                </c:pt>
              </c:numCache>
            </c:numRef>
          </c:val>
          <c:extLst>
            <c:ext xmlns:c16="http://schemas.microsoft.com/office/drawing/2014/chart" uri="{C3380CC4-5D6E-409C-BE32-E72D297353CC}">
              <c16:uniqueId val="{00000000-7E1C-48A5-B534-B12E5A71FDDF}"/>
            </c:ext>
          </c:extLst>
        </c:ser>
        <c:ser>
          <c:idx val="1"/>
          <c:order val="1"/>
          <c:tx>
            <c:strRef>
              <c:f>Sheet1!$C$1</c:f>
              <c:strCache>
                <c:ptCount val="1"/>
                <c:pt idx="0">
                  <c:v>January 2025 data</c:v>
                </c:pt>
              </c:strCache>
            </c:strRef>
          </c:tx>
          <c:spPr>
            <a:noFill/>
            <a:ln>
              <a:solidFill>
                <a:srgbClr val="C00000"/>
              </a:solidFill>
            </a:ln>
            <a:effectLst/>
          </c:spPr>
          <c:invertIfNegative val="0"/>
          <c:dLbls>
            <c:dLbl>
              <c:idx val="0"/>
              <c:layout>
                <c:manualLayout>
                  <c:x val="6.8125615767950709E-3"/>
                  <c:y val="2.87629529542265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E1C-48A5-B534-B12E5A71FDDF}"/>
                </c:ext>
              </c:extLst>
            </c:dLbl>
            <c:dLbl>
              <c:idx val="1"/>
              <c:layout>
                <c:manualLayout>
                  <c:x val="6.8125615767950709E-3"/>
                  <c:y val="1.4381476477113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E1C-48A5-B534-B12E5A71FDDF}"/>
                </c:ext>
              </c:extLst>
            </c:dLbl>
            <c:dLbl>
              <c:idx val="2"/>
              <c:layout>
                <c:manualLayout>
                  <c:x val="9.0834154357267889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E1C-48A5-B534-B12E5A71FDDF}"/>
                </c:ext>
              </c:extLst>
            </c:dLbl>
            <c:dLbl>
              <c:idx val="3"/>
              <c:layout>
                <c:manualLayout>
                  <c:x val="1.1354269294658445E-2"/>
                  <c:y val="1.4381476477113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E1C-48A5-B534-B12E5A71FDD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January-March trip</c:v>
                </c:pt>
                <c:pt idx="1">
                  <c:v>April-June trip</c:v>
                </c:pt>
                <c:pt idx="2">
                  <c:v>July-September trip</c:v>
                </c:pt>
                <c:pt idx="3">
                  <c:v>October-December trip</c:v>
                </c:pt>
              </c:strCache>
            </c:strRef>
          </c:cat>
          <c:val>
            <c:numRef>
              <c:f>Sheet1!$C$2:$C$5</c:f>
              <c:numCache>
                <c:formatCode>0</c:formatCode>
                <c:ptCount val="4"/>
                <c:pt idx="0">
                  <c:v>5.6611845413940003</c:v>
                </c:pt>
                <c:pt idx="1">
                  <c:v>9.6564298949889995</c:v>
                </c:pt>
                <c:pt idx="2">
                  <c:v>10.480721455599999</c:v>
                </c:pt>
                <c:pt idx="3">
                  <c:v>6.7734291688989998</c:v>
                </c:pt>
              </c:numCache>
            </c:numRef>
          </c:val>
          <c:extLst>
            <c:ext xmlns:c16="http://schemas.microsoft.com/office/drawing/2014/chart" uri="{C3380CC4-5D6E-409C-BE32-E72D297353CC}">
              <c16:uniqueId val="{0000000D-7E1C-48A5-B534-B12E5A71FDDF}"/>
            </c:ext>
          </c:extLst>
        </c:ser>
        <c:dLbls>
          <c:showLegendKey val="0"/>
          <c:showVal val="0"/>
          <c:showCatName val="0"/>
          <c:showSerName val="0"/>
          <c:showPercent val="0"/>
          <c:showBubbleSize val="0"/>
        </c:dLbls>
        <c:gapWidth val="110"/>
        <c:axId val="-986356160"/>
        <c:axId val="-986357248"/>
      </c:barChart>
      <c:catAx>
        <c:axId val="-98635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986357248"/>
        <c:crosses val="autoZero"/>
        <c:auto val="1"/>
        <c:lblAlgn val="ctr"/>
        <c:lblOffset val="100"/>
        <c:noMultiLvlLbl val="0"/>
      </c:catAx>
      <c:valAx>
        <c:axId val="-986357248"/>
        <c:scaling>
          <c:orientation val="minMax"/>
          <c:max val="50"/>
        </c:scaling>
        <c:delete val="1"/>
        <c:axPos val="l"/>
        <c:numFmt formatCode="0" sourceLinked="1"/>
        <c:majorTickMark val="out"/>
        <c:minorTickMark val="none"/>
        <c:tickLblPos val="nextTo"/>
        <c:crossAx val="-986356160"/>
        <c:crosses val="autoZero"/>
        <c:crossBetween val="between"/>
      </c:valAx>
      <c:spPr>
        <a:noFill/>
        <a:ln>
          <a:noFill/>
        </a:ln>
        <a:effectLst/>
      </c:spPr>
    </c:plotArea>
    <c:legend>
      <c:legendPos val="t"/>
      <c:layout>
        <c:manualLayout>
          <c:xMode val="edge"/>
          <c:yMode val="edge"/>
          <c:x val="1.0616210992931501E-3"/>
          <c:y val="0.21265345497357488"/>
          <c:w val="0.91135426929465846"/>
          <c:h val="0.2125650167300735"/>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15. Planned </a:t>
            </a:r>
            <a:r>
              <a:rPr lang="en-GB" sz="1400" b="1" u="sng" dirty="0">
                <a:solidFill>
                  <a:srgbClr val="C00000"/>
                </a:solidFill>
                <a:latin typeface="Arial" panose="020B0604020202020204" pitchFamily="34" charset="0"/>
                <a:cs typeface="Arial" panose="020B0604020202020204" pitchFamily="34" charset="0"/>
              </a:rPr>
              <a:t>Wales destination </a:t>
            </a:r>
            <a:r>
              <a:rPr lang="en-GB" sz="1400" b="1" dirty="0">
                <a:solidFill>
                  <a:srgbClr val="C00000"/>
                </a:solidFill>
                <a:latin typeface="Arial" panose="020B0604020202020204" pitchFamily="34" charset="0"/>
                <a:cs typeface="Arial" panose="020B0604020202020204" pitchFamily="34" charset="0"/>
              </a:rPr>
              <a:t>for next 2026 trip, Percentage, December 2025 and </a:t>
            </a:r>
            <a:r>
              <a:rPr lang="en-GB" sz="1400" b="1" i="0" u="none" strike="noStrike" kern="1200" spc="0" baseline="0" dirty="0">
                <a:solidFill>
                  <a:srgbClr val="C00000"/>
                </a:solidFill>
                <a:latin typeface="Arial" panose="020B0604020202020204" pitchFamily="34" charset="0"/>
                <a:cs typeface="Arial" panose="020B0604020202020204" pitchFamily="34" charset="0"/>
              </a:rPr>
              <a:t>January 2026 fieldwork</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2.9418153289108944E-2"/>
          <c:y val="4.2980428824032776E-4"/>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2.1907130512485846E-2"/>
          <c:y val="0.25793018668159862"/>
          <c:w val="0.96708047675989528"/>
          <c:h val="0.51941562394251595"/>
        </c:manualLayout>
      </c:layout>
      <c:barChart>
        <c:barDir val="col"/>
        <c:grouping val="clustered"/>
        <c:varyColors val="0"/>
        <c:ser>
          <c:idx val="0"/>
          <c:order val="0"/>
          <c:tx>
            <c:strRef>
              <c:f>Sheet1!$B$1</c:f>
              <c:strCache>
                <c:ptCount val="1"/>
                <c:pt idx="0">
                  <c:v>Wales January-March trips 2026</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Cardiff</c:v>
                </c:pt>
                <c:pt idx="1">
                  <c:v>Llandudno &amp; Colwyn Bay</c:v>
                </c:pt>
                <c:pt idx="2">
                  <c:v>Pembrokeshire</c:v>
                </c:pt>
                <c:pt idx="3">
                  <c:v>Swansea Bay</c:v>
                </c:pt>
                <c:pt idx="4">
                  <c:v>Cardigan Bay/Ceredigion</c:v>
                </c:pt>
                <c:pt idx="5">
                  <c:v>The Isle of Anglesey</c:v>
                </c:pt>
                <c:pt idx="6">
                  <c:v>North East Wales</c:v>
                </c:pt>
                <c:pt idx="7">
                  <c:v>South Wales Valleys</c:v>
                </c:pt>
                <c:pt idx="8">
                  <c:v>Eryri (Snowdonia)</c:v>
                </c:pt>
                <c:pt idx="9">
                  <c:v>Mid Wales and Bannau Brycheiniog</c:v>
                </c:pt>
                <c:pt idx="10">
                  <c:v>Carmarthenshire</c:v>
                </c:pt>
                <c:pt idx="11">
                  <c:v>Wye Valley and Vale of Usk</c:v>
                </c:pt>
                <c:pt idx="12">
                  <c:v>Glamorgan Heritage Coast</c:v>
                </c:pt>
              </c:strCache>
            </c:strRef>
          </c:cat>
          <c:val>
            <c:numRef>
              <c:f>Sheet1!$B$2:$B$14</c:f>
              <c:numCache>
                <c:formatCode>0</c:formatCode>
                <c:ptCount val="13"/>
                <c:pt idx="0">
                  <c:v>28.96585334601</c:v>
                </c:pt>
                <c:pt idx="1">
                  <c:v>18.389253651560001</c:v>
                </c:pt>
                <c:pt idx="2">
                  <c:v>17.590731259369999</c:v>
                </c:pt>
                <c:pt idx="3">
                  <c:v>12.430262952210001</c:v>
                </c:pt>
                <c:pt idx="4">
                  <c:v>11.628714477280001</c:v>
                </c:pt>
                <c:pt idx="5">
                  <c:v>9.6359905328370008</c:v>
                </c:pt>
                <c:pt idx="6">
                  <c:v>10.61984797008</c:v>
                </c:pt>
                <c:pt idx="7">
                  <c:v>14.265256202350001</c:v>
                </c:pt>
                <c:pt idx="8">
                  <c:v>8.0345335387900008</c:v>
                </c:pt>
                <c:pt idx="9">
                  <c:v>9.0206707626640004</c:v>
                </c:pt>
                <c:pt idx="10">
                  <c:v>5.8787364397079998</c:v>
                </c:pt>
                <c:pt idx="11">
                  <c:v>5.2216359527160003</c:v>
                </c:pt>
                <c:pt idx="12">
                  <c:v>4.2113986402019998</c:v>
                </c:pt>
              </c:numCache>
            </c:numRef>
          </c:val>
          <c:extLst>
            <c:ext xmlns:c16="http://schemas.microsoft.com/office/drawing/2014/chart" uri="{C3380CC4-5D6E-409C-BE32-E72D297353CC}">
              <c16:uniqueId val="{00000000-67A3-4F6E-A405-4818C786C124}"/>
            </c:ext>
          </c:extLst>
        </c:ser>
        <c:ser>
          <c:idx val="1"/>
          <c:order val="1"/>
          <c:tx>
            <c:strRef>
              <c:f>Sheet1!$C$1</c:f>
              <c:strCache>
                <c:ptCount val="1"/>
                <c:pt idx="0">
                  <c:v>Wales April-June trips 2026</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Cardiff</c:v>
                </c:pt>
                <c:pt idx="1">
                  <c:v>Llandudno &amp; Colwyn Bay</c:v>
                </c:pt>
                <c:pt idx="2">
                  <c:v>Pembrokeshire</c:v>
                </c:pt>
                <c:pt idx="3">
                  <c:v>Swansea Bay</c:v>
                </c:pt>
                <c:pt idx="4">
                  <c:v>Cardigan Bay/Ceredigion</c:v>
                </c:pt>
                <c:pt idx="5">
                  <c:v>The Isle of Anglesey</c:v>
                </c:pt>
                <c:pt idx="6">
                  <c:v>North East Wales</c:v>
                </c:pt>
                <c:pt idx="7">
                  <c:v>South Wales Valleys</c:v>
                </c:pt>
                <c:pt idx="8">
                  <c:v>Eryri (Snowdonia)</c:v>
                </c:pt>
                <c:pt idx="9">
                  <c:v>Mid Wales and Bannau Brycheiniog</c:v>
                </c:pt>
                <c:pt idx="10">
                  <c:v>Carmarthenshire</c:v>
                </c:pt>
                <c:pt idx="11">
                  <c:v>Wye Valley and Vale of Usk</c:v>
                </c:pt>
                <c:pt idx="12">
                  <c:v>Glamorgan Heritage Coast</c:v>
                </c:pt>
              </c:strCache>
            </c:strRef>
          </c:cat>
          <c:val>
            <c:numRef>
              <c:f>Sheet1!$C$2:$C$14</c:f>
              <c:numCache>
                <c:formatCode>0</c:formatCode>
                <c:ptCount val="13"/>
                <c:pt idx="0">
                  <c:v>17.930734182150001</c:v>
                </c:pt>
                <c:pt idx="1">
                  <c:v>16.458363221199999</c:v>
                </c:pt>
                <c:pt idx="2">
                  <c:v>16.470800486280002</c:v>
                </c:pt>
                <c:pt idx="3">
                  <c:v>13.761991088649999</c:v>
                </c:pt>
                <c:pt idx="4">
                  <c:v>4.7201773298659999</c:v>
                </c:pt>
                <c:pt idx="5">
                  <c:v>14.32735666106</c:v>
                </c:pt>
                <c:pt idx="6">
                  <c:v>10.25343385599</c:v>
                </c:pt>
                <c:pt idx="7">
                  <c:v>7.0692275282860004</c:v>
                </c:pt>
                <c:pt idx="8">
                  <c:v>11.42247016122</c:v>
                </c:pt>
                <c:pt idx="9">
                  <c:v>5.6599174479209999</c:v>
                </c:pt>
                <c:pt idx="10">
                  <c:v>5.6450090672439996</c:v>
                </c:pt>
                <c:pt idx="11">
                  <c:v>7.2478320943580004</c:v>
                </c:pt>
                <c:pt idx="12">
                  <c:v>2.6720949504579998</c:v>
                </c:pt>
              </c:numCache>
            </c:numRef>
          </c:val>
          <c:extLst>
            <c:ext xmlns:c16="http://schemas.microsoft.com/office/drawing/2014/chart" uri="{C3380CC4-5D6E-409C-BE32-E72D297353CC}">
              <c16:uniqueId val="{00000000-997C-48F8-8469-A167AE3B8DCD}"/>
            </c:ext>
          </c:extLst>
        </c:ser>
        <c:ser>
          <c:idx val="2"/>
          <c:order val="2"/>
          <c:tx>
            <c:strRef>
              <c:f>Sheet1!$D$1</c:f>
              <c:strCache>
                <c:ptCount val="1"/>
                <c:pt idx="0">
                  <c:v>Wales July-September trips 2026</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Cardiff</c:v>
                </c:pt>
                <c:pt idx="1">
                  <c:v>Llandudno &amp; Colwyn Bay</c:v>
                </c:pt>
                <c:pt idx="2">
                  <c:v>Pembrokeshire</c:v>
                </c:pt>
                <c:pt idx="3">
                  <c:v>Swansea Bay</c:v>
                </c:pt>
                <c:pt idx="4">
                  <c:v>Cardigan Bay/Ceredigion</c:v>
                </c:pt>
                <c:pt idx="5">
                  <c:v>The Isle of Anglesey</c:v>
                </c:pt>
                <c:pt idx="6">
                  <c:v>North East Wales</c:v>
                </c:pt>
                <c:pt idx="7">
                  <c:v>South Wales Valleys</c:v>
                </c:pt>
                <c:pt idx="8">
                  <c:v>Eryri (Snowdonia)</c:v>
                </c:pt>
                <c:pt idx="9">
                  <c:v>Mid Wales and Bannau Brycheiniog</c:v>
                </c:pt>
                <c:pt idx="10">
                  <c:v>Carmarthenshire</c:v>
                </c:pt>
                <c:pt idx="11">
                  <c:v>Wye Valley and Vale of Usk</c:v>
                </c:pt>
                <c:pt idx="12">
                  <c:v>Glamorgan Heritage Coast</c:v>
                </c:pt>
              </c:strCache>
            </c:strRef>
          </c:cat>
          <c:val>
            <c:numRef>
              <c:f>Sheet1!$D$2:$D$14</c:f>
              <c:numCache>
                <c:formatCode>0</c:formatCode>
                <c:ptCount val="13"/>
                <c:pt idx="0">
                  <c:v>23.898101713900001</c:v>
                </c:pt>
                <c:pt idx="1">
                  <c:v>16.90942135905</c:v>
                </c:pt>
                <c:pt idx="2">
                  <c:v>19.395154975450001</c:v>
                </c:pt>
                <c:pt idx="3">
                  <c:v>17.132213951600001</c:v>
                </c:pt>
                <c:pt idx="4">
                  <c:v>7.3584150166570002</c:v>
                </c:pt>
                <c:pt idx="5">
                  <c:v>5.5641192537890003</c:v>
                </c:pt>
                <c:pt idx="6">
                  <c:v>4.4551724373069996</c:v>
                </c:pt>
                <c:pt idx="7">
                  <c:v>7.0869799024019997</c:v>
                </c:pt>
                <c:pt idx="8">
                  <c:v>5.5231433771139997</c:v>
                </c:pt>
                <c:pt idx="9">
                  <c:v>5.7978522601910001</c:v>
                </c:pt>
                <c:pt idx="10">
                  <c:v>3.1583332399540001</c:v>
                </c:pt>
                <c:pt idx="11">
                  <c:v>0</c:v>
                </c:pt>
                <c:pt idx="12">
                  <c:v>0</c:v>
                </c:pt>
              </c:numCache>
            </c:numRef>
          </c:val>
          <c:extLst>
            <c:ext xmlns:c16="http://schemas.microsoft.com/office/drawing/2014/chart" uri="{C3380CC4-5D6E-409C-BE32-E72D297353CC}">
              <c16:uniqueId val="{00000000-61BE-4AF4-979E-BE5C4E1B7708}"/>
            </c:ext>
          </c:extLst>
        </c:ser>
        <c:ser>
          <c:idx val="3"/>
          <c:order val="3"/>
          <c:tx>
            <c:strRef>
              <c:f>Sheet1!$E$1</c:f>
              <c:strCache>
                <c:ptCount val="1"/>
                <c:pt idx="0">
                  <c:v>Wales October-December trips 2026</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Cardiff</c:v>
                </c:pt>
                <c:pt idx="1">
                  <c:v>Llandudno &amp; Colwyn Bay</c:v>
                </c:pt>
                <c:pt idx="2">
                  <c:v>Pembrokeshire</c:v>
                </c:pt>
                <c:pt idx="3">
                  <c:v>Swansea Bay</c:v>
                </c:pt>
                <c:pt idx="4">
                  <c:v>Cardigan Bay/Ceredigion</c:v>
                </c:pt>
                <c:pt idx="5">
                  <c:v>The Isle of Anglesey</c:v>
                </c:pt>
                <c:pt idx="6">
                  <c:v>North East Wales</c:v>
                </c:pt>
                <c:pt idx="7">
                  <c:v>South Wales Valleys</c:v>
                </c:pt>
                <c:pt idx="8">
                  <c:v>Eryri (Snowdonia)</c:v>
                </c:pt>
                <c:pt idx="9">
                  <c:v>Mid Wales and Bannau Brycheiniog</c:v>
                </c:pt>
                <c:pt idx="10">
                  <c:v>Carmarthenshire</c:v>
                </c:pt>
                <c:pt idx="11">
                  <c:v>Wye Valley and Vale of Usk</c:v>
                </c:pt>
                <c:pt idx="12">
                  <c:v>Glamorgan Heritage Coast</c:v>
                </c:pt>
              </c:strCache>
            </c:strRef>
          </c:cat>
          <c:val>
            <c:numRef>
              <c:f>Sheet1!$E$2:$E$14</c:f>
              <c:numCache>
                <c:formatCode>0</c:formatCode>
                <c:ptCount val="13"/>
                <c:pt idx="0">
                  <c:v>26.837787316139998</c:v>
                </c:pt>
                <c:pt idx="1">
                  <c:v>19.39595128685</c:v>
                </c:pt>
                <c:pt idx="2">
                  <c:v>18.81177942223</c:v>
                </c:pt>
                <c:pt idx="3">
                  <c:v>12.43109595039</c:v>
                </c:pt>
                <c:pt idx="4">
                  <c:v>10.56541931226</c:v>
                </c:pt>
                <c:pt idx="5">
                  <c:v>10.50992351503</c:v>
                </c:pt>
                <c:pt idx="6">
                  <c:v>10.367363881279999</c:v>
                </c:pt>
                <c:pt idx="7">
                  <c:v>9.8258456291450003</c:v>
                </c:pt>
                <c:pt idx="8">
                  <c:v>9.7199835978960003</c:v>
                </c:pt>
                <c:pt idx="9">
                  <c:v>8.5240602221710002</c:v>
                </c:pt>
                <c:pt idx="10">
                  <c:v>5.7382857752280003</c:v>
                </c:pt>
                <c:pt idx="11">
                  <c:v>5.3378633590659996</c:v>
                </c:pt>
                <c:pt idx="12">
                  <c:v>2.4763881246969999</c:v>
                </c:pt>
              </c:numCache>
            </c:numRef>
          </c:val>
          <c:extLst>
            <c:ext xmlns:c16="http://schemas.microsoft.com/office/drawing/2014/chart" uri="{C3380CC4-5D6E-409C-BE32-E72D297353CC}">
              <c16:uniqueId val="{00000001-61BE-4AF4-979E-BE5C4E1B7708}"/>
            </c:ext>
          </c:extLst>
        </c:ser>
        <c:dLbls>
          <c:showLegendKey val="0"/>
          <c:showVal val="0"/>
          <c:showCatName val="0"/>
          <c:showSerName val="0"/>
          <c:showPercent val="0"/>
          <c:showBubbleSize val="0"/>
        </c:dLbls>
        <c:gapWidth val="219"/>
        <c:axId val="1018688112"/>
        <c:axId val="1018685392"/>
      </c:barChart>
      <c:catAx>
        <c:axId val="101868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685392"/>
        <c:crosses val="autoZero"/>
        <c:auto val="1"/>
        <c:lblAlgn val="ctr"/>
        <c:lblOffset val="100"/>
        <c:noMultiLvlLbl val="0"/>
      </c:catAx>
      <c:valAx>
        <c:axId val="1018685392"/>
        <c:scaling>
          <c:orientation val="minMax"/>
          <c:max val="40"/>
          <c:min val="0"/>
        </c:scaling>
        <c:delete val="1"/>
        <c:axPos val="l"/>
        <c:numFmt formatCode="0" sourceLinked="1"/>
        <c:majorTickMark val="out"/>
        <c:minorTickMark val="none"/>
        <c:tickLblPos val="nextTo"/>
        <c:crossAx val="1018688112"/>
        <c:crosses val="autoZero"/>
        <c:crossBetween val="between"/>
      </c:valAx>
      <c:spPr>
        <a:noFill/>
        <a:ln>
          <a:noFill/>
        </a:ln>
        <a:effectLst/>
      </c:spPr>
    </c:plotArea>
    <c:legend>
      <c:legendPos val="t"/>
      <c:layout>
        <c:manualLayout>
          <c:xMode val="edge"/>
          <c:yMode val="edge"/>
          <c:x val="2.5082332533993834E-2"/>
          <c:y val="0.12952578423079772"/>
          <c:w val="0.89999995760971352"/>
          <c:h val="6.047589660414405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16. Main type of destination for </a:t>
            </a:r>
            <a:r>
              <a:rPr lang="en-GB" sz="1400" b="1" u="sng" dirty="0">
                <a:solidFill>
                  <a:srgbClr val="C00000"/>
                </a:solidFill>
                <a:latin typeface="Arial" panose="020B0604020202020204" pitchFamily="34" charset="0"/>
                <a:cs typeface="Arial" panose="020B0604020202020204" pitchFamily="34" charset="0"/>
              </a:rPr>
              <a:t>intended Wales trips</a:t>
            </a:r>
            <a:r>
              <a:rPr lang="en-GB" sz="1400" b="1" u="none" dirty="0">
                <a:solidFill>
                  <a:srgbClr val="C00000"/>
                </a:solidFill>
                <a:latin typeface="Arial" panose="020B0604020202020204" pitchFamily="34" charset="0"/>
                <a:cs typeface="Arial" panose="020B0604020202020204" pitchFamily="34" charset="0"/>
              </a:rPr>
              <a:t> </a:t>
            </a:r>
            <a:r>
              <a:rPr lang="en-GB" sz="1400" b="1" dirty="0">
                <a:solidFill>
                  <a:srgbClr val="C00000"/>
                </a:solidFill>
                <a:latin typeface="Arial" panose="020B0604020202020204" pitchFamily="34" charset="0"/>
                <a:cs typeface="Arial" panose="020B0604020202020204" pitchFamily="34" charset="0"/>
              </a:rPr>
              <a:t>in 2026,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December 2025 and January 2026 fieldwork</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3.2314804156256208E-4"/>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2.1719160104986878E-2"/>
          <c:y val="5.9173837468417194E-2"/>
          <c:w val="0.95667582774169158"/>
          <c:h val="0.74120246180564631"/>
        </c:manualLayout>
      </c:layout>
      <c:barChart>
        <c:barDir val="col"/>
        <c:grouping val="clustered"/>
        <c:varyColors val="0"/>
        <c:ser>
          <c:idx val="2"/>
          <c:order val="0"/>
          <c:tx>
            <c:strRef>
              <c:f>Sheet1!$B$1</c:f>
              <c:strCache>
                <c:ptCount val="1"/>
                <c:pt idx="0">
                  <c:v>January-March 2026 </c:v>
                </c:pt>
              </c:strCache>
            </c:strRef>
          </c:tx>
          <c:spPr>
            <a:solidFill>
              <a:srgbClr val="002060"/>
            </a:solidFill>
            <a:ln>
              <a:no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Traditional coastal/seaside town</c:v>
                </c:pt>
                <c:pt idx="1">
                  <c:v>Rural coastline</c:v>
                </c:pt>
                <c:pt idx="2">
                  <c:v>Countryside or village</c:v>
                </c:pt>
                <c:pt idx="3">
                  <c:v>A city or large town</c:v>
                </c:pt>
                <c:pt idx="4">
                  <c:v>Mountains or hills</c:v>
                </c:pt>
              </c:strCache>
            </c:strRef>
          </c:cat>
          <c:val>
            <c:numRef>
              <c:f>Sheet1!$B$2:$B$6</c:f>
              <c:numCache>
                <c:formatCode>0</c:formatCode>
                <c:ptCount val="5"/>
                <c:pt idx="0">
                  <c:v>34.299172482030002</c:v>
                </c:pt>
                <c:pt idx="1">
                  <c:v>30.39912387883</c:v>
                </c:pt>
                <c:pt idx="2">
                  <c:v>30.155490957720001</c:v>
                </c:pt>
                <c:pt idx="3">
                  <c:v>24.637805084610001</c:v>
                </c:pt>
                <c:pt idx="4">
                  <c:v>24.610443549060001</c:v>
                </c:pt>
              </c:numCache>
            </c:numRef>
          </c:val>
          <c:extLst>
            <c:ext xmlns:c16="http://schemas.microsoft.com/office/drawing/2014/chart" uri="{C3380CC4-5D6E-409C-BE32-E72D297353CC}">
              <c16:uniqueId val="{00000000-E84A-4C15-AD7F-12BCB7F06DC9}"/>
            </c:ext>
          </c:extLst>
        </c:ser>
        <c:ser>
          <c:idx val="0"/>
          <c:order val="1"/>
          <c:tx>
            <c:strRef>
              <c:f>Sheet1!$C$1</c:f>
              <c:strCache>
                <c:ptCount val="1"/>
                <c:pt idx="0">
                  <c:v>April-June 2026</c:v>
                </c:pt>
              </c:strCache>
            </c:strRef>
          </c:tx>
          <c:spPr>
            <a:solidFill>
              <a:srgbClr val="EB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Traditional coastal/seaside town</c:v>
                </c:pt>
                <c:pt idx="1">
                  <c:v>Rural coastline</c:v>
                </c:pt>
                <c:pt idx="2">
                  <c:v>Countryside or village</c:v>
                </c:pt>
                <c:pt idx="3">
                  <c:v>A city or large town</c:v>
                </c:pt>
                <c:pt idx="4">
                  <c:v>Mountains or hills</c:v>
                </c:pt>
              </c:strCache>
            </c:strRef>
          </c:cat>
          <c:val>
            <c:numRef>
              <c:f>Sheet1!$C$2:$C$6</c:f>
              <c:numCache>
                <c:formatCode>0</c:formatCode>
                <c:ptCount val="5"/>
                <c:pt idx="0">
                  <c:v>38.51635993827</c:v>
                </c:pt>
                <c:pt idx="1">
                  <c:v>36.19569589852</c:v>
                </c:pt>
                <c:pt idx="2">
                  <c:v>32.565105133380001</c:v>
                </c:pt>
                <c:pt idx="3">
                  <c:v>20.562370419080001</c:v>
                </c:pt>
                <c:pt idx="4">
                  <c:v>22.346038128890001</c:v>
                </c:pt>
              </c:numCache>
            </c:numRef>
          </c:val>
          <c:extLst>
            <c:ext xmlns:c16="http://schemas.microsoft.com/office/drawing/2014/chart" uri="{C3380CC4-5D6E-409C-BE32-E72D297353CC}">
              <c16:uniqueId val="{0000000A-942D-4143-A376-D3E38EB6FE2E}"/>
            </c:ext>
          </c:extLst>
        </c:ser>
        <c:ser>
          <c:idx val="1"/>
          <c:order val="2"/>
          <c:tx>
            <c:strRef>
              <c:f>Sheet1!$D$1</c:f>
              <c:strCache>
                <c:ptCount val="1"/>
                <c:pt idx="0">
                  <c:v>July-September 2026</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Traditional coastal/seaside town</c:v>
                </c:pt>
                <c:pt idx="1">
                  <c:v>Rural coastline</c:v>
                </c:pt>
                <c:pt idx="2">
                  <c:v>Countryside or village</c:v>
                </c:pt>
                <c:pt idx="3">
                  <c:v>A city or large town</c:v>
                </c:pt>
                <c:pt idx="4">
                  <c:v>Mountains or hills</c:v>
                </c:pt>
              </c:strCache>
            </c:strRef>
          </c:cat>
          <c:val>
            <c:numRef>
              <c:f>Sheet1!$D$2:$D$6</c:f>
              <c:numCache>
                <c:formatCode>0</c:formatCode>
                <c:ptCount val="5"/>
                <c:pt idx="0">
                  <c:v>35.320963806659996</c:v>
                </c:pt>
                <c:pt idx="1">
                  <c:v>27.623630538130001</c:v>
                </c:pt>
                <c:pt idx="2">
                  <c:v>34.188775685560003</c:v>
                </c:pt>
                <c:pt idx="3">
                  <c:v>16.21475773585</c:v>
                </c:pt>
                <c:pt idx="4">
                  <c:v>28.542045233389999</c:v>
                </c:pt>
              </c:numCache>
            </c:numRef>
          </c:val>
          <c:extLst>
            <c:ext xmlns:c16="http://schemas.microsoft.com/office/drawing/2014/chart" uri="{C3380CC4-5D6E-409C-BE32-E72D297353CC}">
              <c16:uniqueId val="{00000000-CA85-4759-B7B5-F0DA6F0A2572}"/>
            </c:ext>
          </c:extLst>
        </c:ser>
        <c:ser>
          <c:idx val="3"/>
          <c:order val="3"/>
          <c:tx>
            <c:strRef>
              <c:f>Sheet1!$E$1</c:f>
              <c:strCache>
                <c:ptCount val="1"/>
                <c:pt idx="0">
                  <c:v>October-December 2026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Traditional coastal/seaside town</c:v>
                </c:pt>
                <c:pt idx="1">
                  <c:v>Rural coastline</c:v>
                </c:pt>
                <c:pt idx="2">
                  <c:v>Countryside or village</c:v>
                </c:pt>
                <c:pt idx="3">
                  <c:v>A city or large town</c:v>
                </c:pt>
                <c:pt idx="4">
                  <c:v>Mountains or hills</c:v>
                </c:pt>
              </c:strCache>
            </c:strRef>
          </c:cat>
          <c:val>
            <c:numRef>
              <c:f>Sheet1!$E$2:$E$6</c:f>
              <c:numCache>
                <c:formatCode>0</c:formatCode>
                <c:ptCount val="5"/>
                <c:pt idx="0">
                  <c:v>38.023195036799997</c:v>
                </c:pt>
                <c:pt idx="1">
                  <c:v>32.586350042829999</c:v>
                </c:pt>
                <c:pt idx="2">
                  <c:v>32.461410496020001</c:v>
                </c:pt>
                <c:pt idx="3">
                  <c:v>25.30418496323</c:v>
                </c:pt>
                <c:pt idx="4">
                  <c:v>21.764630350040001</c:v>
                </c:pt>
              </c:numCache>
            </c:numRef>
          </c:val>
          <c:extLst>
            <c:ext xmlns:c16="http://schemas.microsoft.com/office/drawing/2014/chart" uri="{C3380CC4-5D6E-409C-BE32-E72D297353CC}">
              <c16:uniqueId val="{00000001-CA85-4759-B7B5-F0DA6F0A2572}"/>
            </c:ext>
          </c:extLst>
        </c:ser>
        <c:dLbls>
          <c:showLegendKey val="0"/>
          <c:showVal val="0"/>
          <c:showCatName val="0"/>
          <c:showSerName val="0"/>
          <c:showPercent val="0"/>
          <c:showBubbleSize val="0"/>
        </c:dLbls>
        <c:gapWidth val="219"/>
        <c:axId val="1018683760"/>
        <c:axId val="1018709328"/>
      </c:barChart>
      <c:catAx>
        <c:axId val="10186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09328"/>
        <c:crosses val="autoZero"/>
        <c:auto val="1"/>
        <c:lblAlgn val="ctr"/>
        <c:lblOffset val="100"/>
        <c:noMultiLvlLbl val="0"/>
      </c:catAx>
      <c:valAx>
        <c:axId val="1018709328"/>
        <c:scaling>
          <c:orientation val="minMax"/>
          <c:max val="100"/>
        </c:scaling>
        <c:delete val="1"/>
        <c:axPos val="l"/>
        <c:numFmt formatCode="0" sourceLinked="1"/>
        <c:majorTickMark val="none"/>
        <c:minorTickMark val="none"/>
        <c:tickLblPos val="nextTo"/>
        <c:crossAx val="1018683760"/>
        <c:crosses val="autoZero"/>
        <c:crossBetween val="between"/>
      </c:valAx>
      <c:spPr>
        <a:noFill/>
        <a:ln>
          <a:noFill/>
        </a:ln>
        <a:effectLst/>
      </c:spPr>
    </c:plotArea>
    <c:legend>
      <c:legendPos val="t"/>
      <c:layout>
        <c:manualLayout>
          <c:xMode val="edge"/>
          <c:yMode val="edge"/>
          <c:x val="0.13889647985178324"/>
          <c:y val="0.17954510673739688"/>
          <c:w val="0.72132333642118263"/>
          <c:h val="6.8348975878856272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i="0" u="none" strike="noStrike" baseline="0" dirty="0">
                <a:solidFill>
                  <a:srgbClr val="C00000"/>
                </a:solidFill>
                <a:effectLst/>
                <a:latin typeface="Arial" panose="020B0604020202020204" pitchFamily="34" charset="0"/>
                <a:cs typeface="Arial" panose="020B0604020202020204" pitchFamily="34" charset="0"/>
              </a:rPr>
              <a:t>Figure 17. Overnight </a:t>
            </a:r>
            <a:r>
              <a:rPr lang="en-GB" sz="1400" b="1" i="0" u="sng" strike="noStrike" baseline="0" dirty="0">
                <a:solidFill>
                  <a:srgbClr val="C00000"/>
                </a:solidFill>
                <a:effectLst/>
                <a:latin typeface="Arial" panose="020B0604020202020204" pitchFamily="34" charset="0"/>
                <a:cs typeface="Arial" panose="020B0604020202020204" pitchFamily="34" charset="0"/>
              </a:rPr>
              <a:t>UK</a:t>
            </a:r>
            <a:r>
              <a:rPr lang="en-GB" sz="1400" b="1" i="0" u="none" strike="noStrike" baseline="0" dirty="0">
                <a:solidFill>
                  <a:srgbClr val="C00000"/>
                </a:solidFill>
                <a:effectLst/>
                <a:latin typeface="Arial" panose="020B0604020202020204" pitchFamily="34" charset="0"/>
                <a:cs typeface="Arial" panose="020B0604020202020204" pitchFamily="34" charset="0"/>
              </a:rPr>
              <a:t> trip booking status by destination,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January 2025 and 2026 fieldwork</a:t>
            </a:r>
            <a:r>
              <a:rPr lang="en-GB" sz="1400" b="1" i="0" u="none" strike="noStrike" baseline="0" dirty="0">
                <a:solidFill>
                  <a:srgbClr val="C00000"/>
                </a:solidFill>
                <a:effectLst/>
                <a:latin typeface="Arial" panose="020B0604020202020204" pitchFamily="34" charset="0"/>
                <a:cs typeface="Arial" panose="020B0604020202020204" pitchFamily="34" charset="0"/>
              </a:rPr>
              <a:t>, UK </a:t>
            </a:r>
          </a:p>
        </c:rich>
      </c:tx>
      <c:layout>
        <c:manualLayout>
          <c:xMode val="edge"/>
          <c:yMode val="edge"/>
          <c:x val="6.0495318876239669E-3"/>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21383474468763039"/>
          <c:y val="0.21158836689038032"/>
          <c:w val="0.77380948752122769"/>
          <c:h val="0.52827986033142615"/>
        </c:manualLayout>
      </c:layout>
      <c:barChart>
        <c:barDir val="col"/>
        <c:grouping val="percentStacked"/>
        <c:varyColors val="0"/>
        <c:ser>
          <c:idx val="0"/>
          <c:order val="0"/>
          <c:tx>
            <c:strRef>
              <c:f>Sheet1!$B$1</c:f>
              <c:strCache>
                <c:ptCount val="1"/>
                <c:pt idx="0">
                  <c:v>I have already booked this trip</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UK Intenders</c:v>
                </c:pt>
                <c:pt idx="1">
                  <c:v>Wales Intenders</c:v>
                </c:pt>
                <c:pt idx="2">
                  <c:v>England Intenders</c:v>
                </c:pt>
                <c:pt idx="3">
                  <c:v>Scotland Intenders</c:v>
                </c:pt>
                <c:pt idx="4">
                  <c:v>UK Intenders</c:v>
                </c:pt>
                <c:pt idx="5">
                  <c:v>Wales Intenders</c:v>
                </c:pt>
                <c:pt idx="6">
                  <c:v>England Intenders</c:v>
                </c:pt>
                <c:pt idx="7">
                  <c:v>Scotland Intenders</c:v>
                </c:pt>
              </c:strCache>
            </c:strRef>
          </c:cat>
          <c:val>
            <c:numRef>
              <c:f>Sheet1!$B$2:$B$9</c:f>
              <c:numCache>
                <c:formatCode>0</c:formatCode>
                <c:ptCount val="8"/>
                <c:pt idx="0">
                  <c:v>26.137960226219999</c:v>
                </c:pt>
                <c:pt idx="1">
                  <c:v>23.158833948790001</c:v>
                </c:pt>
                <c:pt idx="2">
                  <c:v>23.968757567690002</c:v>
                </c:pt>
                <c:pt idx="3">
                  <c:v>33.136525475980001</c:v>
                </c:pt>
                <c:pt idx="4">
                  <c:v>29.26101083451</c:v>
                </c:pt>
                <c:pt idx="5">
                  <c:v>31.250112263209999</c:v>
                </c:pt>
                <c:pt idx="6">
                  <c:v>28.96174513883</c:v>
                </c:pt>
                <c:pt idx="7">
                  <c:v>33.877837685759999</c:v>
                </c:pt>
              </c:numCache>
            </c:numRef>
          </c:val>
          <c:extLst>
            <c:ext xmlns:c16="http://schemas.microsoft.com/office/drawing/2014/chart" uri="{C3380CC4-5D6E-409C-BE32-E72D297353CC}">
              <c16:uniqueId val="{00000000-E3A9-4EC3-8CA9-E1149CF9CCD6}"/>
            </c:ext>
          </c:extLst>
        </c:ser>
        <c:ser>
          <c:idx val="1"/>
          <c:order val="1"/>
          <c:tx>
            <c:strRef>
              <c:f>Sheet1!$C$1</c:f>
              <c:strCache>
                <c:ptCount val="1"/>
                <c:pt idx="0">
                  <c:v>I have decided where to go but not yet booked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UK Intenders</c:v>
                </c:pt>
                <c:pt idx="1">
                  <c:v>Wales Intenders</c:v>
                </c:pt>
                <c:pt idx="2">
                  <c:v>England Intenders</c:v>
                </c:pt>
                <c:pt idx="3">
                  <c:v>Scotland Intenders</c:v>
                </c:pt>
                <c:pt idx="4">
                  <c:v>UK Intenders</c:v>
                </c:pt>
                <c:pt idx="5">
                  <c:v>Wales Intenders</c:v>
                </c:pt>
                <c:pt idx="6">
                  <c:v>England Intenders</c:v>
                </c:pt>
                <c:pt idx="7">
                  <c:v>Scotland Intenders</c:v>
                </c:pt>
              </c:strCache>
            </c:strRef>
          </c:cat>
          <c:val>
            <c:numRef>
              <c:f>Sheet1!$C$2:$C$9</c:f>
              <c:numCache>
                <c:formatCode>0</c:formatCode>
                <c:ptCount val="8"/>
                <c:pt idx="0">
                  <c:v>40.413161955539998</c:v>
                </c:pt>
                <c:pt idx="1">
                  <c:v>33.442043909989998</c:v>
                </c:pt>
                <c:pt idx="2">
                  <c:v>43.724938660200003</c:v>
                </c:pt>
                <c:pt idx="3">
                  <c:v>40.661116976949998</c:v>
                </c:pt>
                <c:pt idx="4">
                  <c:v>35.971913843000003</c:v>
                </c:pt>
                <c:pt idx="5">
                  <c:v>24.969359995569999</c:v>
                </c:pt>
                <c:pt idx="6">
                  <c:v>40.269022690440003</c:v>
                </c:pt>
                <c:pt idx="7">
                  <c:v>30.877677906870002</c:v>
                </c:pt>
              </c:numCache>
            </c:numRef>
          </c:val>
          <c:extLst>
            <c:ext xmlns:c16="http://schemas.microsoft.com/office/drawing/2014/chart" uri="{C3380CC4-5D6E-409C-BE32-E72D297353CC}">
              <c16:uniqueId val="{00000001-E3A9-4EC3-8CA9-E1149CF9CCD6}"/>
            </c:ext>
          </c:extLst>
        </c:ser>
        <c:ser>
          <c:idx val="3"/>
          <c:order val="2"/>
          <c:tx>
            <c:strRef>
              <c:f>Sheet1!$D$1</c:f>
              <c:strCache>
                <c:ptCount val="1"/>
                <c:pt idx="0">
                  <c:v>I am yet to decide where to go</c:v>
                </c:pt>
              </c:strCache>
            </c:strRef>
          </c:tx>
          <c:spPr>
            <a:solidFill>
              <a:srgbClr val="FFC000"/>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UK Intenders</c:v>
                </c:pt>
                <c:pt idx="1">
                  <c:v>Wales Intenders</c:v>
                </c:pt>
                <c:pt idx="2">
                  <c:v>England Intenders</c:v>
                </c:pt>
                <c:pt idx="3">
                  <c:v>Scotland Intenders</c:v>
                </c:pt>
                <c:pt idx="4">
                  <c:v>UK Intenders</c:v>
                </c:pt>
                <c:pt idx="5">
                  <c:v>Wales Intenders</c:v>
                </c:pt>
                <c:pt idx="6">
                  <c:v>England Intenders</c:v>
                </c:pt>
                <c:pt idx="7">
                  <c:v>Scotland Intenders</c:v>
                </c:pt>
              </c:strCache>
            </c:strRef>
          </c:cat>
          <c:val>
            <c:numRef>
              <c:f>Sheet1!$D$2:$D$9</c:f>
              <c:numCache>
                <c:formatCode>0</c:formatCode>
                <c:ptCount val="8"/>
                <c:pt idx="0">
                  <c:v>29.03303636991</c:v>
                </c:pt>
                <c:pt idx="1">
                  <c:v>42.47370968053</c:v>
                </c:pt>
                <c:pt idx="2">
                  <c:v>28.03668987955</c:v>
                </c:pt>
                <c:pt idx="3">
                  <c:v>23.76588272163</c:v>
                </c:pt>
                <c:pt idx="4">
                  <c:v>29.249036589759999</c:v>
                </c:pt>
                <c:pt idx="5">
                  <c:v>40.742547954229998</c:v>
                </c:pt>
                <c:pt idx="6">
                  <c:v>25.946639712469999</c:v>
                </c:pt>
                <c:pt idx="7">
                  <c:v>30.812951511560001</c:v>
                </c:pt>
              </c:numCache>
            </c:numRef>
          </c:val>
          <c:extLst>
            <c:ext xmlns:c16="http://schemas.microsoft.com/office/drawing/2014/chart" uri="{C3380CC4-5D6E-409C-BE32-E72D297353CC}">
              <c16:uniqueId val="{00000003-E3A9-4EC3-8CA9-E1149CF9CCD6}"/>
            </c:ext>
          </c:extLst>
        </c:ser>
        <c:ser>
          <c:idx val="4"/>
          <c:order val="3"/>
          <c:tx>
            <c:strRef>
              <c:f>Sheet1!$E$1</c:f>
              <c:strCache>
                <c:ptCount val="1"/>
                <c:pt idx="0">
                  <c:v>I am undecided whether I will take this trip at all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UK Intenders</c:v>
                </c:pt>
                <c:pt idx="1">
                  <c:v>Wales Intenders</c:v>
                </c:pt>
                <c:pt idx="2">
                  <c:v>England Intenders</c:v>
                </c:pt>
                <c:pt idx="3">
                  <c:v>Scotland Intenders</c:v>
                </c:pt>
                <c:pt idx="4">
                  <c:v>UK Intenders</c:v>
                </c:pt>
                <c:pt idx="5">
                  <c:v>Wales Intenders</c:v>
                </c:pt>
                <c:pt idx="6">
                  <c:v>England Intenders</c:v>
                </c:pt>
                <c:pt idx="7">
                  <c:v>Scotland Intenders</c:v>
                </c:pt>
              </c:strCache>
            </c:strRef>
          </c:cat>
          <c:val>
            <c:numRef>
              <c:f>Sheet1!$E$2:$E$9</c:f>
              <c:numCache>
                <c:formatCode>0</c:formatCode>
                <c:ptCount val="8"/>
                <c:pt idx="0">
                  <c:v>4.4158414483290001</c:v>
                </c:pt>
                <c:pt idx="1">
                  <c:v>0.92541246069039995</c:v>
                </c:pt>
                <c:pt idx="2">
                  <c:v>4.2696138925630001</c:v>
                </c:pt>
                <c:pt idx="3">
                  <c:v>2.4364748254370001</c:v>
                </c:pt>
                <c:pt idx="4">
                  <c:v>5.5180387327310001</c:v>
                </c:pt>
                <c:pt idx="5">
                  <c:v>3.0379797869859999</c:v>
                </c:pt>
                <c:pt idx="6">
                  <c:v>4.8225924582540003</c:v>
                </c:pt>
                <c:pt idx="7">
                  <c:v>4.4315328958129996</c:v>
                </c:pt>
              </c:numCache>
            </c:numRef>
          </c:val>
          <c:extLst>
            <c:ext xmlns:c16="http://schemas.microsoft.com/office/drawing/2014/chart" uri="{C3380CC4-5D6E-409C-BE32-E72D297353CC}">
              <c16:uniqueId val="{00000004-E3A9-4EC3-8CA9-E1149CF9CCD6}"/>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2.7196107367376779E-2"/>
          <c:y val="0.2004107522632339"/>
          <c:w val="0.17916056194555724"/>
          <c:h val="0.5451622955368086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lang="en-GB" sz="1100" b="1" i="0" u="none" strike="noStrike" kern="1200" spc="0" baseline="0" dirty="0">
                <a:solidFill>
                  <a:srgbClr val="C00000"/>
                </a:solidFill>
                <a:latin typeface="Arial" panose="020B0604020202020204" pitchFamily="34" charset="0"/>
                <a:ea typeface="+mn-ea"/>
                <a:cs typeface="Arial" panose="020B0604020202020204" pitchFamily="34" charset="0"/>
              </a:defRPr>
            </a:pPr>
            <a:r>
              <a:rPr lang="en-GB" sz="1400" b="1" i="0" u="none" strike="noStrike" kern="1200" spc="0" baseline="0" dirty="0">
                <a:solidFill>
                  <a:srgbClr val="C00000"/>
                </a:solidFill>
                <a:latin typeface="Arial" panose="020B0604020202020204" pitchFamily="34" charset="0"/>
                <a:ea typeface="+mn-ea"/>
                <a:cs typeface="Arial" panose="020B0604020202020204" pitchFamily="34" charset="0"/>
              </a:rPr>
              <a:t>Figure 18. Motivations for </a:t>
            </a:r>
            <a:r>
              <a:rPr lang="en-GB" sz="1400" b="1" i="0" u="sng" strike="noStrike" kern="1200" spc="0" baseline="0" dirty="0">
                <a:solidFill>
                  <a:srgbClr val="C00000"/>
                </a:solidFill>
                <a:latin typeface="Arial" panose="020B0604020202020204" pitchFamily="34" charset="0"/>
                <a:cs typeface="Arial" panose="020B0604020202020204" pitchFamily="34" charset="0"/>
              </a:rPr>
              <a:t>intended Wales trips</a:t>
            </a:r>
            <a:r>
              <a:rPr lang="en-GB" sz="1400" b="1" i="0" u="none" strike="noStrike" kern="1200" spc="0" baseline="0" dirty="0">
                <a:solidFill>
                  <a:srgbClr val="C00000"/>
                </a:solidFill>
                <a:latin typeface="Arial" panose="020B0604020202020204" pitchFamily="34" charset="0"/>
                <a:cs typeface="Arial" panose="020B0604020202020204" pitchFamily="34" charset="0"/>
              </a:rPr>
              <a:t> in 2026</a:t>
            </a:r>
            <a:r>
              <a:rPr lang="en-GB" sz="1400" b="1" i="0" u="none" strike="noStrike" kern="1200" spc="0" baseline="0" dirty="0">
                <a:solidFill>
                  <a:srgbClr val="C00000"/>
                </a:solidFill>
                <a:latin typeface="Arial" panose="020B0604020202020204" pitchFamily="34" charset="0"/>
                <a:ea typeface="+mn-ea"/>
                <a:cs typeface="Arial" panose="020B0604020202020204" pitchFamily="34" charset="0"/>
              </a:rPr>
              <a: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December 2025 and January 2026 fieldwork</a:t>
            </a:r>
            <a:r>
              <a:rPr lang="en-GB" sz="1400" b="1" i="0" u="none" strike="noStrike" kern="1200" spc="0" baseline="0" dirty="0">
                <a:solidFill>
                  <a:srgbClr val="C00000"/>
                </a:solidFill>
                <a:latin typeface="Arial" panose="020B0604020202020204" pitchFamily="34" charset="0"/>
                <a:ea typeface="+mn-ea"/>
                <a:cs typeface="Arial" panose="020B0604020202020204" pitchFamily="34" charset="0"/>
              </a:rPr>
              <a:t>, UK, Top 10</a:t>
            </a:r>
          </a:p>
        </c:rich>
      </c:tx>
      <c:layout>
        <c:manualLayout>
          <c:xMode val="edge"/>
          <c:yMode val="edge"/>
          <c:x val="6.1792598911983049E-4"/>
          <c:y val="5.5949202117599852E-3"/>
        </c:manualLayout>
      </c:layout>
      <c:overlay val="0"/>
      <c:spPr>
        <a:noFill/>
        <a:ln>
          <a:noFill/>
        </a:ln>
        <a:effectLst/>
      </c:spPr>
      <c:txPr>
        <a:bodyPr rot="0" spcFirstLastPara="1" vertOverflow="ellipsis" vert="horz" wrap="square" anchor="ctr" anchorCtr="1"/>
        <a:lstStyle/>
        <a:p>
          <a:pPr algn="l" rtl="0">
            <a:defRPr lang="en-GB" sz="1100" b="1" i="0" u="none" strike="noStrike" kern="1200" spc="0" baseline="0" dirty="0">
              <a:solidFill>
                <a:srgbClr val="C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6.3673402011254143E-4"/>
          <c:y val="0.2491976056330949"/>
          <c:w val="0.97516460556734263"/>
          <c:h val="0.46990714272646611"/>
        </c:manualLayout>
      </c:layout>
      <c:barChart>
        <c:barDir val="col"/>
        <c:grouping val="clustered"/>
        <c:varyColors val="0"/>
        <c:ser>
          <c:idx val="1"/>
          <c:order val="0"/>
          <c:tx>
            <c:strRef>
              <c:f>Sheet1!$B$1</c:f>
              <c:strCache>
                <c:ptCount val="1"/>
                <c:pt idx="0">
                  <c:v>January-March 2026 </c:v>
                </c:pt>
              </c:strCache>
            </c:strRef>
          </c:tx>
          <c:spPr>
            <a:solidFill>
              <a:srgbClr val="1E1541"/>
            </a:solidFill>
            <a:ln>
              <a:no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Family time or time with my partner</c:v>
                </c:pt>
                <c:pt idx="1">
                  <c:v>To get away from it all and have a rest</c:v>
                </c:pt>
                <c:pt idx="2">
                  <c:v>To connect with nature / be outdoors</c:v>
                </c:pt>
                <c:pt idx="3">
                  <c:v>To travel somewhere new</c:v>
                </c:pt>
                <c:pt idx="4">
                  <c:v>To spend time with friends</c:v>
                </c:pt>
                <c:pt idx="5">
                  <c:v>To go somewhere where there is great food</c:v>
                </c:pt>
                <c:pt idx="6">
                  <c:v>For adventure or a challenge</c:v>
                </c:pt>
                <c:pt idx="7">
                  <c:v>To celebrate a special occasion, such as birthday or anniversary</c:v>
                </c:pt>
                <c:pt idx="8">
                  <c:v>For an active holiday, with exercise or sport</c:v>
                </c:pt>
                <c:pt idx="9">
                  <c:v>To learn something new</c:v>
                </c:pt>
              </c:strCache>
            </c:strRef>
          </c:cat>
          <c:val>
            <c:numRef>
              <c:f>Sheet1!$B$2:$B$11</c:f>
              <c:numCache>
                <c:formatCode>0</c:formatCode>
                <c:ptCount val="10"/>
                <c:pt idx="0">
                  <c:v>43.317137307869999</c:v>
                </c:pt>
                <c:pt idx="1">
                  <c:v>38.045694076590003</c:v>
                </c:pt>
                <c:pt idx="2">
                  <c:v>30.271038338269999</c:v>
                </c:pt>
                <c:pt idx="3">
                  <c:v>22.528008826400001</c:v>
                </c:pt>
                <c:pt idx="4">
                  <c:v>19.914056768999998</c:v>
                </c:pt>
                <c:pt idx="5">
                  <c:v>17.373984553530001</c:v>
                </c:pt>
                <c:pt idx="6">
                  <c:v>17.103588180429998</c:v>
                </c:pt>
                <c:pt idx="7">
                  <c:v>14.30807177472</c:v>
                </c:pt>
                <c:pt idx="8">
                  <c:v>12.80162049246</c:v>
                </c:pt>
                <c:pt idx="9">
                  <c:v>10.5641101788</c:v>
                </c:pt>
              </c:numCache>
            </c:numRef>
          </c:val>
          <c:extLst>
            <c:ext xmlns:c16="http://schemas.microsoft.com/office/drawing/2014/chart" uri="{C3380CC4-5D6E-409C-BE32-E72D297353CC}">
              <c16:uniqueId val="{0000000E-4128-450B-896B-722EAFB5A76D}"/>
            </c:ext>
          </c:extLst>
        </c:ser>
        <c:ser>
          <c:idx val="0"/>
          <c:order val="1"/>
          <c:tx>
            <c:strRef>
              <c:f>Sheet1!$C$1</c:f>
              <c:strCache>
                <c:ptCount val="1"/>
                <c:pt idx="0">
                  <c:v>April-June 2026</c:v>
                </c:pt>
              </c:strCache>
            </c:strRef>
          </c:tx>
          <c:spPr>
            <a:solidFill>
              <a:srgbClr val="F9030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Family time or time with my partner</c:v>
                </c:pt>
                <c:pt idx="1">
                  <c:v>To get away from it all and have a rest</c:v>
                </c:pt>
                <c:pt idx="2">
                  <c:v>To connect with nature / be outdoors</c:v>
                </c:pt>
                <c:pt idx="3">
                  <c:v>To travel somewhere new</c:v>
                </c:pt>
                <c:pt idx="4">
                  <c:v>To spend time with friends</c:v>
                </c:pt>
                <c:pt idx="5">
                  <c:v>To go somewhere where there is great food</c:v>
                </c:pt>
                <c:pt idx="6">
                  <c:v>For adventure or a challenge</c:v>
                </c:pt>
                <c:pt idx="7">
                  <c:v>To celebrate a special occasion, such as birthday or anniversary</c:v>
                </c:pt>
                <c:pt idx="8">
                  <c:v>For an active holiday, with exercise or sport</c:v>
                </c:pt>
                <c:pt idx="9">
                  <c:v>To learn something new</c:v>
                </c:pt>
              </c:strCache>
            </c:strRef>
          </c:cat>
          <c:val>
            <c:numRef>
              <c:f>Sheet1!$C$2:$C$11</c:f>
              <c:numCache>
                <c:formatCode>0</c:formatCode>
                <c:ptCount val="10"/>
                <c:pt idx="0">
                  <c:v>45.995089518219999</c:v>
                </c:pt>
                <c:pt idx="1">
                  <c:v>48.392408083150002</c:v>
                </c:pt>
                <c:pt idx="2">
                  <c:v>36.855008422570002</c:v>
                </c:pt>
                <c:pt idx="3">
                  <c:v>24.39429849383</c:v>
                </c:pt>
                <c:pt idx="4">
                  <c:v>12.70512926522</c:v>
                </c:pt>
                <c:pt idx="5">
                  <c:v>13.568712512539999</c:v>
                </c:pt>
                <c:pt idx="6">
                  <c:v>15.75390082387</c:v>
                </c:pt>
                <c:pt idx="7">
                  <c:v>12.31776357803</c:v>
                </c:pt>
                <c:pt idx="8">
                  <c:v>7.6439775055560002</c:v>
                </c:pt>
                <c:pt idx="9">
                  <c:v>9.1757291459379999</c:v>
                </c:pt>
              </c:numCache>
            </c:numRef>
          </c:val>
          <c:extLst>
            <c:ext xmlns:c16="http://schemas.microsoft.com/office/drawing/2014/chart" uri="{C3380CC4-5D6E-409C-BE32-E72D297353CC}">
              <c16:uniqueId val="{00000009-838B-4634-A2E2-884AD96E5FCA}"/>
            </c:ext>
          </c:extLst>
        </c:ser>
        <c:ser>
          <c:idx val="2"/>
          <c:order val="2"/>
          <c:tx>
            <c:strRef>
              <c:f>Sheet1!$D$1</c:f>
              <c:strCache>
                <c:ptCount val="1"/>
                <c:pt idx="0">
                  <c:v>July-September 2026</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Family time or time with my partner</c:v>
                </c:pt>
                <c:pt idx="1">
                  <c:v>To get away from it all and have a rest</c:v>
                </c:pt>
                <c:pt idx="2">
                  <c:v>To connect with nature / be outdoors</c:v>
                </c:pt>
                <c:pt idx="3">
                  <c:v>To travel somewhere new</c:v>
                </c:pt>
                <c:pt idx="4">
                  <c:v>To spend time with friends</c:v>
                </c:pt>
                <c:pt idx="5">
                  <c:v>To go somewhere where there is great food</c:v>
                </c:pt>
                <c:pt idx="6">
                  <c:v>For adventure or a challenge</c:v>
                </c:pt>
                <c:pt idx="7">
                  <c:v>To celebrate a special occasion, such as birthday or anniversary</c:v>
                </c:pt>
                <c:pt idx="8">
                  <c:v>For an active holiday, with exercise or sport</c:v>
                </c:pt>
                <c:pt idx="9">
                  <c:v>To learn something new</c:v>
                </c:pt>
              </c:strCache>
            </c:strRef>
          </c:cat>
          <c:val>
            <c:numRef>
              <c:f>Sheet1!$D$2:$D$11</c:f>
              <c:numCache>
                <c:formatCode>0</c:formatCode>
                <c:ptCount val="10"/>
                <c:pt idx="0">
                  <c:v>26.378147261119999</c:v>
                </c:pt>
                <c:pt idx="1">
                  <c:v>40.437252876629998</c:v>
                </c:pt>
                <c:pt idx="2">
                  <c:v>32.428997227430003</c:v>
                </c:pt>
                <c:pt idx="3">
                  <c:v>20.189796112220002</c:v>
                </c:pt>
                <c:pt idx="4">
                  <c:v>15.112800334499999</c:v>
                </c:pt>
                <c:pt idx="5">
                  <c:v>10.499157616930001</c:v>
                </c:pt>
                <c:pt idx="6">
                  <c:v>17.951377153820001</c:v>
                </c:pt>
                <c:pt idx="7">
                  <c:v>5.3744760202290003</c:v>
                </c:pt>
                <c:pt idx="8">
                  <c:v>11.242481078360001</c:v>
                </c:pt>
                <c:pt idx="9">
                  <c:v>6.6556477035380004</c:v>
                </c:pt>
              </c:numCache>
            </c:numRef>
          </c:val>
          <c:extLst>
            <c:ext xmlns:c16="http://schemas.microsoft.com/office/drawing/2014/chart" uri="{C3380CC4-5D6E-409C-BE32-E72D297353CC}">
              <c16:uniqueId val="{00000000-7C3B-40ED-8E3A-601DA0A795DC}"/>
            </c:ext>
          </c:extLst>
        </c:ser>
        <c:ser>
          <c:idx val="3"/>
          <c:order val="3"/>
          <c:tx>
            <c:strRef>
              <c:f>Sheet1!$E$1</c:f>
              <c:strCache>
                <c:ptCount val="1"/>
                <c:pt idx="0">
                  <c:v>October-December 2026</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Family time or time with my partner</c:v>
                </c:pt>
                <c:pt idx="1">
                  <c:v>To get away from it all and have a rest</c:v>
                </c:pt>
                <c:pt idx="2">
                  <c:v>To connect with nature / be outdoors</c:v>
                </c:pt>
                <c:pt idx="3">
                  <c:v>To travel somewhere new</c:v>
                </c:pt>
                <c:pt idx="4">
                  <c:v>To spend time with friends</c:v>
                </c:pt>
                <c:pt idx="5">
                  <c:v>To go somewhere where there is great food</c:v>
                </c:pt>
                <c:pt idx="6">
                  <c:v>For adventure or a challenge</c:v>
                </c:pt>
                <c:pt idx="7">
                  <c:v>To celebrate a special occasion, such as birthday or anniversary</c:v>
                </c:pt>
                <c:pt idx="8">
                  <c:v>For an active holiday, with exercise or sport</c:v>
                </c:pt>
                <c:pt idx="9">
                  <c:v>To learn something new</c:v>
                </c:pt>
              </c:strCache>
            </c:strRef>
          </c:cat>
          <c:val>
            <c:numRef>
              <c:f>Sheet1!$E$2:$E$11</c:f>
              <c:numCache>
                <c:formatCode>0</c:formatCode>
                <c:ptCount val="10"/>
                <c:pt idx="0">
                  <c:v>45.179422650569997</c:v>
                </c:pt>
                <c:pt idx="1">
                  <c:v>38.530339991989997</c:v>
                </c:pt>
                <c:pt idx="2">
                  <c:v>31.087360283270002</c:v>
                </c:pt>
                <c:pt idx="3">
                  <c:v>23.428895910440001</c:v>
                </c:pt>
                <c:pt idx="4">
                  <c:v>17.63188729074</c:v>
                </c:pt>
                <c:pt idx="5">
                  <c:v>15.65112497904</c:v>
                </c:pt>
                <c:pt idx="6">
                  <c:v>16.274434140979999</c:v>
                </c:pt>
                <c:pt idx="7">
                  <c:v>13.9833189435</c:v>
                </c:pt>
                <c:pt idx="8">
                  <c:v>13.0328533884</c:v>
                </c:pt>
                <c:pt idx="9">
                  <c:v>10.42786568617</c:v>
                </c:pt>
              </c:numCache>
            </c:numRef>
          </c:val>
          <c:extLst>
            <c:ext xmlns:c16="http://schemas.microsoft.com/office/drawing/2014/chart" uri="{C3380CC4-5D6E-409C-BE32-E72D297353CC}">
              <c16:uniqueId val="{00000001-7C3B-40ED-8E3A-601DA0A795DC}"/>
            </c:ext>
          </c:extLst>
        </c:ser>
        <c:dLbls>
          <c:showLegendKey val="0"/>
          <c:showVal val="0"/>
          <c:showCatName val="0"/>
          <c:showSerName val="0"/>
          <c:showPercent val="0"/>
          <c:showBubbleSize val="0"/>
        </c:dLbls>
        <c:gapWidth val="100"/>
        <c:axId val="-1326353056"/>
        <c:axId val="-1326348704"/>
      </c:barChart>
      <c:catAx>
        <c:axId val="-132635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l"/>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16529574989628193"/>
          <c:y val="0.21909531334327348"/>
          <c:w val="0.67501999490882714"/>
          <c:h val="6.9835049990395248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rgbClr val="C00000"/>
                </a:solidFill>
                <a:latin typeface="Arial" panose="020B0604020202020204" pitchFamily="34" charset="0"/>
                <a:ea typeface="+mn-ea"/>
                <a:cs typeface="Arial" panose="020B0604020202020204" pitchFamily="34" charset="0"/>
              </a:defRPr>
            </a:pPr>
            <a:r>
              <a:rPr lang="en-GB" sz="1400" b="1" dirty="0">
                <a:solidFill>
                  <a:srgbClr val="C00000"/>
                </a:solidFill>
                <a:latin typeface="Arial" panose="020B0604020202020204" pitchFamily="34" charset="0"/>
                <a:cs typeface="Arial" panose="020B0604020202020204" pitchFamily="34" charset="0"/>
              </a:rPr>
              <a:t>Figure 19. Accommodation choice </a:t>
            </a:r>
            <a:r>
              <a:rPr lang="en-GB" sz="1400" b="1" i="0" u="none" strike="noStrike" kern="1200" spc="0" baseline="0" dirty="0">
                <a:solidFill>
                  <a:srgbClr val="C00000"/>
                </a:solidFill>
                <a:latin typeface="Arial" panose="020B0604020202020204" pitchFamily="34" charset="0"/>
                <a:cs typeface="Arial" panose="020B0604020202020204" pitchFamily="34" charset="0"/>
              </a:rPr>
              <a:t>for </a:t>
            </a:r>
            <a:r>
              <a:rPr lang="en-GB" sz="1400" b="1" i="0" u="sng" strike="noStrike" kern="1200" spc="0" baseline="0" dirty="0">
                <a:solidFill>
                  <a:srgbClr val="C00000"/>
                </a:solidFill>
                <a:latin typeface="Arial" panose="020B0604020202020204" pitchFamily="34" charset="0"/>
                <a:cs typeface="Arial" panose="020B0604020202020204" pitchFamily="34" charset="0"/>
              </a:rPr>
              <a:t>intended Wales trips</a:t>
            </a:r>
            <a:r>
              <a:rPr lang="en-GB" sz="1400" b="1" i="0" u="none" strike="noStrike" kern="1200" spc="0" baseline="0" dirty="0">
                <a:solidFill>
                  <a:srgbClr val="C00000"/>
                </a:solidFill>
                <a:latin typeface="Arial" panose="020B0604020202020204" pitchFamily="34" charset="0"/>
                <a:cs typeface="Arial" panose="020B0604020202020204" pitchFamily="34" charset="0"/>
              </a:rPr>
              <a:t> in 2026</a:t>
            </a:r>
            <a:r>
              <a:rPr lang="en-GB" sz="1400" b="1" dirty="0">
                <a:solidFill>
                  <a:srgbClr val="C00000"/>
                </a:solidFill>
                <a:latin typeface="Arial" panose="020B0604020202020204" pitchFamily="34" charset="0"/>
                <a:cs typeface="Arial" panose="020B0604020202020204" pitchFamily="34" charset="0"/>
              </a:rPr>
              <a:t>, </a:t>
            </a:r>
            <a:r>
              <a:rPr lang="en-GB" sz="1400" b="1" i="0" u="none" strike="noStrike" kern="1200" spc="0" baseline="0" dirty="0">
                <a:solidFill>
                  <a:srgbClr val="C00000"/>
                </a:solidFill>
                <a:latin typeface="Arial" panose="020B0604020202020204" pitchFamily="34" charset="0"/>
                <a:cs typeface="Arial" panose="020B0604020202020204" pitchFamily="34" charset="0"/>
              </a:rPr>
              <a:t>December 2025 and January 2026 fieldwork</a:t>
            </a:r>
            <a:r>
              <a:rPr lang="en-GB" sz="1400" b="1" dirty="0">
                <a:solidFill>
                  <a:srgbClr val="C00000"/>
                </a:solidFill>
                <a:latin typeface="Arial" panose="020B0604020202020204" pitchFamily="34" charset="0"/>
                <a:cs typeface="Arial" panose="020B0604020202020204" pitchFamily="34" charset="0"/>
              </a:rPr>
              <a:t>, UK, Top 10</a:t>
            </a:r>
          </a:p>
        </c:rich>
      </c:tx>
      <c:layout>
        <c:manualLayout>
          <c:xMode val="edge"/>
          <c:yMode val="edge"/>
          <c:x val="1.4667680110404255E-3"/>
          <c:y val="6.8129246007733475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rgbClr val="C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3.9675450625358656E-3"/>
          <c:y val="0.15726840643456935"/>
          <c:w val="0.9853365485084109"/>
          <c:h val="0.5848255827493436"/>
        </c:manualLayout>
      </c:layout>
      <c:barChart>
        <c:barDir val="col"/>
        <c:grouping val="clustered"/>
        <c:varyColors val="0"/>
        <c:ser>
          <c:idx val="2"/>
          <c:order val="0"/>
          <c:tx>
            <c:strRef>
              <c:f>Sheet1!$B$1</c:f>
              <c:strCache>
                <c:ptCount val="1"/>
                <c:pt idx="0">
                  <c:v>January-March 2026 </c:v>
                </c:pt>
              </c:strCache>
            </c:strRef>
          </c:tx>
          <c:spPr>
            <a:solidFill>
              <a:srgbClr val="002060"/>
            </a:solidFill>
            <a:ln>
              <a:noFill/>
              <a:prstDash val="dash"/>
            </a:ln>
            <a:effectLst/>
          </c:spPr>
          <c:invertIfNegative val="0"/>
          <c:dPt>
            <c:idx val="6"/>
            <c:invertIfNegative val="0"/>
            <c:bubble3D val="0"/>
            <c:spPr>
              <a:solidFill>
                <a:srgbClr val="002060"/>
              </a:solidFill>
              <a:ln>
                <a:noFill/>
                <a:prstDash val="dash"/>
              </a:ln>
              <a:effectLst/>
            </c:spPr>
            <c:extLst>
              <c:ext xmlns:c16="http://schemas.microsoft.com/office/drawing/2014/chart" uri="{C3380CC4-5D6E-409C-BE32-E72D297353CC}">
                <c16:uniqueId val="{00000001-DA7E-4BBE-BAC5-D5E88A8FB52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Hotel / Motel / Inn</c:v>
                </c:pt>
                <c:pt idx="1">
                  <c:v>Staying in a rented house/ cottage/ flat/apartment or similar</c:v>
                </c:pt>
                <c:pt idx="2">
                  <c:v>Friends or relatives’ home</c:v>
                </c:pt>
                <c:pt idx="3">
                  <c:v>Guest house / Bed and breakfast</c:v>
                </c:pt>
                <c:pt idx="4">
                  <c:v>Serviced apartment</c:v>
                </c:pt>
                <c:pt idx="5">
                  <c:v>Campervan / Motorhome</c:v>
                </c:pt>
                <c:pt idx="6">
                  <c:v>Static caravan - not owned by you</c:v>
                </c:pt>
                <c:pt idx="7">
                  <c:v>Static caravan - owned by you</c:v>
                </c:pt>
                <c:pt idx="8">
                  <c:v>In someone else’s home on a commercial basis – rental of room only</c:v>
                </c:pt>
                <c:pt idx="9">
                  <c:v>Your second home / Timeshare</c:v>
                </c:pt>
              </c:strCache>
            </c:strRef>
          </c:cat>
          <c:val>
            <c:numRef>
              <c:f>Sheet1!$B$2:$B$16</c:f>
              <c:numCache>
                <c:formatCode>0</c:formatCode>
                <c:ptCount val="10"/>
                <c:pt idx="0">
                  <c:v>47.456182549189997</c:v>
                </c:pt>
                <c:pt idx="1">
                  <c:v>31.325410418579999</c:v>
                </c:pt>
                <c:pt idx="2">
                  <c:v>19.093330001679998</c:v>
                </c:pt>
                <c:pt idx="3">
                  <c:v>13.646494977190001</c:v>
                </c:pt>
                <c:pt idx="4">
                  <c:v>12.700972151149999</c:v>
                </c:pt>
                <c:pt idx="5">
                  <c:v>12.363447132519999</c:v>
                </c:pt>
                <c:pt idx="6">
                  <c:v>13.29367387564</c:v>
                </c:pt>
                <c:pt idx="7">
                  <c:v>11.48180844577</c:v>
                </c:pt>
                <c:pt idx="8">
                  <c:v>9.5907969543870006</c:v>
                </c:pt>
                <c:pt idx="9">
                  <c:v>4.9439498233060002</c:v>
                </c:pt>
              </c:numCache>
            </c:numRef>
          </c:val>
          <c:extLst>
            <c:ext xmlns:c16="http://schemas.microsoft.com/office/drawing/2014/chart" uri="{C3380CC4-5D6E-409C-BE32-E72D297353CC}">
              <c16:uniqueId val="{00000000-2397-4B98-8AD5-D090A8090E90}"/>
            </c:ext>
          </c:extLst>
        </c:ser>
        <c:ser>
          <c:idx val="0"/>
          <c:order val="1"/>
          <c:tx>
            <c:strRef>
              <c:f>Sheet1!$C$1</c:f>
              <c:strCache>
                <c:ptCount val="1"/>
                <c:pt idx="0">
                  <c:v>April-June 2026</c:v>
                </c:pt>
              </c:strCache>
            </c:strRef>
          </c:tx>
          <c:spPr>
            <a:solidFill>
              <a:srgbClr val="EB0000"/>
            </a:solidFill>
            <a:ln>
              <a:noFill/>
            </a:ln>
            <a:effectLst/>
          </c:spPr>
          <c:invertIfNegative val="0"/>
          <c:dPt>
            <c:idx val="0"/>
            <c:invertIfNegative val="0"/>
            <c:bubble3D val="0"/>
            <c:spPr>
              <a:solidFill>
                <a:srgbClr val="EB0000"/>
              </a:solidFill>
              <a:ln>
                <a:noFill/>
              </a:ln>
              <a:effectLst/>
            </c:spPr>
            <c:extLst>
              <c:ext xmlns:c16="http://schemas.microsoft.com/office/drawing/2014/chart" uri="{C3380CC4-5D6E-409C-BE32-E72D297353CC}">
                <c16:uniqueId val="{00000003-97D5-457F-AAEB-AADACC5789ED}"/>
              </c:ext>
            </c:extLst>
          </c:dPt>
          <c:dPt>
            <c:idx val="1"/>
            <c:invertIfNegative val="0"/>
            <c:bubble3D val="0"/>
            <c:spPr>
              <a:solidFill>
                <a:srgbClr val="EB0000"/>
              </a:solidFill>
              <a:ln>
                <a:noFill/>
              </a:ln>
              <a:effectLst/>
            </c:spPr>
            <c:extLst>
              <c:ext xmlns:c16="http://schemas.microsoft.com/office/drawing/2014/chart" uri="{C3380CC4-5D6E-409C-BE32-E72D297353CC}">
                <c16:uniqueId val="{00000005-97D5-457F-AAEB-AADACC5789ED}"/>
              </c:ext>
            </c:extLst>
          </c:dPt>
          <c:dPt>
            <c:idx val="2"/>
            <c:invertIfNegative val="0"/>
            <c:bubble3D val="0"/>
            <c:spPr>
              <a:solidFill>
                <a:srgbClr val="EB0000"/>
              </a:solidFill>
              <a:ln>
                <a:noFill/>
              </a:ln>
              <a:effectLst/>
            </c:spPr>
            <c:extLst>
              <c:ext xmlns:c16="http://schemas.microsoft.com/office/drawing/2014/chart" uri="{C3380CC4-5D6E-409C-BE32-E72D297353CC}">
                <c16:uniqueId val="{00000007-97D5-457F-AAEB-AADACC5789ED}"/>
              </c:ext>
            </c:extLst>
          </c:dPt>
          <c:dPt>
            <c:idx val="4"/>
            <c:invertIfNegative val="0"/>
            <c:bubble3D val="0"/>
            <c:spPr>
              <a:solidFill>
                <a:srgbClr val="EB0000"/>
              </a:solidFill>
              <a:ln>
                <a:noFill/>
              </a:ln>
              <a:effectLst/>
            </c:spPr>
            <c:extLst>
              <c:ext xmlns:c16="http://schemas.microsoft.com/office/drawing/2014/chart" uri="{C3380CC4-5D6E-409C-BE32-E72D297353CC}">
                <c16:uniqueId val="{0000000B-97D5-457F-AAEB-AADACC5789ED}"/>
              </c:ext>
            </c:extLst>
          </c:dPt>
          <c:dPt>
            <c:idx val="5"/>
            <c:invertIfNegative val="0"/>
            <c:bubble3D val="0"/>
            <c:spPr>
              <a:solidFill>
                <a:srgbClr val="EB0000"/>
              </a:solidFill>
              <a:ln>
                <a:noFill/>
              </a:ln>
              <a:effectLst/>
            </c:spPr>
            <c:extLst>
              <c:ext xmlns:c16="http://schemas.microsoft.com/office/drawing/2014/chart" uri="{C3380CC4-5D6E-409C-BE32-E72D297353CC}">
                <c16:uniqueId val="{0000000B-DA7E-4BBE-BAC5-D5E88A8FB52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Hotel / Motel / Inn</c:v>
                </c:pt>
                <c:pt idx="1">
                  <c:v>Staying in a rented house/ cottage/ flat/apartment or similar</c:v>
                </c:pt>
                <c:pt idx="2">
                  <c:v>Friends or relatives’ home</c:v>
                </c:pt>
                <c:pt idx="3">
                  <c:v>Guest house / Bed and breakfast</c:v>
                </c:pt>
                <c:pt idx="4">
                  <c:v>Serviced apartment</c:v>
                </c:pt>
                <c:pt idx="5">
                  <c:v>Campervan / Motorhome</c:v>
                </c:pt>
                <c:pt idx="6">
                  <c:v>Static caravan - not owned by you</c:v>
                </c:pt>
                <c:pt idx="7">
                  <c:v>Static caravan - owned by you</c:v>
                </c:pt>
                <c:pt idx="8">
                  <c:v>In someone else’s home on a commercial basis – rental of room only</c:v>
                </c:pt>
                <c:pt idx="9">
                  <c:v>Your second home / Timeshare</c:v>
                </c:pt>
              </c:strCache>
            </c:strRef>
          </c:cat>
          <c:val>
            <c:numRef>
              <c:f>Sheet1!$C$2:$C$16</c:f>
              <c:numCache>
                <c:formatCode>0</c:formatCode>
                <c:ptCount val="10"/>
                <c:pt idx="0">
                  <c:v>37.822222861020002</c:v>
                </c:pt>
                <c:pt idx="1">
                  <c:v>28.274499725689999</c:v>
                </c:pt>
                <c:pt idx="2">
                  <c:v>11.61935321396</c:v>
                </c:pt>
                <c:pt idx="3">
                  <c:v>13.91367306111</c:v>
                </c:pt>
                <c:pt idx="4">
                  <c:v>9.9622983383309993</c:v>
                </c:pt>
                <c:pt idx="5">
                  <c:v>7.8256270944989996</c:v>
                </c:pt>
                <c:pt idx="6">
                  <c:v>10.157772143700001</c:v>
                </c:pt>
                <c:pt idx="7">
                  <c:v>3.296957835777</c:v>
                </c:pt>
                <c:pt idx="8">
                  <c:v>7.6859514020150002</c:v>
                </c:pt>
                <c:pt idx="9">
                  <c:v>5.4634222403199999</c:v>
                </c:pt>
              </c:numCache>
            </c:numRef>
          </c:val>
          <c:extLst>
            <c:ext xmlns:c16="http://schemas.microsoft.com/office/drawing/2014/chart" uri="{C3380CC4-5D6E-409C-BE32-E72D297353CC}">
              <c16:uniqueId val="{0000000C-0FD9-4484-9934-09DF78D799F8}"/>
            </c:ext>
          </c:extLst>
        </c:ser>
        <c:ser>
          <c:idx val="1"/>
          <c:order val="2"/>
          <c:tx>
            <c:strRef>
              <c:f>Sheet1!$D$1</c:f>
              <c:strCache>
                <c:ptCount val="1"/>
                <c:pt idx="0">
                  <c:v>July-September 2026</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Hotel / Motel / Inn</c:v>
                </c:pt>
                <c:pt idx="1">
                  <c:v>Staying in a rented house/ cottage/ flat/apartment or similar</c:v>
                </c:pt>
                <c:pt idx="2">
                  <c:v>Friends or relatives’ home</c:v>
                </c:pt>
                <c:pt idx="3">
                  <c:v>Guest house / Bed and breakfast</c:v>
                </c:pt>
                <c:pt idx="4">
                  <c:v>Serviced apartment</c:v>
                </c:pt>
                <c:pt idx="5">
                  <c:v>Campervan / Motorhome</c:v>
                </c:pt>
                <c:pt idx="6">
                  <c:v>Static caravan - not owned by you</c:v>
                </c:pt>
                <c:pt idx="7">
                  <c:v>Static caravan - owned by you</c:v>
                </c:pt>
                <c:pt idx="8">
                  <c:v>In someone else’s home on a commercial basis – rental of room only</c:v>
                </c:pt>
                <c:pt idx="9">
                  <c:v>Your second home / Timeshare</c:v>
                </c:pt>
              </c:strCache>
            </c:strRef>
          </c:cat>
          <c:val>
            <c:numRef>
              <c:f>Sheet1!$D$2:$D$16</c:f>
              <c:numCache>
                <c:formatCode>0</c:formatCode>
                <c:ptCount val="10"/>
                <c:pt idx="0">
                  <c:v>41.186086330519998</c:v>
                </c:pt>
                <c:pt idx="1">
                  <c:v>24.41586096144</c:v>
                </c:pt>
                <c:pt idx="2">
                  <c:v>16.707283149289999</c:v>
                </c:pt>
                <c:pt idx="3">
                  <c:v>12.08810758229</c:v>
                </c:pt>
                <c:pt idx="4">
                  <c:v>11.73368070539</c:v>
                </c:pt>
                <c:pt idx="5">
                  <c:v>10.838405224360001</c:v>
                </c:pt>
                <c:pt idx="6">
                  <c:v>16.729886148799999</c:v>
                </c:pt>
                <c:pt idx="7">
                  <c:v>9.9629145843329994</c:v>
                </c:pt>
                <c:pt idx="8">
                  <c:v>6.2804036635509997</c:v>
                </c:pt>
                <c:pt idx="9">
                  <c:v>5.0895455173849999</c:v>
                </c:pt>
              </c:numCache>
            </c:numRef>
          </c:val>
          <c:extLst>
            <c:ext xmlns:c16="http://schemas.microsoft.com/office/drawing/2014/chart" uri="{C3380CC4-5D6E-409C-BE32-E72D297353CC}">
              <c16:uniqueId val="{0000000C-4D2F-4E0D-B29C-AFC01B1C5D8B}"/>
            </c:ext>
          </c:extLst>
        </c:ser>
        <c:ser>
          <c:idx val="3"/>
          <c:order val="3"/>
          <c:tx>
            <c:strRef>
              <c:f>Sheet1!$E$1</c:f>
              <c:strCache>
                <c:ptCount val="1"/>
                <c:pt idx="0">
                  <c:v>October-December 2026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Hotel / Motel / Inn</c:v>
                </c:pt>
                <c:pt idx="1">
                  <c:v>Staying in a rented house/ cottage/ flat/apartment or similar</c:v>
                </c:pt>
                <c:pt idx="2">
                  <c:v>Friends or relatives’ home</c:v>
                </c:pt>
                <c:pt idx="3">
                  <c:v>Guest house / Bed and breakfast</c:v>
                </c:pt>
                <c:pt idx="4">
                  <c:v>Serviced apartment</c:v>
                </c:pt>
                <c:pt idx="5">
                  <c:v>Campervan / Motorhome</c:v>
                </c:pt>
                <c:pt idx="6">
                  <c:v>Static caravan - not owned by you</c:v>
                </c:pt>
                <c:pt idx="7">
                  <c:v>Static caravan - owned by you</c:v>
                </c:pt>
                <c:pt idx="8">
                  <c:v>In someone else’s home on a commercial basis – rental of room only</c:v>
                </c:pt>
                <c:pt idx="9">
                  <c:v>Your second home / Timeshare</c:v>
                </c:pt>
              </c:strCache>
            </c:strRef>
          </c:cat>
          <c:val>
            <c:numRef>
              <c:f>Sheet1!$E$2:$E$16</c:f>
              <c:numCache>
                <c:formatCode>0</c:formatCode>
                <c:ptCount val="10"/>
                <c:pt idx="0">
                  <c:v>47.148835014329997</c:v>
                </c:pt>
                <c:pt idx="1">
                  <c:v>30.480176018289999</c:v>
                </c:pt>
                <c:pt idx="2">
                  <c:v>16.919790101010001</c:v>
                </c:pt>
                <c:pt idx="3">
                  <c:v>12.548528881359999</c:v>
                </c:pt>
                <c:pt idx="4">
                  <c:v>14.24877996841</c:v>
                </c:pt>
                <c:pt idx="5">
                  <c:v>11.531755243739999</c:v>
                </c:pt>
                <c:pt idx="6">
                  <c:v>15.1571684714</c:v>
                </c:pt>
                <c:pt idx="7">
                  <c:v>12.99367358576</c:v>
                </c:pt>
                <c:pt idx="8">
                  <c:v>10.748685013879999</c:v>
                </c:pt>
                <c:pt idx="9">
                  <c:v>5.7335694021080004</c:v>
                </c:pt>
              </c:numCache>
            </c:numRef>
          </c:val>
          <c:extLst>
            <c:ext xmlns:c16="http://schemas.microsoft.com/office/drawing/2014/chart" uri="{C3380CC4-5D6E-409C-BE32-E72D297353CC}">
              <c16:uniqueId val="{0000000D-4D2F-4E0D-B29C-AFC01B1C5D8B}"/>
            </c:ext>
          </c:extLst>
        </c:ser>
        <c:dLbls>
          <c:showLegendKey val="0"/>
          <c:showVal val="0"/>
          <c:showCatName val="0"/>
          <c:showSerName val="0"/>
          <c:showPercent val="0"/>
          <c:showBubbleSize val="0"/>
        </c:dLbls>
        <c:gapWidth val="219"/>
        <c:axId val="1018698448"/>
        <c:axId val="1018712048"/>
      </c:barChart>
      <c:catAx>
        <c:axId val="101869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2048"/>
        <c:crosses val="autoZero"/>
        <c:auto val="1"/>
        <c:lblAlgn val="ctr"/>
        <c:lblOffset val="100"/>
        <c:noMultiLvlLbl val="0"/>
      </c:catAx>
      <c:valAx>
        <c:axId val="1018712048"/>
        <c:scaling>
          <c:orientation val="minMax"/>
          <c:max val="100"/>
        </c:scaling>
        <c:delete val="1"/>
        <c:axPos val="l"/>
        <c:numFmt formatCode="0" sourceLinked="1"/>
        <c:majorTickMark val="none"/>
        <c:minorTickMark val="none"/>
        <c:tickLblPos val="nextTo"/>
        <c:crossAx val="10186984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r>
              <a:rPr lang="en-GB" sz="1400" b="1" dirty="0">
                <a:solidFill>
                  <a:srgbClr val="C00000"/>
                </a:solidFill>
                <a:latin typeface="Arial" panose="020B0604020202020204" pitchFamily="34" charset="0"/>
                <a:cs typeface="Arial" panose="020B0604020202020204" pitchFamily="34" charset="0"/>
              </a:rPr>
              <a:t>Figure 20. Main mode of transport for </a:t>
            </a:r>
            <a:r>
              <a:rPr lang="en-GB" sz="1400" b="1" i="0" u="sng" strike="noStrike" kern="1200" spc="0" baseline="0" dirty="0">
                <a:solidFill>
                  <a:srgbClr val="C00000"/>
                </a:solidFill>
                <a:latin typeface="Arial" panose="020B0604020202020204" pitchFamily="34" charset="0"/>
                <a:cs typeface="Arial" panose="020B0604020202020204" pitchFamily="34" charset="0"/>
              </a:rPr>
              <a:t>intended Wales trips</a:t>
            </a:r>
            <a:r>
              <a:rPr lang="en-GB" sz="1400" b="1" i="0" u="none" strike="noStrike" kern="1200" spc="0" baseline="0" dirty="0">
                <a:solidFill>
                  <a:srgbClr val="C00000"/>
                </a:solidFill>
                <a:latin typeface="Arial" panose="020B0604020202020204" pitchFamily="34" charset="0"/>
                <a:cs typeface="Arial" panose="020B0604020202020204" pitchFamily="34" charset="0"/>
              </a:rPr>
              <a:t> in 2026</a:t>
            </a:r>
            <a:r>
              <a:rPr lang="en-GB" sz="1400" b="1" dirty="0">
                <a:solidFill>
                  <a:srgbClr val="C00000"/>
                </a:solidFill>
                <a:latin typeface="Arial" panose="020B0604020202020204" pitchFamily="34" charset="0"/>
                <a:cs typeface="Arial" panose="020B0604020202020204" pitchFamily="34" charset="0"/>
              </a:rPr>
              <a: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December 2025 and January 2026 fieldwork</a:t>
            </a:r>
            <a:r>
              <a:rPr lang="en-GB" sz="1400" b="1" dirty="0">
                <a:solidFill>
                  <a:srgbClr val="C00000"/>
                </a:solidFill>
                <a:latin typeface="Arial" panose="020B0604020202020204" pitchFamily="34" charset="0"/>
                <a:cs typeface="Arial" panose="020B0604020202020204" pitchFamily="34" charset="0"/>
              </a:rPr>
              <a:t>, UK, top 5</a:t>
            </a:r>
          </a:p>
        </c:rich>
      </c:tx>
      <c:layout>
        <c:manualLayout>
          <c:xMode val="edge"/>
          <c:yMode val="edge"/>
          <c:x val="1.4667680110404255E-3"/>
          <c:y val="6.8129246007733475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7.8254761351354545E-3"/>
          <c:y val="0.2660647780489977"/>
          <c:w val="0.99217454854619447"/>
          <c:h val="0.57145164458074571"/>
        </c:manualLayout>
      </c:layout>
      <c:barChart>
        <c:barDir val="col"/>
        <c:grouping val="clustered"/>
        <c:varyColors val="0"/>
        <c:ser>
          <c:idx val="1"/>
          <c:order val="0"/>
          <c:tx>
            <c:strRef>
              <c:f>Sheet1!$B$1</c:f>
              <c:strCache>
                <c:ptCount val="1"/>
                <c:pt idx="0">
                  <c:v>January-March 2026 </c:v>
                </c:pt>
              </c:strCache>
            </c:strRef>
          </c:tx>
          <c:spPr>
            <a:solidFill>
              <a:srgbClr val="1E1541"/>
            </a:solidFill>
            <a:ln>
              <a:no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Car - own</c:v>
                </c:pt>
                <c:pt idx="1">
                  <c:v>Train</c:v>
                </c:pt>
                <c:pt idx="2">
                  <c:v>Plane</c:v>
                </c:pt>
                <c:pt idx="3">
                  <c:v>Car - hired</c:v>
                </c:pt>
                <c:pt idx="4">
                  <c:v>Public bus/coach</c:v>
                </c:pt>
              </c:strCache>
            </c:strRef>
          </c:cat>
          <c:val>
            <c:numRef>
              <c:f>Sheet1!$B$2:$B$6</c:f>
              <c:numCache>
                <c:formatCode>0</c:formatCode>
                <c:ptCount val="5"/>
                <c:pt idx="0">
                  <c:v>55.228628296879997</c:v>
                </c:pt>
                <c:pt idx="1">
                  <c:v>22.344766523299999</c:v>
                </c:pt>
                <c:pt idx="2">
                  <c:v>8.1411678676499992</c:v>
                </c:pt>
                <c:pt idx="3">
                  <c:v>4.9584950232729996</c:v>
                </c:pt>
                <c:pt idx="4">
                  <c:v>2.7745915041729998</c:v>
                </c:pt>
              </c:numCache>
            </c:numRef>
          </c:val>
          <c:extLst>
            <c:ext xmlns:c16="http://schemas.microsoft.com/office/drawing/2014/chart" uri="{C3380CC4-5D6E-409C-BE32-E72D297353CC}">
              <c16:uniqueId val="{00000001-0889-4C51-ADE9-D18CC5C1C0E8}"/>
            </c:ext>
          </c:extLst>
        </c:ser>
        <c:ser>
          <c:idx val="2"/>
          <c:order val="1"/>
          <c:tx>
            <c:strRef>
              <c:f>Sheet1!$C$1</c:f>
              <c:strCache>
                <c:ptCount val="1"/>
                <c:pt idx="0">
                  <c:v>April-June 2026</c:v>
                </c:pt>
              </c:strCache>
            </c:strRef>
          </c:tx>
          <c:spPr>
            <a:solidFill>
              <a:srgbClr val="F9030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Car - own</c:v>
                </c:pt>
                <c:pt idx="1">
                  <c:v>Train</c:v>
                </c:pt>
                <c:pt idx="2">
                  <c:v>Plane</c:v>
                </c:pt>
                <c:pt idx="3">
                  <c:v>Car - hired</c:v>
                </c:pt>
                <c:pt idx="4">
                  <c:v>Public bus/coach</c:v>
                </c:pt>
              </c:strCache>
            </c:strRef>
          </c:cat>
          <c:val>
            <c:numRef>
              <c:f>Sheet1!$C$2:$C$6</c:f>
              <c:numCache>
                <c:formatCode>0</c:formatCode>
                <c:ptCount val="5"/>
                <c:pt idx="0">
                  <c:v>59.983911753619999</c:v>
                </c:pt>
                <c:pt idx="1">
                  <c:v>21.019375473979999</c:v>
                </c:pt>
                <c:pt idx="2">
                  <c:v>8.1611458714919998</c:v>
                </c:pt>
                <c:pt idx="3">
                  <c:v>3.824140257572</c:v>
                </c:pt>
                <c:pt idx="4">
                  <c:v>3.525264535727</c:v>
                </c:pt>
              </c:numCache>
            </c:numRef>
          </c:val>
          <c:extLst>
            <c:ext xmlns:c16="http://schemas.microsoft.com/office/drawing/2014/chart" uri="{C3380CC4-5D6E-409C-BE32-E72D297353CC}">
              <c16:uniqueId val="{00000000-A419-444C-AC73-4BB0B9556EC0}"/>
            </c:ext>
          </c:extLst>
        </c:ser>
        <c:ser>
          <c:idx val="0"/>
          <c:order val="2"/>
          <c:tx>
            <c:strRef>
              <c:f>Sheet1!$D$1</c:f>
              <c:strCache>
                <c:ptCount val="1"/>
                <c:pt idx="0">
                  <c:v>July-September 2026</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Car - own</c:v>
                </c:pt>
                <c:pt idx="1">
                  <c:v>Train</c:v>
                </c:pt>
                <c:pt idx="2">
                  <c:v>Plane</c:v>
                </c:pt>
                <c:pt idx="3">
                  <c:v>Car - hired</c:v>
                </c:pt>
                <c:pt idx="4">
                  <c:v>Public bus/coach</c:v>
                </c:pt>
              </c:strCache>
            </c:strRef>
          </c:cat>
          <c:val>
            <c:numRef>
              <c:f>Sheet1!$D$2:$D$6</c:f>
              <c:numCache>
                <c:formatCode>0</c:formatCode>
                <c:ptCount val="5"/>
                <c:pt idx="0">
                  <c:v>50.228311355690003</c:v>
                </c:pt>
                <c:pt idx="1">
                  <c:v>27.099398667879999</c:v>
                </c:pt>
                <c:pt idx="2">
                  <c:v>1.2853383186030001</c:v>
                </c:pt>
                <c:pt idx="3">
                  <c:v>11.463179567279999</c:v>
                </c:pt>
                <c:pt idx="4">
                  <c:v>5.5629246531719998</c:v>
                </c:pt>
              </c:numCache>
            </c:numRef>
          </c:val>
          <c:extLst>
            <c:ext xmlns:c16="http://schemas.microsoft.com/office/drawing/2014/chart" uri="{C3380CC4-5D6E-409C-BE32-E72D297353CC}">
              <c16:uniqueId val="{00000000-B085-41C9-86C5-EF987956B87B}"/>
            </c:ext>
          </c:extLst>
        </c:ser>
        <c:ser>
          <c:idx val="3"/>
          <c:order val="3"/>
          <c:tx>
            <c:strRef>
              <c:f>Sheet1!$E$1</c:f>
              <c:strCache>
                <c:ptCount val="1"/>
                <c:pt idx="0">
                  <c:v>October-December 2026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Car - own</c:v>
                </c:pt>
                <c:pt idx="1">
                  <c:v>Train</c:v>
                </c:pt>
                <c:pt idx="2">
                  <c:v>Plane</c:v>
                </c:pt>
                <c:pt idx="3">
                  <c:v>Car - hired</c:v>
                </c:pt>
                <c:pt idx="4">
                  <c:v>Public bus/coach</c:v>
                </c:pt>
              </c:strCache>
            </c:strRef>
          </c:cat>
          <c:val>
            <c:numRef>
              <c:f>Sheet1!$E$2:$E$6</c:f>
              <c:numCache>
                <c:formatCode>0</c:formatCode>
                <c:ptCount val="5"/>
                <c:pt idx="0">
                  <c:v>56.991300280810002</c:v>
                </c:pt>
                <c:pt idx="1">
                  <c:v>22.00054290073</c:v>
                </c:pt>
                <c:pt idx="2">
                  <c:v>8.7200651546660009</c:v>
                </c:pt>
                <c:pt idx="3">
                  <c:v>5.6138205816279996</c:v>
                </c:pt>
                <c:pt idx="4">
                  <c:v>3.0934750184270001</c:v>
                </c:pt>
              </c:numCache>
            </c:numRef>
          </c:val>
          <c:extLst>
            <c:ext xmlns:c16="http://schemas.microsoft.com/office/drawing/2014/chart" uri="{C3380CC4-5D6E-409C-BE32-E72D297353CC}">
              <c16:uniqueId val="{00000001-B085-41C9-86C5-EF987956B87B}"/>
            </c:ext>
          </c:extLst>
        </c:ser>
        <c:dLbls>
          <c:dLblPos val="outEnd"/>
          <c:showLegendKey val="0"/>
          <c:showVal val="1"/>
          <c:showCatName val="0"/>
          <c:showSerName val="0"/>
          <c:showPercent val="0"/>
          <c:showBubbleSize val="0"/>
        </c:dLbls>
        <c:gapWidth val="219"/>
        <c:axId val="1018698448"/>
        <c:axId val="1018712048"/>
      </c:barChart>
      <c:catAx>
        <c:axId val="101869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2048"/>
        <c:crosses val="autoZero"/>
        <c:auto val="1"/>
        <c:lblAlgn val="ctr"/>
        <c:lblOffset val="100"/>
        <c:noMultiLvlLbl val="0"/>
      </c:catAx>
      <c:valAx>
        <c:axId val="1018712048"/>
        <c:scaling>
          <c:orientation val="minMax"/>
          <c:max val="100"/>
        </c:scaling>
        <c:delete val="1"/>
        <c:axPos val="l"/>
        <c:numFmt formatCode="0" sourceLinked="1"/>
        <c:majorTickMark val="none"/>
        <c:minorTickMark val="none"/>
        <c:tickLblPos val="nextTo"/>
        <c:crossAx val="1018698448"/>
        <c:crosses val="autoZero"/>
        <c:crossBetween val="between"/>
      </c:valAx>
      <c:spPr>
        <a:noFill/>
        <a:ln>
          <a:noFill/>
        </a:ln>
        <a:effectLst/>
      </c:spPr>
    </c:plotArea>
    <c:legend>
      <c:legendPos val="t"/>
      <c:layout>
        <c:manualLayout>
          <c:xMode val="edge"/>
          <c:yMode val="edge"/>
          <c:x val="0.16763202099322591"/>
          <c:y val="0.19551499049103815"/>
          <c:w val="0.66391787517659917"/>
          <c:h val="6.5384852142587588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21. Visitor party make-up </a:t>
            </a:r>
            <a:r>
              <a:rPr lang="en-GB" sz="1400" b="1" i="0" u="none" strike="noStrike" kern="1200" spc="0" baseline="0" dirty="0">
                <a:solidFill>
                  <a:srgbClr val="C00000"/>
                </a:solidFill>
                <a:latin typeface="Arial" panose="020B0604020202020204" pitchFamily="34" charset="0"/>
                <a:cs typeface="Arial" panose="020B0604020202020204" pitchFamily="34" charset="0"/>
              </a:rPr>
              <a:t>for </a:t>
            </a:r>
            <a:r>
              <a:rPr lang="en-GB" sz="1400" b="1" i="0" u="sng" strike="noStrike" kern="1200" spc="0" baseline="0" dirty="0">
                <a:solidFill>
                  <a:srgbClr val="C00000"/>
                </a:solidFill>
                <a:latin typeface="Arial" panose="020B0604020202020204" pitchFamily="34" charset="0"/>
                <a:cs typeface="Arial" panose="020B0604020202020204" pitchFamily="34" charset="0"/>
              </a:rPr>
              <a:t>intended Wales trips</a:t>
            </a:r>
            <a:r>
              <a:rPr lang="en-GB" sz="1400" b="1" i="0" u="none" strike="noStrike" kern="1200" spc="0" baseline="0" dirty="0">
                <a:solidFill>
                  <a:srgbClr val="C00000"/>
                </a:solidFill>
                <a:latin typeface="Arial" panose="020B0604020202020204" pitchFamily="34" charset="0"/>
                <a:cs typeface="Arial" panose="020B0604020202020204" pitchFamily="34" charset="0"/>
              </a:rPr>
              <a:t> in 2026</a:t>
            </a:r>
            <a:r>
              <a:rPr lang="en-GB" sz="1400" b="1" dirty="0">
                <a:solidFill>
                  <a:srgbClr val="C00000"/>
                </a:solidFill>
                <a:latin typeface="Arial" panose="020B0604020202020204" pitchFamily="34" charset="0"/>
                <a:cs typeface="Arial" panose="020B0604020202020204" pitchFamily="34" charset="0"/>
              </a:rPr>
              <a: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December 2025 and January 2026 fieldwork</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0"/>
          <c:y val="8.868886999042206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5.3339702022541279E-3"/>
          <c:y val="0.21325961614238217"/>
          <c:w val="0.99466602979774588"/>
          <c:h val="0.59311853962858119"/>
        </c:manualLayout>
      </c:layout>
      <c:barChart>
        <c:barDir val="col"/>
        <c:grouping val="clustered"/>
        <c:varyColors val="0"/>
        <c:ser>
          <c:idx val="1"/>
          <c:order val="0"/>
          <c:tx>
            <c:strRef>
              <c:f>Sheet1!$B$1</c:f>
              <c:strCache>
                <c:ptCount val="1"/>
                <c:pt idx="0">
                  <c:v>January-March 2026 </c:v>
                </c:pt>
              </c:strCache>
            </c:strRef>
          </c:tx>
          <c:spPr>
            <a:solidFill>
              <a:srgbClr val="002060"/>
            </a:solidFill>
            <a:ln>
              <a:no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Your partner</c:v>
                </c:pt>
                <c:pt idx="1">
                  <c:v>Your children</c:v>
                </c:pt>
                <c:pt idx="2">
                  <c:v>Friend/s</c:v>
                </c:pt>
                <c:pt idx="3">
                  <c:v>Other members of your family</c:v>
                </c:pt>
                <c:pt idx="4">
                  <c:v>Pets</c:v>
                </c:pt>
                <c:pt idx="5">
                  <c:v>I intend to travel on my own</c:v>
                </c:pt>
                <c:pt idx="6">
                  <c:v>Your parents or your partner’s parents</c:v>
                </c:pt>
                <c:pt idx="7">
                  <c:v>Colleagues</c:v>
                </c:pt>
              </c:strCache>
            </c:strRef>
          </c:cat>
          <c:val>
            <c:numRef>
              <c:f>Sheet1!$B$2:$B$9</c:f>
              <c:numCache>
                <c:formatCode>0</c:formatCode>
                <c:ptCount val="8"/>
                <c:pt idx="0">
                  <c:v>66.143936935240006</c:v>
                </c:pt>
                <c:pt idx="1">
                  <c:v>41.862410181599998</c:v>
                </c:pt>
                <c:pt idx="2">
                  <c:v>20.573755804289998</c:v>
                </c:pt>
                <c:pt idx="3">
                  <c:v>10.13366848958</c:v>
                </c:pt>
                <c:pt idx="4">
                  <c:v>13.586484614850001</c:v>
                </c:pt>
                <c:pt idx="5">
                  <c:v>5.5205332718950002</c:v>
                </c:pt>
                <c:pt idx="6">
                  <c:v>7.4929546801219997</c:v>
                </c:pt>
                <c:pt idx="7">
                  <c:v>4.9656453498340003</c:v>
                </c:pt>
              </c:numCache>
            </c:numRef>
          </c:val>
          <c:extLst>
            <c:ext xmlns:c16="http://schemas.microsoft.com/office/drawing/2014/chart" uri="{C3380CC4-5D6E-409C-BE32-E72D297353CC}">
              <c16:uniqueId val="{00000001-4CDD-43CC-AB06-4811D93384E7}"/>
            </c:ext>
          </c:extLst>
        </c:ser>
        <c:ser>
          <c:idx val="2"/>
          <c:order val="1"/>
          <c:tx>
            <c:strRef>
              <c:f>Sheet1!$C$1</c:f>
              <c:strCache>
                <c:ptCount val="1"/>
                <c:pt idx="0">
                  <c:v>April-June 2026</c:v>
                </c:pt>
              </c:strCache>
            </c:strRef>
          </c:tx>
          <c:spPr>
            <a:solidFill>
              <a:srgbClr val="FF0000"/>
            </a:solidFill>
            <a:ln>
              <a:no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Your partner</c:v>
                </c:pt>
                <c:pt idx="1">
                  <c:v>Your children</c:v>
                </c:pt>
                <c:pt idx="2">
                  <c:v>Friend/s</c:v>
                </c:pt>
                <c:pt idx="3">
                  <c:v>Other members of your family</c:v>
                </c:pt>
                <c:pt idx="4">
                  <c:v>Pets</c:v>
                </c:pt>
                <c:pt idx="5">
                  <c:v>I intend to travel on my own</c:v>
                </c:pt>
                <c:pt idx="6">
                  <c:v>Your parents or your partner’s parents</c:v>
                </c:pt>
                <c:pt idx="7">
                  <c:v>Colleagues</c:v>
                </c:pt>
              </c:strCache>
            </c:strRef>
          </c:cat>
          <c:val>
            <c:numRef>
              <c:f>Sheet1!$C$2:$C$9</c:f>
              <c:numCache>
                <c:formatCode>0</c:formatCode>
                <c:ptCount val="8"/>
                <c:pt idx="0">
                  <c:v>65.123595630200001</c:v>
                </c:pt>
                <c:pt idx="1">
                  <c:v>38.360446916409998</c:v>
                </c:pt>
                <c:pt idx="2">
                  <c:v>11.10862409586</c:v>
                </c:pt>
                <c:pt idx="3">
                  <c:v>18.970463560060001</c:v>
                </c:pt>
                <c:pt idx="4">
                  <c:v>11.362064238809999</c:v>
                </c:pt>
                <c:pt idx="5">
                  <c:v>7.9085259767349996</c:v>
                </c:pt>
                <c:pt idx="6">
                  <c:v>9.4776693851849991</c:v>
                </c:pt>
                <c:pt idx="7">
                  <c:v>0.41039381263539998</c:v>
                </c:pt>
              </c:numCache>
            </c:numRef>
          </c:val>
          <c:extLst>
            <c:ext xmlns:c16="http://schemas.microsoft.com/office/drawing/2014/chart" uri="{C3380CC4-5D6E-409C-BE32-E72D297353CC}">
              <c16:uniqueId val="{00000000-6A5A-441C-A821-5BA3BC3FE2B8}"/>
            </c:ext>
          </c:extLst>
        </c:ser>
        <c:ser>
          <c:idx val="0"/>
          <c:order val="2"/>
          <c:tx>
            <c:strRef>
              <c:f>Sheet1!$D$1</c:f>
              <c:strCache>
                <c:ptCount val="1"/>
                <c:pt idx="0">
                  <c:v>July-September 2026</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Your partner</c:v>
                </c:pt>
                <c:pt idx="1">
                  <c:v>Your children</c:v>
                </c:pt>
                <c:pt idx="2">
                  <c:v>Friend/s</c:v>
                </c:pt>
                <c:pt idx="3">
                  <c:v>Other members of your family</c:v>
                </c:pt>
                <c:pt idx="4">
                  <c:v>Pets</c:v>
                </c:pt>
                <c:pt idx="5">
                  <c:v>I intend to travel on my own</c:v>
                </c:pt>
                <c:pt idx="6">
                  <c:v>Your parents or your partner’s parents</c:v>
                </c:pt>
                <c:pt idx="7">
                  <c:v>Colleagues</c:v>
                </c:pt>
              </c:strCache>
            </c:strRef>
          </c:cat>
          <c:val>
            <c:numRef>
              <c:f>Sheet1!$D$2:$D$9</c:f>
              <c:numCache>
                <c:formatCode>0</c:formatCode>
                <c:ptCount val="8"/>
                <c:pt idx="0">
                  <c:v>58.195385187079999</c:v>
                </c:pt>
                <c:pt idx="1">
                  <c:v>41.25281261736</c:v>
                </c:pt>
                <c:pt idx="2">
                  <c:v>24.48006762795</c:v>
                </c:pt>
                <c:pt idx="3">
                  <c:v>11.67445819272</c:v>
                </c:pt>
                <c:pt idx="4">
                  <c:v>7.2979470075329997</c:v>
                </c:pt>
                <c:pt idx="5">
                  <c:v>6.3587122684109998</c:v>
                </c:pt>
                <c:pt idx="6">
                  <c:v>6.0591029354700003</c:v>
                </c:pt>
                <c:pt idx="7">
                  <c:v>0</c:v>
                </c:pt>
              </c:numCache>
            </c:numRef>
          </c:val>
          <c:extLst>
            <c:ext xmlns:c16="http://schemas.microsoft.com/office/drawing/2014/chart" uri="{C3380CC4-5D6E-409C-BE32-E72D297353CC}">
              <c16:uniqueId val="{00000000-9CF9-4167-B744-7F94694F5498}"/>
            </c:ext>
          </c:extLst>
        </c:ser>
        <c:ser>
          <c:idx val="3"/>
          <c:order val="3"/>
          <c:tx>
            <c:strRef>
              <c:f>Sheet1!$E$1</c:f>
              <c:strCache>
                <c:ptCount val="1"/>
                <c:pt idx="0">
                  <c:v>October-December 2026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Your partner</c:v>
                </c:pt>
                <c:pt idx="1">
                  <c:v>Your children</c:v>
                </c:pt>
                <c:pt idx="2">
                  <c:v>Friend/s</c:v>
                </c:pt>
                <c:pt idx="3">
                  <c:v>Other members of your family</c:v>
                </c:pt>
                <c:pt idx="4">
                  <c:v>Pets</c:v>
                </c:pt>
                <c:pt idx="5">
                  <c:v>I intend to travel on my own</c:v>
                </c:pt>
                <c:pt idx="6">
                  <c:v>Your parents or your partner’s parents</c:v>
                </c:pt>
                <c:pt idx="7">
                  <c:v>Colleagues</c:v>
                </c:pt>
              </c:strCache>
            </c:strRef>
          </c:cat>
          <c:val>
            <c:numRef>
              <c:f>Sheet1!$E$2:$E$9</c:f>
              <c:numCache>
                <c:formatCode>0</c:formatCode>
                <c:ptCount val="8"/>
                <c:pt idx="0">
                  <c:v>66.247972834340004</c:v>
                </c:pt>
                <c:pt idx="1">
                  <c:v>41.747116633120001</c:v>
                </c:pt>
                <c:pt idx="2">
                  <c:v>18.99966877136</c:v>
                </c:pt>
                <c:pt idx="3">
                  <c:v>10.03819528811</c:v>
                </c:pt>
                <c:pt idx="4">
                  <c:v>11.81899407019</c:v>
                </c:pt>
                <c:pt idx="5">
                  <c:v>6.3710010156749997</c:v>
                </c:pt>
                <c:pt idx="6">
                  <c:v>8.9657889924230005</c:v>
                </c:pt>
                <c:pt idx="7">
                  <c:v>6.6011626027260002</c:v>
                </c:pt>
              </c:numCache>
            </c:numRef>
          </c:val>
          <c:extLst>
            <c:ext xmlns:c16="http://schemas.microsoft.com/office/drawing/2014/chart" uri="{C3380CC4-5D6E-409C-BE32-E72D297353CC}">
              <c16:uniqueId val="{00000001-9CF9-4167-B744-7F94694F5498}"/>
            </c:ext>
          </c:extLst>
        </c:ser>
        <c:dLbls>
          <c:dLblPos val="outEnd"/>
          <c:showLegendKey val="0"/>
          <c:showVal val="1"/>
          <c:showCatName val="0"/>
          <c:showSerName val="0"/>
          <c:showPercent val="0"/>
          <c:showBubbleSize val="0"/>
        </c:dLbls>
        <c:gapWidth val="219"/>
        <c:axId val="1018702256"/>
        <c:axId val="1018697360"/>
      </c:barChart>
      <c:catAx>
        <c:axId val="101870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697360"/>
        <c:crosses val="autoZero"/>
        <c:auto val="1"/>
        <c:lblAlgn val="ctr"/>
        <c:lblOffset val="100"/>
        <c:noMultiLvlLbl val="0"/>
      </c:catAx>
      <c:valAx>
        <c:axId val="1018697360"/>
        <c:scaling>
          <c:orientation val="minMax"/>
          <c:max val="100"/>
        </c:scaling>
        <c:delete val="1"/>
        <c:axPos val="l"/>
        <c:numFmt formatCode="0" sourceLinked="1"/>
        <c:majorTickMark val="none"/>
        <c:minorTickMark val="none"/>
        <c:tickLblPos val="nextTo"/>
        <c:crossAx val="1018702256"/>
        <c:crosses val="autoZero"/>
        <c:crossBetween val="between"/>
      </c:valAx>
      <c:spPr>
        <a:noFill/>
        <a:ln>
          <a:noFill/>
        </a:ln>
        <a:effectLst/>
      </c:spPr>
    </c:plotArea>
    <c:legend>
      <c:legendPos val="t"/>
      <c:layout>
        <c:manualLayout>
          <c:xMode val="edge"/>
          <c:yMode val="edge"/>
          <c:x val="0.11184470047861664"/>
          <c:y val="0.16006078197746132"/>
          <c:w val="0.72132333642118263"/>
          <c:h val="6.5043546604131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r>
              <a:rPr lang="en-GB" sz="1400" b="1" dirty="0">
                <a:solidFill>
                  <a:srgbClr val="C00000"/>
                </a:solidFill>
                <a:latin typeface="Arial" panose="020B0604020202020204" pitchFamily="34" charset="0"/>
                <a:cs typeface="Arial" panose="020B0604020202020204" pitchFamily="34" charset="0"/>
              </a:rPr>
              <a:t>Figure 22. Length of next </a:t>
            </a:r>
            <a:r>
              <a:rPr lang="en-GB" sz="1400" b="1" i="0" u="sng" strike="noStrike" kern="1200" spc="0" baseline="0" dirty="0">
                <a:solidFill>
                  <a:srgbClr val="C00000"/>
                </a:solidFill>
                <a:latin typeface="Arial" panose="020B0604020202020204" pitchFamily="34" charset="0"/>
                <a:cs typeface="Arial" panose="020B0604020202020204" pitchFamily="34" charset="0"/>
              </a:rPr>
              <a:t>Wales trip </a:t>
            </a:r>
            <a:r>
              <a:rPr lang="en-GB" sz="1400" b="1" i="0" u="none" strike="noStrike" kern="1200" spc="0" baseline="0" dirty="0">
                <a:solidFill>
                  <a:srgbClr val="C00000"/>
                </a:solidFill>
                <a:latin typeface="Arial" panose="020B0604020202020204" pitchFamily="34" charset="0"/>
                <a:cs typeface="Arial" panose="020B0604020202020204" pitchFamily="34" charset="0"/>
              </a:rPr>
              <a:t>in 2026</a:t>
            </a:r>
            <a:r>
              <a:rPr lang="en-GB" sz="1400" b="1" dirty="0">
                <a:solidFill>
                  <a:srgbClr val="C00000"/>
                </a:solidFill>
                <a:latin typeface="Arial" panose="020B0604020202020204" pitchFamily="34" charset="0"/>
                <a:cs typeface="Arial" panose="020B0604020202020204" pitchFamily="34" charset="0"/>
              </a:rPr>
              <a:t>, Percentage, </a:t>
            </a:r>
            <a:r>
              <a:rPr lang="en-GB" sz="1400" b="1" i="0" u="none" strike="noStrike" kern="1200" spc="0" baseline="0" dirty="0">
                <a:solidFill>
                  <a:srgbClr val="C00000"/>
                </a:solidFill>
                <a:latin typeface="Arial" panose="020B0604020202020204" pitchFamily="34" charset="0"/>
                <a:cs typeface="Arial" panose="020B0604020202020204" pitchFamily="34" charset="0"/>
              </a:rPr>
              <a:t>December 2025 and January 2026 and previous year equivalents fieldwork</a:t>
            </a:r>
            <a:r>
              <a:rPr lang="en-GB" sz="14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3.231883369971211E-4"/>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21207793751763593"/>
          <c:y val="0.20923528300240507"/>
          <c:w val="0.76056740753048413"/>
          <c:h val="0.62168342732097537"/>
        </c:manualLayout>
      </c:layout>
      <c:barChart>
        <c:barDir val="col"/>
        <c:grouping val="percentStacked"/>
        <c:varyColors val="0"/>
        <c:ser>
          <c:idx val="0"/>
          <c:order val="0"/>
          <c:tx>
            <c:strRef>
              <c:f>Sheet1!$B$1</c:f>
              <c:strCache>
                <c:ptCount val="1"/>
                <c:pt idx="0">
                  <c:v>Short break (1-3 nights)</c:v>
                </c:pt>
              </c:strCache>
            </c:strRef>
          </c:tx>
          <c:spPr>
            <a:solidFill>
              <a:srgbClr val="0070C0"/>
            </a:solidFill>
            <a:ln w="15875">
              <a:noFill/>
              <a:prstDash val="dash"/>
            </a:ln>
            <a:effectLst/>
          </c:spPr>
          <c:invertIfNegative val="0"/>
          <c:dPt>
            <c:idx val="1"/>
            <c:invertIfNegative val="0"/>
            <c:bubble3D val="0"/>
            <c:spPr>
              <a:solidFill>
                <a:srgbClr val="0070C0"/>
              </a:solidFill>
              <a:ln w="15875">
                <a:solidFill>
                  <a:srgbClr val="0070C0"/>
                </a:solidFill>
                <a:prstDash val="solid"/>
              </a:ln>
              <a:effectLst/>
            </c:spPr>
            <c:extLst>
              <c:ext xmlns:c16="http://schemas.microsoft.com/office/drawing/2014/chart" uri="{C3380CC4-5D6E-409C-BE32-E72D297353CC}">
                <c16:uniqueId val="{00000001-27C4-4A86-BBF0-D047602489BE}"/>
              </c:ext>
            </c:extLst>
          </c:dPt>
          <c:dPt>
            <c:idx val="3"/>
            <c:invertIfNegative val="0"/>
            <c:bubble3D val="0"/>
            <c:spPr>
              <a:solidFill>
                <a:srgbClr val="0070C0"/>
              </a:solidFill>
              <a:ln w="15875">
                <a:noFill/>
                <a:prstDash val="dash"/>
              </a:ln>
              <a:effectLst/>
            </c:spPr>
            <c:extLst>
              <c:ext xmlns:c16="http://schemas.microsoft.com/office/drawing/2014/chart" uri="{C3380CC4-5D6E-409C-BE32-E72D297353CC}">
                <c16:uniqueId val="{00000003-5692-4895-8735-722A61F00C8A}"/>
              </c:ext>
            </c:extLst>
          </c:dPt>
          <c:dPt>
            <c:idx val="4"/>
            <c:invertIfNegative val="0"/>
            <c:bubble3D val="0"/>
            <c:spPr>
              <a:solidFill>
                <a:srgbClr val="0070C0"/>
              </a:solidFill>
              <a:ln w="15875">
                <a:solidFill>
                  <a:srgbClr val="0070C0"/>
                </a:solidFill>
                <a:prstDash val="solid"/>
              </a:ln>
              <a:effectLst/>
            </c:spPr>
            <c:extLst>
              <c:ext xmlns:c16="http://schemas.microsoft.com/office/drawing/2014/chart" uri="{C3380CC4-5D6E-409C-BE32-E72D297353CC}">
                <c16:uniqueId val="{00000009-BA33-4F31-B426-8167C8328667}"/>
              </c:ext>
            </c:extLst>
          </c:dPt>
          <c:dPt>
            <c:idx val="7"/>
            <c:invertIfNegative val="0"/>
            <c:bubble3D val="0"/>
            <c:spPr>
              <a:solidFill>
                <a:srgbClr val="0070C0"/>
              </a:solidFill>
              <a:ln w="15875">
                <a:solidFill>
                  <a:srgbClr val="0070C0"/>
                </a:solidFill>
                <a:prstDash val="solid"/>
              </a:ln>
              <a:effectLst/>
            </c:spPr>
            <c:extLst>
              <c:ext xmlns:c16="http://schemas.microsoft.com/office/drawing/2014/chart" uri="{C3380CC4-5D6E-409C-BE32-E72D297353CC}">
                <c16:uniqueId val="{0000000C-BA33-4F31-B426-8167C8328667}"/>
              </c:ext>
            </c:extLst>
          </c:dPt>
          <c:dPt>
            <c:idx val="10"/>
            <c:invertIfNegative val="0"/>
            <c:bubble3D val="0"/>
            <c:spPr>
              <a:solidFill>
                <a:srgbClr val="0070C0"/>
              </a:solidFill>
              <a:ln w="15875">
                <a:solidFill>
                  <a:srgbClr val="0070C0"/>
                </a:solidFill>
                <a:prstDash val="solid"/>
              </a:ln>
              <a:effectLst/>
            </c:spPr>
            <c:extLst>
              <c:ext xmlns:c16="http://schemas.microsoft.com/office/drawing/2014/chart" uri="{C3380CC4-5D6E-409C-BE32-E72D297353CC}">
                <c16:uniqueId val="{0000000D-BA33-4F31-B426-8167C832866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January-March 2026 </c:v>
                </c:pt>
                <c:pt idx="1">
                  <c:v>January-March 2025 </c:v>
                </c:pt>
                <c:pt idx="3">
                  <c:v>April-June 2026</c:v>
                </c:pt>
                <c:pt idx="4">
                  <c:v>April-June 2025</c:v>
                </c:pt>
                <c:pt idx="6">
                  <c:v>July-September 2026</c:v>
                </c:pt>
                <c:pt idx="7">
                  <c:v>July-September 2025</c:v>
                </c:pt>
                <c:pt idx="9">
                  <c:v>October-December 2026</c:v>
                </c:pt>
                <c:pt idx="10">
                  <c:v>October-December 2025</c:v>
                </c:pt>
              </c:strCache>
            </c:strRef>
          </c:cat>
          <c:val>
            <c:numRef>
              <c:f>Sheet1!$B$2:$B$12</c:f>
              <c:numCache>
                <c:formatCode>0</c:formatCode>
                <c:ptCount val="11"/>
                <c:pt idx="0">
                  <c:v>39.903787979519997</c:v>
                </c:pt>
                <c:pt idx="1">
                  <c:v>63.775243385419998</c:v>
                </c:pt>
                <c:pt idx="3">
                  <c:v>46.836521740889999</c:v>
                </c:pt>
                <c:pt idx="4">
                  <c:v>55.585272655799997</c:v>
                </c:pt>
                <c:pt idx="6">
                  <c:v>41.849487290939997</c:v>
                </c:pt>
                <c:pt idx="7">
                  <c:v>39.025978781760003</c:v>
                </c:pt>
                <c:pt idx="9">
                  <c:v>39.075881814799999</c:v>
                </c:pt>
                <c:pt idx="10">
                  <c:v>53.386454666269998</c:v>
                </c:pt>
              </c:numCache>
            </c:numRef>
          </c:val>
          <c:extLst>
            <c:ext xmlns:c16="http://schemas.microsoft.com/office/drawing/2014/chart" uri="{C3380CC4-5D6E-409C-BE32-E72D297353CC}">
              <c16:uniqueId val="{00000002-D9A7-4677-9C1B-A74A5F45F00A}"/>
            </c:ext>
          </c:extLst>
        </c:ser>
        <c:ser>
          <c:idx val="1"/>
          <c:order val="1"/>
          <c:tx>
            <c:strRef>
              <c:f>Sheet1!$C$1</c:f>
              <c:strCache>
                <c:ptCount val="1"/>
                <c:pt idx="0">
                  <c:v>Longer trips of 4+ nights</c:v>
                </c:pt>
              </c:strCache>
            </c:strRef>
          </c:tx>
          <c:spPr>
            <a:solidFill>
              <a:srgbClr val="CAE9F8"/>
            </a:solidFill>
            <a:ln>
              <a:noFill/>
              <a:prstDash val="dash"/>
            </a:ln>
            <a:effectLst/>
          </c:spPr>
          <c:invertIfNegative val="0"/>
          <c:dPt>
            <c:idx val="0"/>
            <c:invertIfNegative val="0"/>
            <c:bubble3D val="0"/>
            <c:spPr>
              <a:solidFill>
                <a:srgbClr val="CAE9F8"/>
              </a:solidFill>
              <a:ln w="15875">
                <a:noFill/>
                <a:prstDash val="dash"/>
              </a:ln>
              <a:effectLst/>
            </c:spPr>
            <c:extLst>
              <c:ext xmlns:c16="http://schemas.microsoft.com/office/drawing/2014/chart" uri="{C3380CC4-5D6E-409C-BE32-E72D297353CC}">
                <c16:uniqueId val="{00000008-CFB2-4375-BC8B-90A7060449C7}"/>
              </c:ext>
            </c:extLst>
          </c:dPt>
          <c:dPt>
            <c:idx val="1"/>
            <c:invertIfNegative val="0"/>
            <c:bubble3D val="0"/>
            <c:spPr>
              <a:solidFill>
                <a:srgbClr val="CAE9F8"/>
              </a:solidFill>
              <a:ln w="15875">
                <a:solidFill>
                  <a:srgbClr val="CAE9F8"/>
                </a:solidFill>
                <a:prstDash val="solid"/>
              </a:ln>
              <a:effectLst/>
            </c:spPr>
            <c:extLst>
              <c:ext xmlns:c16="http://schemas.microsoft.com/office/drawing/2014/chart" uri="{C3380CC4-5D6E-409C-BE32-E72D297353CC}">
                <c16:uniqueId val="{00000003-27C4-4A86-BBF0-D047602489BE}"/>
              </c:ext>
            </c:extLst>
          </c:dPt>
          <c:dPt>
            <c:idx val="3"/>
            <c:invertIfNegative val="0"/>
            <c:bubble3D val="0"/>
            <c:spPr>
              <a:solidFill>
                <a:srgbClr val="CAE9F8"/>
              </a:solidFill>
              <a:ln>
                <a:noFill/>
                <a:prstDash val="dash"/>
              </a:ln>
              <a:effectLst/>
            </c:spPr>
            <c:extLst>
              <c:ext xmlns:c16="http://schemas.microsoft.com/office/drawing/2014/chart" uri="{C3380CC4-5D6E-409C-BE32-E72D297353CC}">
                <c16:uniqueId val="{0000000F-5692-4895-8735-722A61F00C8A}"/>
              </c:ext>
            </c:extLst>
          </c:dPt>
          <c:dPt>
            <c:idx val="4"/>
            <c:invertIfNegative val="0"/>
            <c:bubble3D val="0"/>
            <c:spPr>
              <a:solidFill>
                <a:srgbClr val="CAE9F8"/>
              </a:solidFill>
              <a:ln w="15875">
                <a:solidFill>
                  <a:srgbClr val="CAE9F8"/>
                </a:solidFill>
                <a:prstDash val="solid"/>
              </a:ln>
              <a:effectLst/>
            </c:spPr>
            <c:extLst>
              <c:ext xmlns:c16="http://schemas.microsoft.com/office/drawing/2014/chart" uri="{C3380CC4-5D6E-409C-BE32-E72D297353CC}">
                <c16:uniqueId val="{0000000A-BA33-4F31-B426-8167C8328667}"/>
              </c:ext>
            </c:extLst>
          </c:dPt>
          <c:dPt>
            <c:idx val="7"/>
            <c:invertIfNegative val="0"/>
            <c:bubble3D val="0"/>
            <c:spPr>
              <a:solidFill>
                <a:srgbClr val="CAE9F8"/>
              </a:solidFill>
              <a:ln w="15875">
                <a:solidFill>
                  <a:srgbClr val="CAE9F8"/>
                </a:solidFill>
                <a:prstDash val="solid"/>
              </a:ln>
              <a:effectLst/>
            </c:spPr>
            <c:extLst>
              <c:ext xmlns:c16="http://schemas.microsoft.com/office/drawing/2014/chart" uri="{C3380CC4-5D6E-409C-BE32-E72D297353CC}">
                <c16:uniqueId val="{0000000E-BA33-4F31-B426-8167C8328667}"/>
              </c:ext>
            </c:extLst>
          </c:dPt>
          <c:dPt>
            <c:idx val="10"/>
            <c:invertIfNegative val="0"/>
            <c:bubble3D val="0"/>
            <c:spPr>
              <a:solidFill>
                <a:srgbClr val="CAE9F8"/>
              </a:solidFill>
              <a:ln w="15875">
                <a:solidFill>
                  <a:srgbClr val="CAE9F8"/>
                </a:solidFill>
                <a:prstDash val="solid"/>
              </a:ln>
              <a:effectLst/>
            </c:spPr>
            <c:extLst>
              <c:ext xmlns:c16="http://schemas.microsoft.com/office/drawing/2014/chart" uri="{C3380CC4-5D6E-409C-BE32-E72D297353CC}">
                <c16:uniqueId val="{00000010-BA33-4F31-B426-8167C832866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January-March 2026 </c:v>
                </c:pt>
                <c:pt idx="1">
                  <c:v>January-March 2025 </c:v>
                </c:pt>
                <c:pt idx="3">
                  <c:v>April-June 2026</c:v>
                </c:pt>
                <c:pt idx="4">
                  <c:v>April-June 2025</c:v>
                </c:pt>
                <c:pt idx="6">
                  <c:v>July-September 2026</c:v>
                </c:pt>
                <c:pt idx="7">
                  <c:v>July-September 2025</c:v>
                </c:pt>
                <c:pt idx="9">
                  <c:v>October-December 2026</c:v>
                </c:pt>
                <c:pt idx="10">
                  <c:v>October-December 2025</c:v>
                </c:pt>
              </c:strCache>
            </c:strRef>
          </c:cat>
          <c:val>
            <c:numRef>
              <c:f>Sheet1!$C$2:$C$12</c:f>
              <c:numCache>
                <c:formatCode>0</c:formatCode>
                <c:ptCount val="11"/>
                <c:pt idx="0">
                  <c:v>56.787345893610002</c:v>
                </c:pt>
                <c:pt idx="1">
                  <c:v>35.083225788029999</c:v>
                </c:pt>
                <c:pt idx="3">
                  <c:v>51.668901517690003</c:v>
                </c:pt>
                <c:pt idx="4">
                  <c:v>41.349187107890003</c:v>
                </c:pt>
                <c:pt idx="6">
                  <c:v>47.497375685789997</c:v>
                </c:pt>
                <c:pt idx="7">
                  <c:v>55.430055100110003</c:v>
                </c:pt>
                <c:pt idx="9">
                  <c:v>57.105503494049998</c:v>
                </c:pt>
                <c:pt idx="10">
                  <c:v>43.687446980570002</c:v>
                </c:pt>
              </c:numCache>
            </c:numRef>
          </c:val>
          <c:extLst>
            <c:ext xmlns:c16="http://schemas.microsoft.com/office/drawing/2014/chart" uri="{C3380CC4-5D6E-409C-BE32-E72D297353CC}">
              <c16:uniqueId val="{00000005-D9A7-4677-9C1B-A74A5F45F00A}"/>
            </c:ext>
          </c:extLst>
        </c:ser>
        <c:ser>
          <c:idx val="2"/>
          <c:order val="2"/>
          <c:tx>
            <c:strRef>
              <c:f>Sheet1!$D$1</c:f>
              <c:strCache>
                <c:ptCount val="1"/>
                <c:pt idx="0">
                  <c:v>Unsure</c:v>
                </c:pt>
              </c:strCache>
            </c:strRef>
          </c:tx>
          <c:spPr>
            <a:solidFill>
              <a:schemeClr val="bg1">
                <a:lumMod val="75000"/>
              </a:schemeClr>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9-CFB2-4375-BC8B-90A7060449C7}"/>
              </c:ext>
            </c:extLst>
          </c:dPt>
          <c:dPt>
            <c:idx val="1"/>
            <c:invertIfNegative val="0"/>
            <c:bubble3D val="0"/>
            <c:spPr>
              <a:solidFill>
                <a:schemeClr val="bg1">
                  <a:lumMod val="75000"/>
                </a:schemeClr>
              </a:solidFill>
              <a:ln>
                <a:solidFill>
                  <a:srgbClr val="BFBFBF"/>
                </a:solidFill>
              </a:ln>
              <a:effectLst/>
            </c:spPr>
            <c:extLst>
              <c:ext xmlns:c16="http://schemas.microsoft.com/office/drawing/2014/chart" uri="{C3380CC4-5D6E-409C-BE32-E72D297353CC}">
                <c16:uniqueId val="{00000008-BA33-4F31-B426-8167C8328667}"/>
              </c:ext>
            </c:extLst>
          </c:dPt>
          <c:dPt>
            <c:idx val="4"/>
            <c:invertIfNegative val="0"/>
            <c:bubble3D val="0"/>
            <c:spPr>
              <a:solidFill>
                <a:schemeClr val="bg1">
                  <a:lumMod val="75000"/>
                </a:schemeClr>
              </a:solidFill>
              <a:ln w="15875">
                <a:solidFill>
                  <a:srgbClr val="BFBFBF"/>
                </a:solidFill>
              </a:ln>
              <a:effectLst/>
            </c:spPr>
            <c:extLst>
              <c:ext xmlns:c16="http://schemas.microsoft.com/office/drawing/2014/chart" uri="{C3380CC4-5D6E-409C-BE32-E72D297353CC}">
                <c16:uniqueId val="{0000000B-BA33-4F31-B426-8167C8328667}"/>
              </c:ext>
            </c:extLst>
          </c:dPt>
          <c:dPt>
            <c:idx val="7"/>
            <c:invertIfNegative val="0"/>
            <c:bubble3D val="0"/>
            <c:spPr>
              <a:solidFill>
                <a:schemeClr val="bg1">
                  <a:lumMod val="75000"/>
                </a:schemeClr>
              </a:solidFill>
              <a:ln w="15875">
                <a:solidFill>
                  <a:srgbClr val="BFBFBF"/>
                </a:solidFill>
              </a:ln>
              <a:effectLst/>
            </c:spPr>
            <c:extLst>
              <c:ext xmlns:c16="http://schemas.microsoft.com/office/drawing/2014/chart" uri="{C3380CC4-5D6E-409C-BE32-E72D297353CC}">
                <c16:uniqueId val="{0000000F-BA33-4F31-B426-8167C8328667}"/>
              </c:ext>
            </c:extLst>
          </c:dPt>
          <c:dPt>
            <c:idx val="10"/>
            <c:invertIfNegative val="0"/>
            <c:bubble3D val="0"/>
            <c:spPr>
              <a:solidFill>
                <a:schemeClr val="bg1">
                  <a:lumMod val="75000"/>
                </a:schemeClr>
              </a:solidFill>
              <a:ln>
                <a:solidFill>
                  <a:srgbClr val="BFBFBF"/>
                </a:solidFill>
              </a:ln>
              <a:effectLst/>
            </c:spPr>
            <c:extLst>
              <c:ext xmlns:c16="http://schemas.microsoft.com/office/drawing/2014/chart" uri="{C3380CC4-5D6E-409C-BE32-E72D297353CC}">
                <c16:uniqueId val="{00000011-BA33-4F31-B426-8167C832866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January-March 2026 </c:v>
                </c:pt>
                <c:pt idx="1">
                  <c:v>January-March 2025 </c:v>
                </c:pt>
                <c:pt idx="3">
                  <c:v>April-June 2026</c:v>
                </c:pt>
                <c:pt idx="4">
                  <c:v>April-June 2025</c:v>
                </c:pt>
                <c:pt idx="6">
                  <c:v>July-September 2026</c:v>
                </c:pt>
                <c:pt idx="7">
                  <c:v>July-September 2025</c:v>
                </c:pt>
                <c:pt idx="9">
                  <c:v>October-December 2026</c:v>
                </c:pt>
                <c:pt idx="10">
                  <c:v>October-December 2025</c:v>
                </c:pt>
              </c:strCache>
            </c:strRef>
          </c:cat>
          <c:val>
            <c:numRef>
              <c:f>Sheet1!$D$2:$D$12</c:f>
              <c:numCache>
                <c:formatCode>0</c:formatCode>
                <c:ptCount val="11"/>
                <c:pt idx="0">
                  <c:v>3.3088661268699999</c:v>
                </c:pt>
                <c:pt idx="1">
                  <c:v>1.1415308265540001</c:v>
                </c:pt>
                <c:pt idx="3">
                  <c:v>1.494576741423</c:v>
                </c:pt>
                <c:pt idx="4">
                  <c:v>3.0655402363030002</c:v>
                </c:pt>
                <c:pt idx="6">
                  <c:v>10.65313702327</c:v>
                </c:pt>
                <c:pt idx="7">
                  <c:v>5.5439661181320004</c:v>
                </c:pt>
                <c:pt idx="9">
                  <c:v>3.8186146911460002</c:v>
                </c:pt>
                <c:pt idx="10">
                  <c:v>2.9260983531629998</c:v>
                </c:pt>
              </c:numCache>
            </c:numRef>
          </c:val>
          <c:extLst>
            <c:ext xmlns:c16="http://schemas.microsoft.com/office/drawing/2014/chart" uri="{C3380CC4-5D6E-409C-BE32-E72D297353CC}">
              <c16:uniqueId val="{00000008-D9A7-4677-9C1B-A74A5F45F00A}"/>
            </c:ext>
          </c:extLst>
        </c:ser>
        <c:dLbls>
          <c:showLegendKey val="0"/>
          <c:showVal val="0"/>
          <c:showCatName val="0"/>
          <c:showSerName val="0"/>
          <c:showPercent val="0"/>
          <c:showBubbleSize val="0"/>
        </c:dLbls>
        <c:gapWidth val="25"/>
        <c:overlap val="100"/>
        <c:axId val="1018716400"/>
        <c:axId val="1018719664"/>
      </c:barChart>
      <c:catAx>
        <c:axId val="101871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9664"/>
        <c:crosses val="autoZero"/>
        <c:auto val="1"/>
        <c:lblAlgn val="ctr"/>
        <c:lblOffset val="100"/>
        <c:noMultiLvlLbl val="0"/>
      </c:catAx>
      <c:valAx>
        <c:axId val="1018719664"/>
        <c:scaling>
          <c:orientation val="minMax"/>
          <c:max val="1"/>
        </c:scaling>
        <c:delete val="1"/>
        <c:axPos val="l"/>
        <c:numFmt formatCode="0%" sourceLinked="1"/>
        <c:majorTickMark val="out"/>
        <c:minorTickMark val="none"/>
        <c:tickLblPos val="nextTo"/>
        <c:crossAx val="1018716400"/>
        <c:crosses val="autoZero"/>
        <c:crossBetween val="between"/>
      </c:valAx>
      <c:spPr>
        <a:noFill/>
        <a:ln>
          <a:noFill/>
        </a:ln>
        <a:effectLst/>
      </c:spPr>
    </c:plotArea>
    <c:legend>
      <c:legendPos val="r"/>
      <c:layout>
        <c:manualLayout>
          <c:xMode val="edge"/>
          <c:yMode val="edge"/>
          <c:x val="2.2504329305062378E-2"/>
          <c:y val="0.20664017313579522"/>
          <c:w val="0.1668610497186131"/>
          <c:h val="0.62444991753781454"/>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en-GB" sz="1400" b="1" i="0" u="none" strike="noStrike" kern="1200" spc="0" baseline="0" dirty="0">
                <a:solidFill>
                  <a:srgbClr val="C00000"/>
                </a:solidFill>
                <a:latin typeface="Arial" panose="020B0604020202020204" pitchFamily="34" charset="0"/>
                <a:cs typeface="Arial" panose="020B0604020202020204" pitchFamily="34" charset="0"/>
              </a:rPr>
              <a:t>Figure 23. Incidence of overseas short breaks or holidays intended within next 3 month and taken in last 3 months of UK adult population, Percentage, January 2026, UK</a:t>
            </a:r>
          </a:p>
        </c:rich>
      </c:tx>
      <c:layout>
        <c:manualLayout>
          <c:xMode val="edge"/>
          <c:yMode val="edge"/>
          <c:x val="0"/>
          <c:y val="6.0794530017911188E-3"/>
        </c:manualLayout>
      </c:layout>
      <c:overlay val="0"/>
      <c:spPr>
        <a:noFill/>
        <a:ln>
          <a:noFill/>
        </a:ln>
        <a:effectLst/>
      </c:spPr>
    </c:title>
    <c:autoTitleDeleted val="0"/>
    <c:plotArea>
      <c:layout>
        <c:manualLayout>
          <c:layoutTarget val="inner"/>
          <c:xMode val="edge"/>
          <c:yMode val="edge"/>
          <c:x val="6.1389016056899573E-2"/>
          <c:y val="0.21717940158636403"/>
          <c:w val="0.93861098394310039"/>
          <c:h val="0.6224165341812401"/>
        </c:manualLayout>
      </c:layout>
      <c:lineChart>
        <c:grouping val="standard"/>
        <c:varyColors val="0"/>
        <c:ser>
          <c:idx val="1"/>
          <c:order val="0"/>
          <c:tx>
            <c:strRef>
              <c:f>Sheet1!$A$4</c:f>
              <c:strCache>
                <c:ptCount val="1"/>
                <c:pt idx="0">
                  <c:v>Overseas Trips Intended</c:v>
                </c:pt>
              </c:strCache>
            </c:strRef>
          </c:tx>
          <c:spPr>
            <a:ln w="28575" cap="rnd">
              <a:solidFill>
                <a:srgbClr val="FF0000"/>
              </a:solidFill>
              <a:prstDash val="sysDash"/>
              <a:round/>
            </a:ln>
            <a:effectLst/>
          </c:spPr>
          <c:marker>
            <c:symbol val="square"/>
            <c:size val="5"/>
            <c:spPr>
              <a:solidFill>
                <a:srgbClr val="FF0000"/>
              </a:solidFill>
              <a:ln w="9525">
                <a:noFill/>
              </a:ln>
              <a:effectLst/>
            </c:spPr>
          </c:marker>
          <c:dLbls>
            <c:dLbl>
              <c:idx val="16"/>
              <c:layout>
                <c:manualLayout>
                  <c:x val="-1.9290719704334446E-2"/>
                  <c:y val="-4.2003762570935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25A-48EC-849A-3EC9DC5C063F}"/>
                </c:ext>
              </c:extLst>
            </c:dLbl>
            <c:dLbl>
              <c:idx val="17"/>
              <c:layout>
                <c:manualLayout>
                  <c:x val="-1.7071165801462999E-2"/>
                  <c:y val="-4.7787428859766237E-2"/>
                </c:manualLayout>
              </c:layout>
              <c:spPr>
                <a:noFill/>
                <a:ln>
                  <a:noFill/>
                </a:ln>
                <a:effectLst/>
              </c:spPr>
              <c:txPr>
                <a:bodyPr rot="0" spcFirstLastPara="1" vertOverflow="ellipsis" vert="horz" wrap="square" lIns="38100" tIns="19050" rIns="396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425A-48EC-849A-3EC9DC5C063F}"/>
                </c:ext>
              </c:extLst>
            </c:dLbl>
            <c:dLbl>
              <c:idx val="18"/>
              <c:layout>
                <c:manualLayout>
                  <c:x val="-1.7071165801462999E-2"/>
                  <c:y val="-4.20037625709352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25A-48EC-849A-3EC9DC5C063F}"/>
                </c:ext>
              </c:extLst>
            </c:dLbl>
            <c:dLbl>
              <c:idx val="19"/>
              <c:layout>
                <c:manualLayout>
                  <c:x val="-1.4851611898591553E-2"/>
                  <c:y val="-3.91119294265198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25A-48EC-849A-3EC9DC5C063F}"/>
                </c:ext>
              </c:extLst>
            </c:dLbl>
            <c:dLbl>
              <c:idx val="20"/>
              <c:layout>
                <c:manualLayout>
                  <c:x val="-6.9226488086369655E-3"/>
                  <c:y val="-3.33282631376890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25A-48EC-849A-3EC9DC5C063F}"/>
                </c:ext>
              </c:extLst>
            </c:dLbl>
            <c:dLbl>
              <c:idx val="21"/>
              <c:layout>
                <c:manualLayout>
                  <c:x val="0"/>
                  <c:y val="-3.33282631376890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25A-48EC-849A-3EC9DC5C063F}"/>
                </c:ext>
              </c:extLst>
            </c:dLbl>
            <c:dLbl>
              <c:idx val="22"/>
              <c:layout>
                <c:manualLayout>
                  <c:x val="-1.5961388850027441E-2"/>
                  <c:y val="-3.62200962821044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956-4C8D-96B5-8E74094F35C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Sheet1!$B$1:$BM$1</c:f>
              <c:strCache>
                <c:ptCount val="25"/>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pt idx="22">
                  <c:v>N-J</c:v>
                </c:pt>
                <c:pt idx="23">
                  <c:v>D-F</c:v>
                </c:pt>
                <c:pt idx="24">
                  <c:v>J-M</c:v>
                </c:pt>
              </c:strCache>
            </c:strRef>
          </c:cat>
          <c:val>
            <c:numRef>
              <c:f>Sheet1!$B$4:$BM$4</c:f>
              <c:numCache>
                <c:formatCode>0%</c:formatCode>
                <c:ptCount val="25"/>
                <c:pt idx="0">
                  <c:v>0.108</c:v>
                </c:pt>
                <c:pt idx="1">
                  <c:v>0.156</c:v>
                </c:pt>
                <c:pt idx="2">
                  <c:v>0.14399999999999999</c:v>
                </c:pt>
                <c:pt idx="3">
                  <c:v>0.18</c:v>
                </c:pt>
                <c:pt idx="4">
                  <c:v>0.21</c:v>
                </c:pt>
                <c:pt idx="5">
                  <c:v>0.23</c:v>
                </c:pt>
                <c:pt idx="6">
                  <c:v>0.26</c:v>
                </c:pt>
                <c:pt idx="7">
                  <c:v>0.22</c:v>
                </c:pt>
                <c:pt idx="8">
                  <c:v>0.18</c:v>
                </c:pt>
                <c:pt idx="9">
                  <c:v>0.15</c:v>
                </c:pt>
                <c:pt idx="10">
                  <c:v>0.15</c:v>
                </c:pt>
                <c:pt idx="11">
                  <c:v>0.14000000000000001</c:v>
                </c:pt>
                <c:pt idx="12">
                  <c:v>0.14000000000000001</c:v>
                </c:pt>
                <c:pt idx="13">
                  <c:v>0.14000000000000001</c:v>
                </c:pt>
                <c:pt idx="14">
                  <c:v>0.16</c:v>
                </c:pt>
                <c:pt idx="15">
                  <c:v>0.2</c:v>
                </c:pt>
                <c:pt idx="16">
                  <c:v>0.21</c:v>
                </c:pt>
                <c:pt idx="17">
                  <c:v>0.22</c:v>
                </c:pt>
                <c:pt idx="18">
                  <c:v>0.24</c:v>
                </c:pt>
                <c:pt idx="19">
                  <c:v>0.22</c:v>
                </c:pt>
                <c:pt idx="20">
                  <c:v>0.21</c:v>
                </c:pt>
                <c:pt idx="21">
                  <c:v>0.17</c:v>
                </c:pt>
                <c:pt idx="22">
                  <c:v>0.16</c:v>
                </c:pt>
                <c:pt idx="23">
                  <c:v>0.12</c:v>
                </c:pt>
                <c:pt idx="24">
                  <c:v>0.13</c:v>
                </c:pt>
              </c:numCache>
            </c:numRef>
          </c:val>
          <c:smooth val="1"/>
          <c:extLst>
            <c:ext xmlns:c16="http://schemas.microsoft.com/office/drawing/2014/chart" uri="{C3380CC4-5D6E-409C-BE32-E72D297353CC}">
              <c16:uniqueId val="{00000007-3129-4525-A8A9-CC7261DAC06F}"/>
            </c:ext>
          </c:extLst>
        </c:ser>
        <c:ser>
          <c:idx val="2"/>
          <c:order val="1"/>
          <c:tx>
            <c:strRef>
              <c:f>Sheet1!$A$5</c:f>
              <c:strCache>
                <c:ptCount val="1"/>
                <c:pt idx="0">
                  <c:v>Overseas Trips Taken</c:v>
                </c:pt>
              </c:strCache>
            </c:strRef>
          </c:tx>
          <c:spPr>
            <a:ln w="28575" cap="rnd">
              <a:solidFill>
                <a:srgbClr val="FF0000"/>
              </a:solidFill>
              <a:round/>
            </a:ln>
            <a:effectLst/>
          </c:spPr>
          <c:marker>
            <c:symbol val="square"/>
            <c:size val="5"/>
            <c:spPr>
              <a:solidFill>
                <a:srgbClr val="FF0000"/>
              </a:solidFill>
              <a:ln w="9525">
                <a:noFill/>
              </a:ln>
              <a:effectLst/>
            </c:spPr>
          </c:marker>
          <c:dLbls>
            <c:dLbl>
              <c:idx val="13"/>
              <c:layout>
                <c:manualLayout>
                  <c:x val="-1.9290719704334609E-2"/>
                  <c:y val="4.20039902743323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25A-48EC-849A-3EC9DC5C063F}"/>
                </c:ext>
              </c:extLst>
            </c:dLbl>
            <c:dLbl>
              <c:idx val="14"/>
              <c:layout>
                <c:manualLayout>
                  <c:x val="-1.8180942752898888E-2"/>
                  <c:y val="4.20039902743323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25A-48EC-849A-3EC9DC5C063F}"/>
                </c:ext>
              </c:extLst>
            </c:dLbl>
            <c:dLbl>
              <c:idx val="15"/>
              <c:layout>
                <c:manualLayout>
                  <c:x val="-1.4851611898591553E-2"/>
                  <c:y val="3.62203239855016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25A-48EC-849A-3EC9DC5C063F}"/>
                </c:ext>
              </c:extLst>
            </c:dLbl>
            <c:dLbl>
              <c:idx val="16"/>
              <c:layout>
                <c:manualLayout>
                  <c:x val="-1.4851611898591716E-2"/>
                  <c:y val="3.04366576966708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25A-48EC-849A-3EC9DC5C063F}"/>
                </c:ext>
              </c:extLst>
            </c:dLbl>
            <c:dLbl>
              <c:idx val="18"/>
              <c:layout>
                <c:manualLayout>
                  <c:x val="-1.8180942752898725E-2"/>
                  <c:y val="3.62203239855016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25A-48EC-849A-3EC9DC5C063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Sheet1!$B$1:$BM$1</c:f>
              <c:strCache>
                <c:ptCount val="25"/>
                <c:pt idx="0">
                  <c:v>J-M</c:v>
                </c:pt>
                <c:pt idx="1">
                  <c:v>F-A</c:v>
                </c:pt>
                <c:pt idx="2">
                  <c:v>M-M</c:v>
                </c:pt>
                <c:pt idx="3">
                  <c:v>A-J</c:v>
                </c:pt>
                <c:pt idx="4">
                  <c:v>M-J</c:v>
                </c:pt>
                <c:pt idx="5">
                  <c:v>J-A</c:v>
                </c:pt>
                <c:pt idx="6">
                  <c:v>J-S</c:v>
                </c:pt>
                <c:pt idx="7">
                  <c:v>A-O</c:v>
                </c:pt>
                <c:pt idx="8">
                  <c:v>S-N</c:v>
                </c:pt>
                <c:pt idx="9">
                  <c:v>O-D</c:v>
                </c:pt>
                <c:pt idx="10">
                  <c:v>N-J</c:v>
                </c:pt>
                <c:pt idx="11">
                  <c:v>D-F</c:v>
                </c:pt>
                <c:pt idx="12">
                  <c:v>J-M</c:v>
                </c:pt>
                <c:pt idx="13">
                  <c:v>F-A</c:v>
                </c:pt>
                <c:pt idx="14">
                  <c:v>M-M</c:v>
                </c:pt>
                <c:pt idx="15">
                  <c:v>A-J</c:v>
                </c:pt>
                <c:pt idx="16">
                  <c:v>M-J</c:v>
                </c:pt>
                <c:pt idx="17">
                  <c:v>J-A</c:v>
                </c:pt>
                <c:pt idx="18">
                  <c:v>J-S</c:v>
                </c:pt>
                <c:pt idx="19">
                  <c:v>A-O</c:v>
                </c:pt>
                <c:pt idx="20">
                  <c:v>S-N</c:v>
                </c:pt>
                <c:pt idx="21">
                  <c:v>O-D</c:v>
                </c:pt>
                <c:pt idx="22">
                  <c:v>N-J</c:v>
                </c:pt>
                <c:pt idx="23">
                  <c:v>D-F</c:v>
                </c:pt>
                <c:pt idx="24">
                  <c:v>J-M</c:v>
                </c:pt>
              </c:strCache>
            </c:strRef>
          </c:cat>
          <c:val>
            <c:numRef>
              <c:f>Sheet1!$B$5:$BM$5</c:f>
              <c:numCache>
                <c:formatCode>0%</c:formatCode>
                <c:ptCount val="25"/>
                <c:pt idx="0">
                  <c:v>8.5000000000000006E-2</c:v>
                </c:pt>
                <c:pt idx="1">
                  <c:v>0.1</c:v>
                </c:pt>
                <c:pt idx="2">
                  <c:v>0.11</c:v>
                </c:pt>
                <c:pt idx="3">
                  <c:v>0.14000000000000001</c:v>
                </c:pt>
                <c:pt idx="4">
                  <c:v>0.14000000000000001</c:v>
                </c:pt>
                <c:pt idx="5">
                  <c:v>0.13</c:v>
                </c:pt>
                <c:pt idx="6">
                  <c:v>0.15</c:v>
                </c:pt>
                <c:pt idx="7">
                  <c:v>0.16</c:v>
                </c:pt>
                <c:pt idx="8">
                  <c:v>0.14000000000000001</c:v>
                </c:pt>
                <c:pt idx="9">
                  <c:v>0.16</c:v>
                </c:pt>
                <c:pt idx="10">
                  <c:v>0.1</c:v>
                </c:pt>
                <c:pt idx="11">
                  <c:v>0.08</c:v>
                </c:pt>
                <c:pt idx="12">
                  <c:v>0.11</c:v>
                </c:pt>
                <c:pt idx="13">
                  <c:v>0.1</c:v>
                </c:pt>
                <c:pt idx="14">
                  <c:v>0.12</c:v>
                </c:pt>
                <c:pt idx="15">
                  <c:v>0.14000000000000001</c:v>
                </c:pt>
                <c:pt idx="16">
                  <c:v>0.15</c:v>
                </c:pt>
                <c:pt idx="17">
                  <c:v>0.13</c:v>
                </c:pt>
                <c:pt idx="18">
                  <c:v>0.14000000000000001</c:v>
                </c:pt>
                <c:pt idx="19">
                  <c:v>0.16</c:v>
                </c:pt>
                <c:pt idx="20">
                  <c:v>0.14000000000000001</c:v>
                </c:pt>
                <c:pt idx="21">
                  <c:v>0.12</c:v>
                </c:pt>
              </c:numCache>
            </c:numRef>
          </c:val>
          <c:smooth val="1"/>
          <c:extLst>
            <c:ext xmlns:c16="http://schemas.microsoft.com/office/drawing/2014/chart" uri="{C3380CC4-5D6E-409C-BE32-E72D297353CC}">
              <c16:uniqueId val="{00000011-3129-4525-A8A9-CC7261DAC06F}"/>
            </c:ext>
          </c:extLst>
        </c:ser>
        <c:dLbls>
          <c:showLegendKey val="0"/>
          <c:showVal val="1"/>
          <c:showCatName val="0"/>
          <c:showSerName val="0"/>
          <c:showPercent val="0"/>
          <c:showBubbleSize val="0"/>
        </c:dLbls>
        <c:marker val="1"/>
        <c:smooth val="0"/>
        <c:axId val="-614278784"/>
        <c:axId val="-614279328"/>
      </c:lineChart>
      <c:catAx>
        <c:axId val="-614278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4279328"/>
        <c:crosses val="autoZero"/>
        <c:auto val="1"/>
        <c:lblAlgn val="ctr"/>
        <c:lblOffset val="100"/>
        <c:noMultiLvlLbl val="0"/>
      </c:catAx>
      <c:valAx>
        <c:axId val="-614279328"/>
        <c:scaling>
          <c:orientation val="minMax"/>
          <c:max val="0.8"/>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4278784"/>
        <c:crosses val="autoZero"/>
        <c:crossBetween val="between"/>
      </c:valAx>
      <c:spPr>
        <a:noFill/>
        <a:ln>
          <a:noFill/>
        </a:ln>
        <a:effectLst/>
      </c:spPr>
    </c:plotArea>
    <c:legend>
      <c:legendPos val="t"/>
      <c:layout>
        <c:manualLayout>
          <c:xMode val="edge"/>
          <c:yMode val="edge"/>
          <c:x val="0.29876915862533659"/>
          <c:y val="0.22064686891889615"/>
          <c:w val="0.40477439886362859"/>
          <c:h val="5.253595550493456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en-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Figure 24a. Reason for </a:t>
            </a:r>
            <a:r>
              <a:rPr lang="en-GB" sz="1400" b="1" i="0" u="sng" strike="noStrike" kern="1200" spc="0" baseline="0" dirty="0">
                <a:solidFill>
                  <a:srgbClr val="BB0003"/>
                </a:solidFill>
                <a:effectLst/>
                <a:latin typeface="Arial" panose="020B0604020202020204" pitchFamily="34" charset="0"/>
                <a:ea typeface="+mn-ea"/>
                <a:cs typeface="Arial" panose="020B0604020202020204" pitchFamily="34" charset="0"/>
              </a:rPr>
              <a:t>UK preference </a:t>
            </a:r>
            <a:r>
              <a:rPr lang="en-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on next trip, Percentage, </a:t>
            </a:r>
            <a:r>
              <a:rPr lang="en-GB" sz="1400" b="1" i="0" u="none" strike="noStrike" kern="1200" spc="0" baseline="0" dirty="0">
                <a:solidFill>
                  <a:srgbClr val="C00000"/>
                </a:solidFill>
                <a:effectLst/>
                <a:latin typeface="Arial" panose="020B0604020202020204" pitchFamily="34" charset="0"/>
                <a:cs typeface="Arial" panose="020B0604020202020204" pitchFamily="34" charset="0"/>
              </a:rPr>
              <a:t>January 2025 and 2026 fieldwork</a:t>
            </a:r>
            <a:r>
              <a:rPr lang="en-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 UK, Top 5</a:t>
            </a:r>
          </a:p>
        </c:rich>
      </c:tx>
      <c:layout>
        <c:manualLayout>
          <c:xMode val="edge"/>
          <c:yMode val="edge"/>
          <c:x val="5.2890165878459157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3.359019562362659E-3"/>
          <c:y val="0.20245239607185972"/>
          <c:w val="0.65609403078539075"/>
          <c:h val="0.6112819390681683"/>
        </c:manualLayout>
      </c:layout>
      <c:barChart>
        <c:barDir val="col"/>
        <c:grouping val="clustered"/>
        <c:varyColors val="0"/>
        <c:ser>
          <c:idx val="0"/>
          <c:order val="0"/>
          <c:tx>
            <c:strRef>
              <c:f>Sheet1!$C$1</c:f>
              <c:strCache>
                <c:ptCount val="1"/>
                <c:pt idx="0">
                  <c:v>January 2026 data</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 want to take holidays in places I am familiar with</c:v>
                </c:pt>
                <c:pt idx="1">
                  <c:v>To avoid long queues at airports/ports or cancelled flights/voyages</c:v>
                </c:pt>
                <c:pt idx="2">
                  <c:v>UK holidays are cheaper</c:v>
                </c:pt>
                <c:pt idx="3">
                  <c:v>Shorter / quicker travel</c:v>
                </c:pt>
                <c:pt idx="4">
                  <c:v>UK holidays are easier to plan</c:v>
                </c:pt>
              </c:strCache>
            </c:strRef>
          </c:cat>
          <c:val>
            <c:numRef>
              <c:f>Sheet1!$C$2:$C$6</c:f>
              <c:numCache>
                <c:formatCode>0</c:formatCode>
                <c:ptCount val="5"/>
                <c:pt idx="0">
                  <c:v>25.34455049404</c:v>
                </c:pt>
                <c:pt idx="1">
                  <c:v>30.553825691290001</c:v>
                </c:pt>
                <c:pt idx="2">
                  <c:v>48.609131182959999</c:v>
                </c:pt>
                <c:pt idx="3">
                  <c:v>48.737267284509997</c:v>
                </c:pt>
                <c:pt idx="4">
                  <c:v>51.390835659449998</c:v>
                </c:pt>
              </c:numCache>
            </c:numRef>
          </c:val>
          <c:extLst>
            <c:ext xmlns:c16="http://schemas.microsoft.com/office/drawing/2014/chart" uri="{C3380CC4-5D6E-409C-BE32-E72D297353CC}">
              <c16:uniqueId val="{00000000-3FD2-448A-A230-7FD8131969ED}"/>
            </c:ext>
          </c:extLst>
        </c:ser>
        <c:ser>
          <c:idx val="1"/>
          <c:order val="1"/>
          <c:tx>
            <c:strRef>
              <c:f>Sheet1!$B$1</c:f>
              <c:strCache>
                <c:ptCount val="1"/>
                <c:pt idx="0">
                  <c:v>January 2025 data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 want to take holidays in places I am familiar with</c:v>
                </c:pt>
                <c:pt idx="1">
                  <c:v>To avoid long queues at airports/ports or cancelled flights/voyages</c:v>
                </c:pt>
                <c:pt idx="2">
                  <c:v>UK holidays are cheaper</c:v>
                </c:pt>
                <c:pt idx="3">
                  <c:v>Shorter / quicker travel</c:v>
                </c:pt>
                <c:pt idx="4">
                  <c:v>UK holidays are easier to plan</c:v>
                </c:pt>
              </c:strCache>
            </c:strRef>
          </c:cat>
          <c:val>
            <c:numRef>
              <c:f>Sheet1!$B$2:$B$6</c:f>
              <c:numCache>
                <c:formatCode>0</c:formatCode>
                <c:ptCount val="5"/>
                <c:pt idx="0">
                  <c:v>26.2587165632</c:v>
                </c:pt>
                <c:pt idx="1">
                  <c:v>33.959044368599997</c:v>
                </c:pt>
                <c:pt idx="2">
                  <c:v>49.605562651530001</c:v>
                </c:pt>
                <c:pt idx="3">
                  <c:v>48.325397228589999</c:v>
                </c:pt>
                <c:pt idx="4">
                  <c:v>52.062462054999997</c:v>
                </c:pt>
              </c:numCache>
            </c:numRef>
          </c:val>
          <c:extLst>
            <c:ext xmlns:c16="http://schemas.microsoft.com/office/drawing/2014/chart" uri="{C3380CC4-5D6E-409C-BE32-E72D297353CC}">
              <c16:uniqueId val="{0000000D-3FD2-448A-A230-7FD8131969E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en-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Figure 24b. Reason for </a:t>
            </a:r>
            <a:r>
              <a:rPr lang="en-GB" sz="1400" b="1" i="0" u="sng" strike="noStrike" kern="1200" spc="0" baseline="0" dirty="0">
                <a:solidFill>
                  <a:srgbClr val="BB0003"/>
                </a:solidFill>
                <a:effectLst/>
                <a:latin typeface="Arial" panose="020B0604020202020204" pitchFamily="34" charset="0"/>
                <a:ea typeface="+mn-ea"/>
                <a:cs typeface="Arial" panose="020B0604020202020204" pitchFamily="34" charset="0"/>
              </a:rPr>
              <a:t>Overseas preference </a:t>
            </a:r>
            <a:r>
              <a:rPr lang="en-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on next trip, Percentage, </a:t>
            </a:r>
            <a:r>
              <a:rPr lang="en-GB" sz="1400" b="1" i="0" u="none" strike="noStrike" kern="1200" spc="0" baseline="0" dirty="0">
                <a:solidFill>
                  <a:srgbClr val="C00000"/>
                </a:solidFill>
                <a:effectLst/>
                <a:latin typeface="Arial" panose="020B0604020202020204" pitchFamily="34" charset="0"/>
                <a:cs typeface="Arial" panose="020B0604020202020204" pitchFamily="34" charset="0"/>
              </a:rPr>
              <a:t>January 2025 and 2026 fieldwork</a:t>
            </a:r>
            <a:r>
              <a:rPr lang="en-GB" sz="1400" b="1" i="0" u="none" strike="noStrike" kern="1200" spc="0" baseline="0" dirty="0">
                <a:solidFill>
                  <a:srgbClr val="BB0003"/>
                </a:solidFill>
                <a:effectLst/>
                <a:latin typeface="Arial" panose="020B0604020202020204" pitchFamily="34" charset="0"/>
                <a:ea typeface="+mn-ea"/>
                <a:cs typeface="Arial" panose="020B0604020202020204" pitchFamily="34" charset="0"/>
              </a:rPr>
              <a:t>, Top 5</a:t>
            </a:r>
          </a:p>
        </c:rich>
      </c:tx>
      <c:layout>
        <c:manualLayout>
          <c:xMode val="edge"/>
          <c:yMode val="edge"/>
          <c:x val="1.0841862830973728E-3"/>
          <c:y val="1.6170166170739131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619266896000324"/>
          <c:y val="0.21889821326030023"/>
          <c:w val="0.66592870404738469"/>
          <c:h val="0.39601905296208839"/>
        </c:manualLayout>
      </c:layout>
      <c:barChart>
        <c:barDir val="col"/>
        <c:grouping val="clustered"/>
        <c:varyColors val="0"/>
        <c:ser>
          <c:idx val="0"/>
          <c:order val="0"/>
          <c:tx>
            <c:strRef>
              <c:f>Sheet1!$B$1</c:f>
              <c:strCache>
                <c:ptCount val="1"/>
                <c:pt idx="0">
                  <c:v>January 2026 data</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I’m prioritising overseas trips after missing out in the last few years</c:v>
                </c:pt>
                <c:pt idx="1">
                  <c:v>To visit friends or relatives</c:v>
                </c:pt>
                <c:pt idx="2">
                  <c:v>Overseas holidays are cheaper</c:v>
                </c:pt>
                <c:pt idx="3">
                  <c:v>I want to visit new places/experience new cultures</c:v>
                </c:pt>
                <c:pt idx="4">
                  <c:v>Better weather</c:v>
                </c:pt>
              </c:strCache>
            </c:strRef>
          </c:cat>
          <c:val>
            <c:numRef>
              <c:f>Sheet1!$B$2:$B$13</c:f>
              <c:numCache>
                <c:formatCode>0</c:formatCode>
                <c:ptCount val="5"/>
                <c:pt idx="0">
                  <c:v>18.276122364599999</c:v>
                </c:pt>
                <c:pt idx="1">
                  <c:v>18.859749797279999</c:v>
                </c:pt>
                <c:pt idx="2">
                  <c:v>27.164640328610002</c:v>
                </c:pt>
                <c:pt idx="3">
                  <c:v>41.658920529989999</c:v>
                </c:pt>
                <c:pt idx="4">
                  <c:v>46.695488468919997</c:v>
                </c:pt>
              </c:numCache>
            </c:numRef>
          </c:val>
          <c:extLst>
            <c:ext xmlns:c16="http://schemas.microsoft.com/office/drawing/2014/chart" uri="{C3380CC4-5D6E-409C-BE32-E72D297353CC}">
              <c16:uniqueId val="{00000000-1078-4CB3-B0F1-4511ABC589A6}"/>
            </c:ext>
          </c:extLst>
        </c:ser>
        <c:ser>
          <c:idx val="1"/>
          <c:order val="1"/>
          <c:tx>
            <c:strRef>
              <c:f>Sheet1!$C$1</c:f>
              <c:strCache>
                <c:ptCount val="1"/>
                <c:pt idx="0">
                  <c:v>January 2025 data</c:v>
                </c:pt>
              </c:strCache>
            </c:strRef>
          </c:tx>
          <c:spPr>
            <a:solidFill>
              <a:srgbClr val="F90004">
                <a:alpha val="99000"/>
              </a:srgbClr>
            </a:solidFill>
            <a:ln>
              <a:noFill/>
            </a:ln>
            <a:effectLst/>
          </c:spPr>
          <c:invertIfNegative val="0"/>
          <c:dPt>
            <c:idx val="0"/>
            <c:invertIfNegative val="0"/>
            <c:bubble3D val="0"/>
            <c:spPr>
              <a:solidFill>
                <a:srgbClr val="F90004">
                  <a:alpha val="99000"/>
                </a:srgbClr>
              </a:solidFill>
              <a:ln>
                <a:noFill/>
              </a:ln>
              <a:effectLst/>
            </c:spPr>
            <c:extLst>
              <c:ext xmlns:c16="http://schemas.microsoft.com/office/drawing/2014/chart" uri="{C3380CC4-5D6E-409C-BE32-E72D297353CC}">
                <c16:uniqueId val="{00000001-E59A-4722-88E1-0BEC55826395}"/>
              </c:ext>
            </c:extLst>
          </c:dPt>
          <c:dPt>
            <c:idx val="1"/>
            <c:invertIfNegative val="0"/>
            <c:bubble3D val="0"/>
            <c:spPr>
              <a:solidFill>
                <a:srgbClr val="F90004">
                  <a:alpha val="99000"/>
                </a:srgbClr>
              </a:solidFill>
              <a:ln>
                <a:noFill/>
              </a:ln>
              <a:effectLst/>
            </c:spPr>
            <c:extLst>
              <c:ext xmlns:c16="http://schemas.microsoft.com/office/drawing/2014/chart" uri="{C3380CC4-5D6E-409C-BE32-E72D297353CC}">
                <c16:uniqueId val="{00000003-E59A-4722-88E1-0BEC55826395}"/>
              </c:ext>
            </c:extLst>
          </c:dPt>
          <c:dPt>
            <c:idx val="2"/>
            <c:invertIfNegative val="0"/>
            <c:bubble3D val="0"/>
            <c:extLst>
              <c:ext xmlns:c16="http://schemas.microsoft.com/office/drawing/2014/chart" uri="{C3380CC4-5D6E-409C-BE32-E72D297353CC}">
                <c16:uniqueId val="{00000004-E59A-4722-88E1-0BEC55826395}"/>
              </c:ext>
            </c:extLst>
          </c:dPt>
          <c:dPt>
            <c:idx val="3"/>
            <c:invertIfNegative val="0"/>
            <c:bubble3D val="0"/>
            <c:extLst>
              <c:ext xmlns:c16="http://schemas.microsoft.com/office/drawing/2014/chart" uri="{C3380CC4-5D6E-409C-BE32-E72D297353CC}">
                <c16:uniqueId val="{00000005-E59A-4722-88E1-0BEC55826395}"/>
              </c:ext>
            </c:extLst>
          </c:dPt>
          <c:dPt>
            <c:idx val="4"/>
            <c:invertIfNegative val="0"/>
            <c:bubble3D val="0"/>
            <c:extLst>
              <c:ext xmlns:c16="http://schemas.microsoft.com/office/drawing/2014/chart" uri="{C3380CC4-5D6E-409C-BE32-E72D297353CC}">
                <c16:uniqueId val="{00000006-E59A-4722-88E1-0BEC5582639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I’m prioritising overseas trips after missing out in the last few years</c:v>
                </c:pt>
                <c:pt idx="1">
                  <c:v>To visit friends or relatives</c:v>
                </c:pt>
                <c:pt idx="2">
                  <c:v>Overseas holidays are cheaper</c:v>
                </c:pt>
                <c:pt idx="3">
                  <c:v>I want to visit new places/experience new cultures</c:v>
                </c:pt>
                <c:pt idx="4">
                  <c:v>Better weather</c:v>
                </c:pt>
              </c:strCache>
            </c:strRef>
          </c:cat>
          <c:val>
            <c:numRef>
              <c:f>Sheet1!$C$2:$C$13</c:f>
              <c:numCache>
                <c:formatCode>0</c:formatCode>
                <c:ptCount val="5"/>
                <c:pt idx="0">
                  <c:v>18.674995902220001</c:v>
                </c:pt>
                <c:pt idx="1">
                  <c:v>22.45770075914</c:v>
                </c:pt>
                <c:pt idx="2">
                  <c:v>26.119135371110001</c:v>
                </c:pt>
                <c:pt idx="3">
                  <c:v>44.142167812590003</c:v>
                </c:pt>
                <c:pt idx="4">
                  <c:v>51.275302971229998</c:v>
                </c:pt>
              </c:numCache>
            </c:numRef>
          </c:val>
          <c:extLst>
            <c:ext xmlns:c16="http://schemas.microsoft.com/office/drawing/2014/chart" uri="{C3380CC4-5D6E-409C-BE32-E72D297353CC}">
              <c16:uniqueId val="{00000008-1078-4CB3-B0F1-4511ABC589A6}"/>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19375646428190041"/>
          <c:y val="0.26292690193621826"/>
          <c:w val="0.62093700441891575"/>
          <c:h val="6.2211085603841115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r>
              <a:rPr lang="en-GB" sz="1400" b="1" i="0" u="none" strike="noStrike" kern="1200" spc="0" baseline="0" dirty="0">
                <a:solidFill>
                  <a:srgbClr val="BB0003"/>
                </a:solidFill>
                <a:effectLst/>
                <a:latin typeface="+mn-lt"/>
                <a:ea typeface="+mn-ea"/>
                <a:cs typeface="+mn-cs"/>
              </a:rPr>
              <a:t>Figure 25. Suggested improvements to encourage a trip to Wales, Percentage, August 2025, UK, Top 10</a:t>
            </a:r>
          </a:p>
        </c:rich>
      </c:tx>
      <c:layout>
        <c:manualLayout>
          <c:xMode val="edge"/>
          <c:yMode val="edge"/>
          <c:x val="1.6663337927688189E-4"/>
          <c:y val="4.4311703174392723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endParaRPr lang="en-US"/>
        </a:p>
      </c:txPr>
    </c:title>
    <c:autoTitleDeleted val="0"/>
    <c:plotArea>
      <c:layout>
        <c:manualLayout>
          <c:layoutTarget val="inner"/>
          <c:xMode val="edge"/>
          <c:yMode val="edge"/>
          <c:x val="1.3809949892627041E-3"/>
          <c:y val="0.15497557124215325"/>
          <c:w val="0.99647235146743018"/>
          <c:h val="0.63521549244806963"/>
        </c:manualLayout>
      </c:layout>
      <c:barChart>
        <c:barDir val="col"/>
        <c:grouping val="clustered"/>
        <c:varyColors val="0"/>
        <c:ser>
          <c:idx val="0"/>
          <c:order val="0"/>
          <c:tx>
            <c:strRef>
              <c:f>Sheet1!$B$1</c:f>
              <c:strCache>
                <c:ptCount val="1"/>
                <c:pt idx="0">
                  <c:v>Wales Summer intenders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Improved accessibility at accommodation or attractions</c:v>
                </c:pt>
                <c:pt idx="1">
                  <c:v>Stronger online/social media presence</c:v>
                </c:pt>
                <c:pt idx="2">
                  <c:v>Wider choice of food and drink options</c:v>
                </c:pt>
                <c:pt idx="3">
                  <c:v>More indoor or all-weather activities</c:v>
                </c:pt>
                <c:pt idx="4">
                  <c:v>More family-friendly activities</c:v>
                </c:pt>
                <c:pt idx="5">
                  <c:v>Greater promotion of events and festivals</c:v>
                </c:pt>
                <c:pt idx="6">
                  <c:v>Better transport links (trains, buses)</c:v>
                </c:pt>
                <c:pt idx="7">
                  <c:v>Packages or deals for travel and accommodation</c:v>
                </c:pt>
                <c:pt idx="8">
                  <c:v>More affordable accommodation options</c:v>
                </c:pt>
                <c:pt idx="9">
                  <c:v>More information about things to do</c:v>
                </c:pt>
              </c:strCache>
            </c:strRef>
          </c:cat>
          <c:val>
            <c:numRef>
              <c:f>Sheet1!$B$2:$B$16</c:f>
            </c:numRef>
          </c:val>
          <c:extLst>
            <c:ext xmlns:c16="http://schemas.microsoft.com/office/drawing/2014/chart" uri="{C3380CC4-5D6E-409C-BE32-E72D297353CC}">
              <c16:uniqueId val="{00000000-4E37-4A14-9841-A4FBE54541CD}"/>
            </c:ext>
          </c:extLst>
        </c:ser>
        <c:ser>
          <c:idx val="1"/>
          <c:order val="1"/>
          <c:tx>
            <c:strRef>
              <c:f>Sheet1!$C$1</c:f>
              <c:strCache>
                <c:ptCount val="1"/>
                <c:pt idx="0">
                  <c:v>August 2025</c:v>
                </c:pt>
              </c:strCache>
            </c:strRef>
          </c:tx>
          <c:spPr>
            <a:solidFill>
              <a:srgbClr val="C61C47">
                <a:lumMod val="50000"/>
                <a:alpha val="99000"/>
              </a:srgbClr>
            </a:solidFill>
            <a:ln>
              <a:noFill/>
            </a:ln>
            <a:effectLst/>
          </c:spPr>
          <c:invertIfNegative val="0"/>
          <c:dPt>
            <c:idx val="5"/>
            <c:invertIfNegative val="0"/>
            <c:bubble3D val="0"/>
            <c:extLst>
              <c:ext xmlns:c16="http://schemas.microsoft.com/office/drawing/2014/chart" uri="{C3380CC4-5D6E-409C-BE32-E72D297353CC}">
                <c16:uniqueId val="{00000001-4E37-4A14-9841-A4FBE54541CD}"/>
              </c:ext>
            </c:extLst>
          </c:dPt>
          <c:dPt>
            <c:idx val="6"/>
            <c:invertIfNegative val="0"/>
            <c:bubble3D val="0"/>
            <c:extLst>
              <c:ext xmlns:c16="http://schemas.microsoft.com/office/drawing/2014/chart" uri="{C3380CC4-5D6E-409C-BE32-E72D297353CC}">
                <c16:uniqueId val="{00000002-4E37-4A14-9841-A4FBE54541CD}"/>
              </c:ext>
            </c:extLst>
          </c:dPt>
          <c:dPt>
            <c:idx val="7"/>
            <c:invertIfNegative val="0"/>
            <c:bubble3D val="0"/>
            <c:extLst>
              <c:ext xmlns:c16="http://schemas.microsoft.com/office/drawing/2014/chart" uri="{C3380CC4-5D6E-409C-BE32-E72D297353CC}">
                <c16:uniqueId val="{00000003-4E37-4A14-9841-A4FBE54541CD}"/>
              </c:ext>
            </c:extLst>
          </c:dPt>
          <c:dPt>
            <c:idx val="8"/>
            <c:invertIfNegative val="0"/>
            <c:bubble3D val="0"/>
            <c:spPr>
              <a:solidFill>
                <a:srgbClr val="C61C47">
                  <a:lumMod val="50000"/>
                  <a:alpha val="99000"/>
                </a:srgbClr>
              </a:solidFill>
              <a:ln>
                <a:noFill/>
              </a:ln>
              <a:effectLst/>
            </c:spPr>
            <c:extLst>
              <c:ext xmlns:c16="http://schemas.microsoft.com/office/drawing/2014/chart" uri="{C3380CC4-5D6E-409C-BE32-E72D297353CC}">
                <c16:uniqueId val="{00000005-4E37-4A14-9841-A4FBE54541CD}"/>
              </c:ext>
            </c:extLst>
          </c:dPt>
          <c:dPt>
            <c:idx val="9"/>
            <c:invertIfNegative val="0"/>
            <c:bubble3D val="0"/>
            <c:spPr>
              <a:solidFill>
                <a:srgbClr val="C61C47">
                  <a:lumMod val="50000"/>
                  <a:alpha val="99000"/>
                </a:srgbClr>
              </a:solidFill>
              <a:ln>
                <a:noFill/>
              </a:ln>
              <a:effectLst/>
            </c:spPr>
            <c:extLst>
              <c:ext xmlns:c16="http://schemas.microsoft.com/office/drawing/2014/chart" uri="{C3380CC4-5D6E-409C-BE32-E72D297353CC}">
                <c16:uniqueId val="{00000007-4E37-4A14-9841-A4FBE54541C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Improved accessibility at accommodation or attractions</c:v>
                </c:pt>
                <c:pt idx="1">
                  <c:v>Stronger online/social media presence</c:v>
                </c:pt>
                <c:pt idx="2">
                  <c:v>Wider choice of food and drink options</c:v>
                </c:pt>
                <c:pt idx="3">
                  <c:v>More indoor or all-weather activities</c:v>
                </c:pt>
                <c:pt idx="4">
                  <c:v>More family-friendly activities</c:v>
                </c:pt>
                <c:pt idx="5">
                  <c:v>Greater promotion of events and festivals</c:v>
                </c:pt>
                <c:pt idx="6">
                  <c:v>Better transport links (trains, buses)</c:v>
                </c:pt>
                <c:pt idx="7">
                  <c:v>Packages or deals for travel and accommodation</c:v>
                </c:pt>
                <c:pt idx="8">
                  <c:v>More affordable accommodation options</c:v>
                </c:pt>
                <c:pt idx="9">
                  <c:v>More information about things to do</c:v>
                </c:pt>
              </c:strCache>
            </c:strRef>
          </c:cat>
          <c:val>
            <c:numRef>
              <c:f>Sheet1!$C$2:$C$16</c:f>
              <c:numCache>
                <c:formatCode>0</c:formatCode>
                <c:ptCount val="10"/>
                <c:pt idx="0">
                  <c:v>12.04944190578</c:v>
                </c:pt>
                <c:pt idx="1">
                  <c:v>12.88877629181</c:v>
                </c:pt>
                <c:pt idx="2">
                  <c:v>13.576620098179999</c:v>
                </c:pt>
                <c:pt idx="3">
                  <c:v>13.62029656885</c:v>
                </c:pt>
                <c:pt idx="4">
                  <c:v>13.73897592664</c:v>
                </c:pt>
                <c:pt idx="5">
                  <c:v>17.891322529629999</c:v>
                </c:pt>
                <c:pt idx="6">
                  <c:v>20.603283496500001</c:v>
                </c:pt>
                <c:pt idx="7">
                  <c:v>21.126559621769999</c:v>
                </c:pt>
                <c:pt idx="8">
                  <c:v>27.10724456422</c:v>
                </c:pt>
                <c:pt idx="9">
                  <c:v>28.415732703909999</c:v>
                </c:pt>
              </c:numCache>
            </c:numRef>
          </c:val>
          <c:extLst>
            <c:ext xmlns:c16="http://schemas.microsoft.com/office/drawing/2014/chart" uri="{C3380CC4-5D6E-409C-BE32-E72D297353CC}">
              <c16:uniqueId val="{00000008-4E37-4A14-9841-A4FBE54541C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4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en-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Figure 26a. Preferred channel when booking domestic trips, November</a:t>
            </a:r>
            <a:r>
              <a:rPr lang="en-GB" sz="1200" b="1" i="0" u="none" strike="noStrike" kern="1200" spc="0" baseline="0" dirty="0">
                <a:solidFill>
                  <a:srgbClr val="C00000"/>
                </a:solidFill>
                <a:latin typeface="Arial" panose="020B0604020202020204" pitchFamily="34" charset="0"/>
                <a:cs typeface="Arial" panose="020B0604020202020204" pitchFamily="34" charset="0"/>
              </a:rPr>
              <a:t> 2025 fieldwork</a:t>
            </a:r>
            <a:r>
              <a:rPr lang="en-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 UK</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7838703029526929"/>
          <c:y val="0.17970914251975423"/>
          <c:w val="0.72161296970473066"/>
          <c:h val="0.74669675170949812"/>
        </c:manualLayout>
      </c:layout>
      <c:barChart>
        <c:barDir val="bar"/>
        <c:grouping val="clustered"/>
        <c:varyColors val="0"/>
        <c:ser>
          <c:idx val="0"/>
          <c:order val="0"/>
          <c:tx>
            <c:strRef>
              <c:f>Sheet1!$B$1</c:f>
              <c:strCache>
                <c:ptCount val="1"/>
                <c:pt idx="0">
                  <c:v>%</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Online travel sites </c:v>
                </c:pt>
                <c:pt idx="1">
                  <c:v>Through a travel agent</c:v>
                </c:pt>
                <c:pt idx="2">
                  <c:v>By phone/email directly with provider</c:v>
                </c:pt>
                <c:pt idx="3">
                  <c:v>Coach or tour operators </c:v>
                </c:pt>
                <c:pt idx="4">
                  <c:v>Other</c:v>
                </c:pt>
              </c:strCache>
            </c:strRef>
          </c:cat>
          <c:val>
            <c:numRef>
              <c:f>Sheet1!$B$2:$B$6</c:f>
              <c:numCache>
                <c:formatCode>0</c:formatCode>
                <c:ptCount val="5"/>
                <c:pt idx="0">
                  <c:v>56.638176638179999</c:v>
                </c:pt>
                <c:pt idx="1">
                  <c:v>20.455840455840001</c:v>
                </c:pt>
                <c:pt idx="2">
                  <c:v>11.509971509970001</c:v>
                </c:pt>
                <c:pt idx="3">
                  <c:v>5.6980056980059999</c:v>
                </c:pt>
                <c:pt idx="4">
                  <c:v>5.6980056980059999</c:v>
                </c:pt>
              </c:numCache>
            </c:numRef>
          </c:val>
          <c:extLst>
            <c:ext xmlns:c16="http://schemas.microsoft.com/office/drawing/2014/chart" uri="{C3380CC4-5D6E-409C-BE32-E72D297353CC}">
              <c16:uniqueId val="{00000000-6BF9-49DE-97DA-0D6B536302FF}"/>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2">
                    <a:lumMod val="10000"/>
                  </a:schemeClr>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75"/>
          <c:min val="0"/>
        </c:scaling>
        <c:delete val="1"/>
        <c:axPos val="t"/>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en-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Figure 26b. Preferred alternative channel when booking domestic trips, November</a:t>
            </a:r>
            <a:r>
              <a:rPr lang="en-GB" sz="1200" b="1" i="0" u="none" strike="noStrike" kern="1200" spc="0" baseline="0" dirty="0">
                <a:solidFill>
                  <a:srgbClr val="C00000"/>
                </a:solidFill>
                <a:latin typeface="Arial" panose="020B0604020202020204" pitchFamily="34" charset="0"/>
                <a:cs typeface="Arial" panose="020B0604020202020204" pitchFamily="34" charset="0"/>
              </a:rPr>
              <a:t> 2025 fieldwork</a:t>
            </a:r>
            <a:r>
              <a:rPr lang="en-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 UK</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8643506762876447"/>
          <c:y val="0.17970914251975423"/>
          <c:w val="0.71356493237123553"/>
          <c:h val="0.74669675170949812"/>
        </c:manualLayout>
      </c:layout>
      <c:barChart>
        <c:barDir val="bar"/>
        <c:grouping val="clustered"/>
        <c:varyColors val="0"/>
        <c:ser>
          <c:idx val="0"/>
          <c:order val="0"/>
          <c:tx>
            <c:strRef>
              <c:f>Sheet1!$B$1</c:f>
              <c:strCache>
                <c:ptCount val="1"/>
                <c:pt idx="0">
                  <c:v>%</c:v>
                </c:pt>
              </c:strCache>
            </c:strRef>
          </c:tx>
          <c:spPr>
            <a:solidFill>
              <a:srgbClr val="EB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Call or email to book</c:v>
                </c:pt>
                <c:pt idx="1">
                  <c:v>Choose a different provider or destination</c:v>
                </c:pt>
                <c:pt idx="2">
                  <c:v>Visit in person to arrange it</c:v>
                </c:pt>
                <c:pt idx="3">
                  <c:v>Cancel the trip</c:v>
                </c:pt>
              </c:strCache>
            </c:strRef>
          </c:cat>
          <c:val>
            <c:numRef>
              <c:f>Sheet1!$B$2:$B$5</c:f>
              <c:numCache>
                <c:formatCode>0</c:formatCode>
                <c:ptCount val="4"/>
                <c:pt idx="0">
                  <c:v>54.728370221330003</c:v>
                </c:pt>
                <c:pt idx="1">
                  <c:v>32.595573440640003</c:v>
                </c:pt>
                <c:pt idx="2">
                  <c:v>10.965794768609999</c:v>
                </c:pt>
                <c:pt idx="3">
                  <c:v>1.3078470824949999</c:v>
                </c:pt>
              </c:numCache>
            </c:numRef>
          </c:val>
          <c:extLst>
            <c:ext xmlns:c16="http://schemas.microsoft.com/office/drawing/2014/chart" uri="{C3380CC4-5D6E-409C-BE32-E72D297353CC}">
              <c16:uniqueId val="{00000000-1CBD-479C-AD15-3862FF4891D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2">
                    <a:lumMod val="10000"/>
                  </a:schemeClr>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75"/>
          <c:min val="0"/>
        </c:scaling>
        <c:delete val="1"/>
        <c:axPos val="t"/>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200" b="0" i="0" u="none" strike="noStrike" kern="1200" spc="0" baseline="0">
                <a:solidFill>
                  <a:schemeClr val="accent1">
                    <a:lumMod val="75000"/>
                  </a:schemeClr>
                </a:solidFill>
                <a:latin typeface="+mn-lt"/>
                <a:ea typeface="+mn-ea"/>
                <a:cs typeface="+mn-cs"/>
              </a:defRPr>
            </a:pPr>
            <a:r>
              <a:rPr lang="en-GB" sz="1200" b="1" dirty="0">
                <a:solidFill>
                  <a:srgbClr val="C00000"/>
                </a:solidFill>
                <a:latin typeface="Arial" panose="020B0604020202020204" pitchFamily="34" charset="0"/>
                <a:cs typeface="Arial" panose="020B0604020202020204" pitchFamily="34" charset="0"/>
              </a:rPr>
              <a:t>Figure 27a. Support for</a:t>
            </a:r>
            <a:r>
              <a:rPr lang="en-GB" sz="1200" b="1" baseline="0" dirty="0">
                <a:solidFill>
                  <a:srgbClr val="C00000"/>
                </a:solidFill>
                <a:latin typeface="Arial" panose="020B0604020202020204" pitchFamily="34" charset="0"/>
                <a:cs typeface="Arial" panose="020B0604020202020204" pitchFamily="34" charset="0"/>
              </a:rPr>
              <a:t> introduction of Visitor Levy in the UK/Scotland</a:t>
            </a:r>
            <a:r>
              <a:rPr lang="en-GB" sz="1200" b="1" dirty="0">
                <a:solidFill>
                  <a:srgbClr val="C00000"/>
                </a:solidFill>
                <a:latin typeface="Arial" panose="020B0604020202020204" pitchFamily="34" charset="0"/>
                <a:cs typeface="Arial" panose="020B0604020202020204" pitchFamily="34" charset="0"/>
              </a:rPr>
              <a:t>,</a:t>
            </a:r>
            <a:r>
              <a:rPr lang="en-GB" sz="1200" b="1" baseline="0" dirty="0">
                <a:solidFill>
                  <a:srgbClr val="C00000"/>
                </a:solidFill>
                <a:latin typeface="Arial" panose="020B0604020202020204" pitchFamily="34" charset="0"/>
                <a:cs typeface="Arial" panose="020B0604020202020204" pitchFamily="34" charset="0"/>
              </a:rPr>
              <a:t> </a:t>
            </a:r>
            <a:r>
              <a:rPr lang="en-GB" sz="1200" b="1" i="0" u="none" strike="noStrike" kern="1200" spc="0" baseline="0" dirty="0">
                <a:solidFill>
                  <a:srgbClr val="C00000"/>
                </a:solidFill>
                <a:latin typeface="Arial" panose="020B0604020202020204" pitchFamily="34" charset="0"/>
                <a:cs typeface="Arial" panose="020B0604020202020204" pitchFamily="34" charset="0"/>
              </a:rPr>
              <a:t>July 2025 fieldwork</a:t>
            </a:r>
            <a:r>
              <a:rPr lang="en-GB" sz="1200" b="1" dirty="0">
                <a:solidFill>
                  <a:srgbClr val="C00000"/>
                </a:solidFill>
                <a:latin typeface="Arial" panose="020B0604020202020204" pitchFamily="34" charset="0"/>
                <a:cs typeface="Arial" panose="020B0604020202020204" pitchFamily="34" charset="0"/>
              </a:rPr>
              <a:t>, UK</a:t>
            </a:r>
          </a:p>
        </c:rich>
      </c:tx>
      <c:layout>
        <c:manualLayout>
          <c:xMode val="edge"/>
          <c:yMode val="edge"/>
          <c:x val="3.231883369971211E-4"/>
          <c:y val="0"/>
        </c:manualLayout>
      </c:layout>
      <c:overlay val="0"/>
      <c:spPr>
        <a:noFill/>
        <a:ln>
          <a:noFill/>
        </a:ln>
        <a:effectLst/>
      </c:spPr>
      <c:txPr>
        <a:bodyPr rot="0" spcFirstLastPara="1" vertOverflow="ellipsis" vert="horz" wrap="square" anchor="ctr" anchorCtr="1"/>
        <a:lstStyle/>
        <a:p>
          <a:pPr algn="l">
            <a:defRPr sz="12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18389174611239761"/>
          <c:y val="0.19887896727817933"/>
          <c:w val="0.47941344029130883"/>
          <c:h val="0.72025807639622319"/>
        </c:manualLayout>
      </c:layout>
      <c:pieChart>
        <c:varyColors val="1"/>
        <c:ser>
          <c:idx val="0"/>
          <c:order val="0"/>
          <c:tx>
            <c:strRef>
              <c:f>Sheet1!$B$1</c:f>
              <c:strCache>
                <c:ptCount val="1"/>
                <c:pt idx="0">
                  <c:v>%</c:v>
                </c:pt>
              </c:strCache>
            </c:strRef>
          </c:tx>
          <c:spPr>
            <a:solidFill>
              <a:schemeClr val="accent2"/>
            </a:solidFill>
            <a:ln w="15875">
              <a:prstDash val="dash"/>
            </a:ln>
          </c:spPr>
          <c:dPt>
            <c:idx val="0"/>
            <c:bubble3D val="0"/>
            <c:spPr>
              <a:solidFill>
                <a:srgbClr val="528A46"/>
              </a:solidFill>
              <a:ln w="15875">
                <a:noFill/>
                <a:prstDash val="dash"/>
              </a:ln>
              <a:effectLst/>
            </c:spPr>
            <c:extLst>
              <c:ext xmlns:c16="http://schemas.microsoft.com/office/drawing/2014/chart" uri="{C3380CC4-5D6E-409C-BE32-E72D297353CC}">
                <c16:uniqueId val="{00000000-BDBE-4AFE-9C4B-F4AFE67B2CB1}"/>
              </c:ext>
            </c:extLst>
          </c:dPt>
          <c:dPt>
            <c:idx val="1"/>
            <c:bubble3D val="0"/>
            <c:spPr>
              <a:solidFill>
                <a:schemeClr val="accent2"/>
              </a:solidFill>
              <a:ln w="15875">
                <a:noFill/>
                <a:prstDash val="dash"/>
              </a:ln>
              <a:effectLst/>
            </c:spPr>
            <c:extLst>
              <c:ext xmlns:c16="http://schemas.microsoft.com/office/drawing/2014/chart" uri="{C3380CC4-5D6E-409C-BE32-E72D297353CC}">
                <c16:uniqueId val="{00000003-0E87-4FE5-AFC3-B8289F67D8AD}"/>
              </c:ext>
            </c:extLst>
          </c:dPt>
          <c:dPt>
            <c:idx val="2"/>
            <c:bubble3D val="0"/>
            <c:spPr>
              <a:solidFill>
                <a:schemeClr val="accent6">
                  <a:lumMod val="75000"/>
                </a:schemeClr>
              </a:solidFill>
              <a:ln w="15875">
                <a:noFill/>
                <a:prstDash val="dash"/>
              </a:ln>
              <a:effectLst/>
            </c:spPr>
            <c:extLst>
              <c:ext xmlns:c16="http://schemas.microsoft.com/office/drawing/2014/chart" uri="{C3380CC4-5D6E-409C-BE32-E72D297353CC}">
                <c16:uniqueId val="{0000000B-BDBE-4AFE-9C4B-F4AFE67B2CB1}"/>
              </c:ext>
            </c:extLst>
          </c:dPt>
          <c:dLbls>
            <c:dLbl>
              <c:idx val="1"/>
              <c:layout>
                <c:manualLayout>
                  <c:x val="2.5219423881126823E-3"/>
                  <c:y val="-3.399122865712289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E87-4FE5-AFC3-B8289F67D8A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A positive initiative</c:v>
                </c:pt>
                <c:pt idx="1">
                  <c:v>A negative initiative</c:v>
                </c:pt>
                <c:pt idx="2">
                  <c:v>No Opinion</c:v>
                </c:pt>
              </c:strCache>
            </c:strRef>
          </c:cat>
          <c:val>
            <c:numRef>
              <c:f>Sheet1!$B$2:$B$4</c:f>
              <c:numCache>
                <c:formatCode>0</c:formatCode>
                <c:ptCount val="3"/>
                <c:pt idx="0">
                  <c:v>53.950379445590002</c:v>
                </c:pt>
                <c:pt idx="1">
                  <c:v>24.81191038855</c:v>
                </c:pt>
                <c:pt idx="2">
                  <c:v>21.237710165860001</c:v>
                </c:pt>
              </c:numCache>
            </c:numRef>
          </c:val>
          <c:extLst>
            <c:ext xmlns:c16="http://schemas.microsoft.com/office/drawing/2014/chart" uri="{C3380CC4-5D6E-409C-BE32-E72D297353CC}">
              <c16:uniqueId val="{00000001-BDBE-4AFE-9C4B-F4AFE67B2CB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en-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Figure 27b. Perceptions around introduction of Visitor Levy in Scotland/UK, July</a:t>
            </a:r>
            <a:r>
              <a:rPr lang="en-GB" sz="1200" b="1" i="0" u="none" strike="noStrike" kern="1200" spc="0" baseline="0" dirty="0">
                <a:solidFill>
                  <a:srgbClr val="C00000"/>
                </a:solidFill>
                <a:latin typeface="Arial" panose="020B0604020202020204" pitchFamily="34" charset="0"/>
                <a:cs typeface="Arial" panose="020B0604020202020204" pitchFamily="34" charset="0"/>
              </a:rPr>
              <a:t> 2025 fieldwork</a:t>
            </a:r>
            <a:r>
              <a:rPr lang="en-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 UK</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4348823410650608"/>
          <c:y val="0.17318306570423306"/>
          <c:w val="0.70269893508500436"/>
          <c:h val="0.68469902196204702"/>
        </c:manualLayout>
      </c:layout>
      <c:barChart>
        <c:barDir val="col"/>
        <c:grouping val="percentStacked"/>
        <c:varyColors val="0"/>
        <c:ser>
          <c:idx val="0"/>
          <c:order val="0"/>
          <c:tx>
            <c:strRef>
              <c:f>Sheet1!$B$1</c:f>
              <c:strCache>
                <c:ptCount val="1"/>
                <c:pt idx="0">
                  <c:v>1 - Strongly disagree</c:v>
                </c:pt>
              </c:strCache>
            </c:strRef>
          </c:tx>
          <c:spPr>
            <a:solidFill>
              <a:srgbClr val="EB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would make short breaks or holidays in the UK too expensive</c:v>
                </c:pt>
                <c:pt idx="1">
                  <c:v>may discourage people from visiting</c:v>
                </c:pt>
              </c:strCache>
            </c:strRef>
          </c:cat>
          <c:val>
            <c:numRef>
              <c:f>Sheet1!$B$2:$B$3</c:f>
              <c:numCache>
                <c:formatCode>0</c:formatCode>
                <c:ptCount val="2"/>
                <c:pt idx="0">
                  <c:v>4.077852255392</c:v>
                </c:pt>
                <c:pt idx="1">
                  <c:v>4.0745253442909997</c:v>
                </c:pt>
              </c:numCache>
            </c:numRef>
          </c:val>
          <c:extLst>
            <c:ext xmlns:c16="http://schemas.microsoft.com/office/drawing/2014/chart" uri="{C3380CC4-5D6E-409C-BE32-E72D297353CC}">
              <c16:uniqueId val="{00000000-0067-43D2-A995-85A8832631F1}"/>
            </c:ext>
          </c:extLst>
        </c:ser>
        <c:ser>
          <c:idx val="1"/>
          <c:order val="1"/>
          <c:tx>
            <c:strRef>
              <c:f>Sheet1!$C$1</c:f>
              <c:strCache>
                <c:ptCount val="1"/>
                <c:pt idx="0">
                  <c:v>2</c:v>
                </c:pt>
              </c:strCache>
            </c:strRef>
          </c:tx>
          <c:spPr>
            <a:solidFill>
              <a:srgbClr val="EB0000">
                <a:lumMod val="40000"/>
                <a:lumOff val="6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would make short breaks or holidays in the UK too expensive</c:v>
                </c:pt>
                <c:pt idx="1">
                  <c:v>may discourage people from visiting</c:v>
                </c:pt>
              </c:strCache>
            </c:strRef>
          </c:cat>
          <c:val>
            <c:numRef>
              <c:f>Sheet1!$C$2:$C$3</c:f>
              <c:numCache>
                <c:formatCode>0</c:formatCode>
                <c:ptCount val="2"/>
                <c:pt idx="0">
                  <c:v>9.4505158324000007</c:v>
                </c:pt>
                <c:pt idx="1">
                  <c:v>9.3408808288959992</c:v>
                </c:pt>
              </c:numCache>
            </c:numRef>
          </c:val>
          <c:extLst>
            <c:ext xmlns:c16="http://schemas.microsoft.com/office/drawing/2014/chart" uri="{C3380CC4-5D6E-409C-BE32-E72D297353CC}">
              <c16:uniqueId val="{00000002-0067-43D2-A995-85A8832631F1}"/>
            </c:ext>
          </c:extLst>
        </c:ser>
        <c:ser>
          <c:idx val="2"/>
          <c:order val="2"/>
          <c:tx>
            <c:strRef>
              <c:f>Sheet1!$D$1</c:f>
              <c:strCache>
                <c:ptCount val="1"/>
                <c:pt idx="0">
                  <c:v>3</c:v>
                </c:pt>
              </c:strCache>
            </c:strRef>
          </c:tx>
          <c:spPr>
            <a:solidFill>
              <a:srgbClr val="FFFFFF">
                <a:lumMod val="6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would make short breaks or holidays in the UK too expensive</c:v>
                </c:pt>
                <c:pt idx="1">
                  <c:v>may discourage people from visiting</c:v>
                </c:pt>
              </c:strCache>
            </c:strRef>
          </c:cat>
          <c:val>
            <c:numRef>
              <c:f>Sheet1!$D$2:$D$3</c:f>
              <c:numCache>
                <c:formatCode>0</c:formatCode>
                <c:ptCount val="2"/>
                <c:pt idx="0">
                  <c:v>24.740166718699999</c:v>
                </c:pt>
                <c:pt idx="1">
                  <c:v>19.07452448942</c:v>
                </c:pt>
              </c:numCache>
            </c:numRef>
          </c:val>
          <c:extLst>
            <c:ext xmlns:c16="http://schemas.microsoft.com/office/drawing/2014/chart" uri="{C3380CC4-5D6E-409C-BE32-E72D297353CC}">
              <c16:uniqueId val="{00000003-0067-43D2-A995-85A8832631F1}"/>
            </c:ext>
          </c:extLst>
        </c:ser>
        <c:ser>
          <c:idx val="3"/>
          <c:order val="3"/>
          <c:tx>
            <c:strRef>
              <c:f>Sheet1!$E$1</c:f>
              <c:strCache>
                <c:ptCount val="1"/>
                <c:pt idx="0">
                  <c:v>4</c:v>
                </c:pt>
              </c:strCache>
            </c:strRef>
          </c:tx>
          <c:spPr>
            <a:solidFill>
              <a:srgbClr val="97C92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would make short breaks or holidays in the UK too expensive</c:v>
                </c:pt>
                <c:pt idx="1">
                  <c:v>may discourage people from visiting</c:v>
                </c:pt>
              </c:strCache>
            </c:strRef>
          </c:cat>
          <c:val>
            <c:numRef>
              <c:f>Sheet1!$E$2:$E$3</c:f>
              <c:numCache>
                <c:formatCode>0</c:formatCode>
                <c:ptCount val="2"/>
                <c:pt idx="0">
                  <c:v>31.07097030133</c:v>
                </c:pt>
                <c:pt idx="1">
                  <c:v>33.519237686570001</c:v>
                </c:pt>
              </c:numCache>
            </c:numRef>
          </c:val>
          <c:extLst>
            <c:ext xmlns:c16="http://schemas.microsoft.com/office/drawing/2014/chart" uri="{C3380CC4-5D6E-409C-BE32-E72D297353CC}">
              <c16:uniqueId val="{00000004-0067-43D2-A995-85A8832631F1}"/>
            </c:ext>
          </c:extLst>
        </c:ser>
        <c:ser>
          <c:idx val="4"/>
          <c:order val="4"/>
          <c:tx>
            <c:strRef>
              <c:f>Sheet1!$F$1</c:f>
              <c:strCache>
                <c:ptCount val="1"/>
                <c:pt idx="0">
                  <c:v>5 - Strongly agree</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would make short breaks or holidays in the UK too expensive</c:v>
                </c:pt>
                <c:pt idx="1">
                  <c:v>may discourage people from visiting</c:v>
                </c:pt>
              </c:strCache>
            </c:strRef>
          </c:cat>
          <c:val>
            <c:numRef>
              <c:f>Sheet1!$F$2:$F$3</c:f>
              <c:numCache>
                <c:formatCode>0</c:formatCode>
                <c:ptCount val="2"/>
                <c:pt idx="0">
                  <c:v>21.383098607170002</c:v>
                </c:pt>
                <c:pt idx="1">
                  <c:v>26.65702002447</c:v>
                </c:pt>
              </c:numCache>
            </c:numRef>
          </c:val>
          <c:extLst>
            <c:ext xmlns:c16="http://schemas.microsoft.com/office/drawing/2014/chart" uri="{C3380CC4-5D6E-409C-BE32-E72D297353CC}">
              <c16:uniqueId val="{00000005-0067-43D2-A995-85A8832631F1}"/>
            </c:ext>
          </c:extLst>
        </c:ser>
        <c:dLbls>
          <c:dLblPos val="ctr"/>
          <c:showLegendKey val="0"/>
          <c:showVal val="1"/>
          <c:showCatName val="0"/>
          <c:showSerName val="0"/>
          <c:showPercent val="0"/>
          <c:showBubbleSize val="0"/>
        </c:dLbls>
        <c:gapWidth val="160"/>
        <c:overlap val="10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2">
                    <a:lumMod val="10000"/>
                  </a:schemeClr>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legend>
      <c:legendPos val="l"/>
      <c:layout>
        <c:manualLayout>
          <c:xMode val="edge"/>
          <c:yMode val="edge"/>
          <c:x val="1.3059694457993544E-2"/>
          <c:y val="0.21355096172276095"/>
          <c:w val="0.27960548753964609"/>
          <c:h val="0.6499381564295474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200" b="0" i="0" u="none" strike="noStrike" kern="1200" spc="0" baseline="0">
                <a:solidFill>
                  <a:schemeClr val="accent1">
                    <a:lumMod val="75000"/>
                  </a:schemeClr>
                </a:solidFill>
                <a:latin typeface="+mn-lt"/>
                <a:ea typeface="+mn-ea"/>
                <a:cs typeface="+mn-cs"/>
              </a:defRPr>
            </a:pPr>
            <a:r>
              <a:rPr lang="en-GB" sz="1200" b="1" i="0" u="none" strike="noStrike" kern="1200" spc="0" baseline="0" dirty="0">
                <a:solidFill>
                  <a:srgbClr val="BB0003"/>
                </a:solidFill>
                <a:effectLst/>
                <a:latin typeface="Arial" panose="020B0604020202020204" pitchFamily="34" charset="0"/>
                <a:cs typeface="Arial" panose="020B0604020202020204" pitchFamily="34" charset="0"/>
              </a:rPr>
              <a:t>Figure 28a. Frequency of consideration for sustainable options when planning and booking UK holidays or short breaks, December</a:t>
            </a:r>
            <a:r>
              <a:rPr lang="en-GB" sz="1200" b="1" i="0" u="none" strike="noStrike" kern="1200" spc="0" baseline="0" dirty="0">
                <a:solidFill>
                  <a:srgbClr val="C00000"/>
                </a:solidFill>
                <a:latin typeface="Arial" panose="020B0604020202020204" pitchFamily="34" charset="0"/>
                <a:cs typeface="Arial" panose="020B0604020202020204" pitchFamily="34" charset="0"/>
              </a:rPr>
              <a:t> 2025 fieldwork</a:t>
            </a:r>
            <a:r>
              <a:rPr lang="en-GB" sz="1200" b="1" i="0" u="none" strike="noStrike" kern="1200" spc="0" baseline="0" dirty="0">
                <a:solidFill>
                  <a:srgbClr val="BB0003"/>
                </a:solidFill>
                <a:effectLst/>
                <a:latin typeface="Arial" panose="020B0604020202020204" pitchFamily="34" charset="0"/>
                <a:cs typeface="Arial" panose="020B0604020202020204" pitchFamily="34" charset="0"/>
              </a:rPr>
              <a:t>, UK</a:t>
            </a:r>
          </a:p>
        </c:rich>
      </c:tx>
      <c:layout>
        <c:manualLayout>
          <c:xMode val="edge"/>
          <c:yMode val="edge"/>
          <c:x val="3.231883369971211E-4"/>
          <c:y val="0"/>
        </c:manualLayout>
      </c:layout>
      <c:overlay val="0"/>
      <c:spPr>
        <a:noFill/>
        <a:ln>
          <a:noFill/>
        </a:ln>
        <a:effectLst/>
      </c:spPr>
      <c:txPr>
        <a:bodyPr rot="0" spcFirstLastPara="1" vertOverflow="ellipsis" vert="horz" wrap="square" anchor="ctr" anchorCtr="1"/>
        <a:lstStyle/>
        <a:p>
          <a:pPr algn="l">
            <a:defRPr sz="12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2.5021410579120235E-3"/>
          <c:y val="0.22960701383147558"/>
          <c:w val="0.47941344029130883"/>
          <c:h val="0.65948783930712362"/>
        </c:manualLayout>
      </c:layout>
      <c:barChart>
        <c:barDir val="col"/>
        <c:grouping val="percentStacked"/>
        <c:varyColors val="0"/>
        <c:ser>
          <c:idx val="0"/>
          <c:order val="0"/>
          <c:tx>
            <c:strRef>
              <c:f>Sheet1!$A$1</c:f>
              <c:strCache>
                <c:ptCount val="1"/>
                <c:pt idx="0">
                  <c:v>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c:f>
              <c:numCache>
                <c:formatCode>General</c:formatCode>
                <c:ptCount val="1"/>
              </c:numCache>
            </c:numRef>
          </c:val>
          <c:extLst>
            <c:ext xmlns:c16="http://schemas.microsoft.com/office/drawing/2014/chart" uri="{C3380CC4-5D6E-409C-BE32-E72D297353CC}">
              <c16:uniqueId val="{00000001-9FE7-4C64-A536-33DC1F65C33E}"/>
            </c:ext>
          </c:extLst>
        </c:ser>
        <c:ser>
          <c:idx val="1"/>
          <c:order val="1"/>
          <c:tx>
            <c:strRef>
              <c:f>Sheet1!$B$1</c:f>
              <c:strCache>
                <c:ptCount val="1"/>
                <c:pt idx="0">
                  <c:v>I haven’t done so far but I will consider going forward</c:v>
                </c:pt>
              </c:strCache>
            </c:strRef>
          </c:tx>
          <c:spPr>
            <a:solidFill>
              <a:schemeClr val="accent6">
                <a:lumMod val="50000"/>
              </a:schemeClr>
            </a:solidFill>
            <a:ln w="15875">
              <a:noFill/>
              <a:prstDash val="dash"/>
            </a:ln>
            <a:effectLst/>
          </c:spPr>
          <c:invertIfNegative val="0"/>
          <c:dLbls>
            <c:dLbl>
              <c:idx val="0"/>
              <c:layout>
                <c:manualLayout>
                  <c:x val="2.5219423881126823E-3"/>
                  <c:y val="-3.399122865712289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FE7-4C64-A536-33DC1F65C33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Sheet1!$B$2</c:f>
              <c:numCache>
                <c:formatCode>0</c:formatCode>
                <c:ptCount val="1"/>
                <c:pt idx="0">
                  <c:v>10.24734982332</c:v>
                </c:pt>
              </c:numCache>
            </c:numRef>
          </c:val>
          <c:extLst>
            <c:ext xmlns:c16="http://schemas.microsoft.com/office/drawing/2014/chart" uri="{C3380CC4-5D6E-409C-BE32-E72D297353CC}">
              <c16:uniqueId val="{00000004-9FE7-4C64-A536-33DC1F65C33E}"/>
            </c:ext>
          </c:extLst>
        </c:ser>
        <c:ser>
          <c:idx val="2"/>
          <c:order val="2"/>
          <c:tx>
            <c:strRef>
              <c:f>Sheet1!$C$1</c:f>
              <c:strCache>
                <c:ptCount val="1"/>
                <c:pt idx="0">
                  <c:v>Never</c:v>
                </c:pt>
              </c:strCache>
            </c:strRef>
          </c:tx>
          <c:spPr>
            <a:solidFill>
              <a:schemeClr val="accent3"/>
            </a:solidFill>
            <a:ln>
              <a:noFill/>
              <a:prstDash val="dash"/>
            </a:ln>
            <a:effectLst/>
          </c:spPr>
          <c:invertIfNegative val="0"/>
          <c:dPt>
            <c:idx val="0"/>
            <c:invertIfNegative val="0"/>
            <c:bubble3D val="0"/>
            <c:spPr>
              <a:solidFill>
                <a:schemeClr val="accent2"/>
              </a:solidFill>
              <a:ln w="15875">
                <a:noFill/>
                <a:prstDash val="dash"/>
              </a:ln>
              <a:effectLst/>
            </c:spPr>
            <c:extLst>
              <c:ext xmlns:c16="http://schemas.microsoft.com/office/drawing/2014/chart" uri="{C3380CC4-5D6E-409C-BE32-E72D297353CC}">
                <c16:uniqueId val="{00000006-9FE7-4C64-A536-33DC1F65C33E}"/>
              </c:ext>
            </c:extLst>
          </c:dPt>
          <c:dLbls>
            <c:dLbl>
              <c:idx val="0"/>
              <c:layout>
                <c:manualLayout>
                  <c:x val="4.623507633718442E-17"/>
                  <c:y val="-1.019736859713649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FE7-4C64-A536-33DC1F65C33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Sheet1!$C$2</c:f>
              <c:numCache>
                <c:formatCode>0</c:formatCode>
                <c:ptCount val="1"/>
                <c:pt idx="0">
                  <c:v>14.78209658422</c:v>
                </c:pt>
              </c:numCache>
            </c:numRef>
          </c:val>
          <c:extLst>
            <c:ext xmlns:c16="http://schemas.microsoft.com/office/drawing/2014/chart" uri="{C3380CC4-5D6E-409C-BE32-E72D297353CC}">
              <c16:uniqueId val="{00000007-9FE7-4C64-A536-33DC1F65C33E}"/>
            </c:ext>
          </c:extLst>
        </c:ser>
        <c:ser>
          <c:idx val="3"/>
          <c:order val="3"/>
          <c:tx>
            <c:strRef>
              <c:f>Sheet1!$D$1</c:f>
              <c:strCache>
                <c:ptCount val="1"/>
                <c:pt idx="0">
                  <c:v>Rarely</c:v>
                </c:pt>
              </c:strCache>
            </c:strRef>
          </c:tx>
          <c:spPr>
            <a:solidFill>
              <a:schemeClr val="accent2">
                <a:lumMod val="40000"/>
                <a:lumOff val="60000"/>
              </a:schemeClr>
            </a:solidFill>
            <a:ln>
              <a:noFill/>
            </a:ln>
            <a:effectLst/>
          </c:spPr>
          <c:invertIfNegative val="0"/>
          <c:dPt>
            <c:idx val="0"/>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3-9110-4798-8706-AB83867B4722}"/>
              </c:ext>
            </c:extLst>
          </c:dPt>
          <c:dLbls>
            <c:dLbl>
              <c:idx val="0"/>
              <c:layout>
                <c:manualLayout>
                  <c:x val="-4.1567970961571941E-17"/>
                  <c:y val="-6.913345260533232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110-4798-8706-AB83867B472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Sheet1!$D$2</c:f>
              <c:numCache>
                <c:formatCode>0</c:formatCode>
                <c:ptCount val="1"/>
                <c:pt idx="0">
                  <c:v>12.661955241459999</c:v>
                </c:pt>
              </c:numCache>
            </c:numRef>
          </c:val>
          <c:extLst>
            <c:ext xmlns:c16="http://schemas.microsoft.com/office/drawing/2014/chart" uri="{C3380CC4-5D6E-409C-BE32-E72D297353CC}">
              <c16:uniqueId val="{00000008-9FE7-4C64-A536-33DC1F65C33E}"/>
            </c:ext>
          </c:extLst>
        </c:ser>
        <c:ser>
          <c:idx val="4"/>
          <c:order val="4"/>
          <c:tx>
            <c:strRef>
              <c:f>Sheet1!$E$1</c:f>
              <c:strCache>
                <c:ptCount val="1"/>
                <c:pt idx="0">
                  <c:v>Sometimes</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Sheet1!$E$2</c:f>
              <c:numCache>
                <c:formatCode>0</c:formatCode>
                <c:ptCount val="1"/>
                <c:pt idx="0">
                  <c:v>29.32862190813</c:v>
                </c:pt>
              </c:numCache>
            </c:numRef>
          </c:val>
          <c:extLst>
            <c:ext xmlns:c16="http://schemas.microsoft.com/office/drawing/2014/chart" uri="{C3380CC4-5D6E-409C-BE32-E72D297353CC}">
              <c16:uniqueId val="{00000009-9FE7-4C64-A536-33DC1F65C33E}"/>
            </c:ext>
          </c:extLst>
        </c:ser>
        <c:ser>
          <c:idx val="5"/>
          <c:order val="5"/>
          <c:tx>
            <c:strRef>
              <c:f>Sheet1!$F$1</c:f>
              <c:strCache>
                <c:ptCount val="1"/>
                <c:pt idx="0">
                  <c:v>Often</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Sheet1!$F$2</c:f>
              <c:numCache>
                <c:formatCode>0</c:formatCode>
                <c:ptCount val="1"/>
                <c:pt idx="0">
                  <c:v>20.494699646640001</c:v>
                </c:pt>
              </c:numCache>
            </c:numRef>
          </c:val>
          <c:extLst>
            <c:ext xmlns:c16="http://schemas.microsoft.com/office/drawing/2014/chart" uri="{C3380CC4-5D6E-409C-BE32-E72D297353CC}">
              <c16:uniqueId val="{0000000A-9FE7-4C64-A536-33DC1F65C33E}"/>
            </c:ext>
          </c:extLst>
        </c:ser>
        <c:ser>
          <c:idx val="6"/>
          <c:order val="6"/>
          <c:tx>
            <c:strRef>
              <c:f>Sheet1!$G$1</c:f>
              <c:strCache>
                <c:ptCount val="1"/>
                <c:pt idx="0">
                  <c:v>Always</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Sheet1!$G$2</c:f>
              <c:numCache>
                <c:formatCode>0</c:formatCode>
                <c:ptCount val="1"/>
                <c:pt idx="0">
                  <c:v>12.48527679623</c:v>
                </c:pt>
              </c:numCache>
            </c:numRef>
          </c:val>
          <c:extLst>
            <c:ext xmlns:c16="http://schemas.microsoft.com/office/drawing/2014/chart" uri="{C3380CC4-5D6E-409C-BE32-E72D297353CC}">
              <c16:uniqueId val="{0000000B-9FE7-4C64-A536-33DC1F65C33E}"/>
            </c:ext>
          </c:extLst>
        </c:ser>
        <c:dLbls>
          <c:dLblPos val="ctr"/>
          <c:showLegendKey val="0"/>
          <c:showVal val="1"/>
          <c:showCatName val="0"/>
          <c:showSerName val="0"/>
          <c:showPercent val="0"/>
          <c:showBubbleSize val="0"/>
        </c:dLbls>
        <c:gapWidth val="219"/>
        <c:overlap val="100"/>
        <c:axId val="1018716400"/>
        <c:axId val="1018719664"/>
      </c:barChart>
      <c:catAx>
        <c:axId val="1018716400"/>
        <c:scaling>
          <c:orientation val="minMax"/>
        </c:scaling>
        <c:delete val="1"/>
        <c:axPos val="b"/>
        <c:numFmt formatCode="General" sourceLinked="1"/>
        <c:majorTickMark val="none"/>
        <c:minorTickMark val="none"/>
        <c:tickLblPos val="nextTo"/>
        <c:crossAx val="1018719664"/>
        <c:crosses val="autoZero"/>
        <c:auto val="1"/>
        <c:lblAlgn val="ctr"/>
        <c:lblOffset val="100"/>
        <c:noMultiLvlLbl val="0"/>
      </c:catAx>
      <c:valAx>
        <c:axId val="1018719664"/>
        <c:scaling>
          <c:orientation val="minMax"/>
          <c:max val="1"/>
        </c:scaling>
        <c:delete val="1"/>
        <c:axPos val="l"/>
        <c:numFmt formatCode="0%" sourceLinked="1"/>
        <c:majorTickMark val="out"/>
        <c:minorTickMark val="none"/>
        <c:tickLblPos val="nextTo"/>
        <c:crossAx val="1018716400"/>
        <c:crosses val="autoZero"/>
        <c:crossBetween val="between"/>
      </c:valAx>
      <c:spPr>
        <a:noFill/>
        <a:ln>
          <a:noFill/>
        </a:ln>
        <a:effectLst/>
      </c:spPr>
    </c:plotArea>
    <c:legend>
      <c:legendPos val="r"/>
      <c:legendEntry>
        <c:idx val="6"/>
        <c:delete val="1"/>
      </c:legendEntry>
      <c:layout>
        <c:manualLayout>
          <c:xMode val="edge"/>
          <c:yMode val="edge"/>
          <c:x val="0.40279775612488961"/>
          <c:y val="0.22878876893753103"/>
          <c:w val="0.49300123562741788"/>
          <c:h val="0.6627645405945700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en-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Figure 28b. Expected use of low carbon transport when travelling, </a:t>
            </a:r>
            <a:r>
              <a:rPr lang="en-GB" sz="1200" b="1" i="0" u="none" strike="noStrike" kern="1200" spc="0" baseline="0" dirty="0">
                <a:solidFill>
                  <a:srgbClr val="BB0003"/>
                </a:solidFill>
                <a:effectLst/>
                <a:latin typeface="Arial" panose="020B0604020202020204" pitchFamily="34" charset="0"/>
                <a:cs typeface="Arial" panose="020B0604020202020204" pitchFamily="34" charset="0"/>
              </a:rPr>
              <a:t>December</a:t>
            </a:r>
            <a:r>
              <a:rPr lang="en-GB" sz="1200" b="1" i="0" u="none" strike="noStrike" kern="1200" spc="0" baseline="0" dirty="0">
                <a:solidFill>
                  <a:srgbClr val="C00000"/>
                </a:solidFill>
                <a:latin typeface="Arial" panose="020B0604020202020204" pitchFamily="34" charset="0"/>
                <a:cs typeface="Arial" panose="020B0604020202020204" pitchFamily="34" charset="0"/>
              </a:rPr>
              <a:t> 2025 fieldwork</a:t>
            </a:r>
            <a:r>
              <a:rPr lang="en-GB" sz="1200" b="1" i="0" u="none" strike="noStrike" kern="1200" spc="0" baseline="0" dirty="0">
                <a:solidFill>
                  <a:srgbClr val="BB0003"/>
                </a:solidFill>
                <a:effectLst/>
                <a:latin typeface="Arial" panose="020B0604020202020204" pitchFamily="34" charset="0"/>
                <a:ea typeface="+mn-ea"/>
                <a:cs typeface="Arial" panose="020B0604020202020204" pitchFamily="34" charset="0"/>
              </a:rPr>
              <a:t>, UK</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lgn="l" rtl="0">
            <a:defRPr sz="12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481556574340332"/>
          <c:y val="0.19602433455855714"/>
          <c:w val="0.44110107597451925"/>
          <c:h val="0.66512079151548353"/>
        </c:manualLayout>
      </c:layout>
      <c:barChart>
        <c:barDir val="col"/>
        <c:grouping val="percentStacked"/>
        <c:varyColors val="0"/>
        <c:ser>
          <c:idx val="0"/>
          <c:order val="0"/>
          <c:tx>
            <c:strRef>
              <c:f>Sheet1!$B$1</c:f>
              <c:strCache>
                <c:ptCount val="1"/>
                <c:pt idx="0">
                  <c:v>Not at all likely</c:v>
                </c:pt>
              </c:strCache>
            </c:strRef>
          </c:tx>
          <c:spPr>
            <a:solidFill>
              <a:srgbClr val="EB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would make short breaks or holidays in the UK too expensive</c:v>
                </c:pt>
              </c:strCache>
            </c:strRef>
          </c:cat>
          <c:val>
            <c:numRef>
              <c:f>Sheet1!$B$2</c:f>
              <c:numCache>
                <c:formatCode>0</c:formatCode>
                <c:ptCount val="1"/>
                <c:pt idx="0">
                  <c:v>8.4900284900279992</c:v>
                </c:pt>
              </c:numCache>
            </c:numRef>
          </c:val>
          <c:extLst>
            <c:ext xmlns:c16="http://schemas.microsoft.com/office/drawing/2014/chart" uri="{C3380CC4-5D6E-409C-BE32-E72D297353CC}">
              <c16:uniqueId val="{00000000-AE22-405D-9C72-92DBE996CF68}"/>
            </c:ext>
          </c:extLst>
        </c:ser>
        <c:ser>
          <c:idx val="1"/>
          <c:order val="1"/>
          <c:tx>
            <c:strRef>
              <c:f>Sheet1!$C$1</c:f>
              <c:strCache>
                <c:ptCount val="1"/>
                <c:pt idx="0">
                  <c:v>Not very likely</c:v>
                </c:pt>
              </c:strCache>
            </c:strRef>
          </c:tx>
          <c:spPr>
            <a:solidFill>
              <a:srgbClr val="FF919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would make short breaks or holidays in the UK too expensive</c:v>
                </c:pt>
              </c:strCache>
            </c:strRef>
          </c:cat>
          <c:val>
            <c:numRef>
              <c:f>Sheet1!$C$2</c:f>
              <c:numCache>
                <c:formatCode>0</c:formatCode>
                <c:ptCount val="1"/>
                <c:pt idx="0">
                  <c:v>7.4643874643870003</c:v>
                </c:pt>
              </c:numCache>
            </c:numRef>
          </c:val>
          <c:extLst>
            <c:ext xmlns:c16="http://schemas.microsoft.com/office/drawing/2014/chart" uri="{C3380CC4-5D6E-409C-BE32-E72D297353CC}">
              <c16:uniqueId val="{00000001-AE22-405D-9C72-92DBE996CF68}"/>
            </c:ext>
          </c:extLst>
        </c:ser>
        <c:ser>
          <c:idx val="2"/>
          <c:order val="2"/>
          <c:tx>
            <c:strRef>
              <c:f>Sheet1!$D$1</c:f>
              <c:strCache>
                <c:ptCount val="1"/>
                <c:pt idx="0">
                  <c:v>Somewhat likely</c:v>
                </c:pt>
              </c:strCache>
            </c:strRef>
          </c:tx>
          <c:spPr>
            <a:solidFill>
              <a:srgbClr val="FFDA9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would make short breaks or holidays in the UK too expensive</c:v>
                </c:pt>
              </c:strCache>
            </c:strRef>
          </c:cat>
          <c:val>
            <c:numRef>
              <c:f>Sheet1!$D$2</c:f>
              <c:numCache>
                <c:formatCode>0</c:formatCode>
                <c:ptCount val="1"/>
                <c:pt idx="0">
                  <c:v>19.772079772080001</c:v>
                </c:pt>
              </c:numCache>
            </c:numRef>
          </c:val>
          <c:extLst>
            <c:ext xmlns:c16="http://schemas.microsoft.com/office/drawing/2014/chart" uri="{C3380CC4-5D6E-409C-BE32-E72D297353CC}">
              <c16:uniqueId val="{00000002-AE22-405D-9C72-92DBE996CF68}"/>
            </c:ext>
          </c:extLst>
        </c:ser>
        <c:ser>
          <c:idx val="3"/>
          <c:order val="3"/>
          <c:tx>
            <c:strRef>
              <c:f>Sheet1!$E$1</c:f>
              <c:strCache>
                <c:ptCount val="1"/>
                <c:pt idx="0">
                  <c:v>Fairly likely</c:v>
                </c:pt>
              </c:strCache>
            </c:strRef>
          </c:tx>
          <c:spPr>
            <a:solidFill>
              <a:srgbClr val="97C92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would make short breaks or holidays in the UK too expensive</c:v>
                </c:pt>
              </c:strCache>
            </c:strRef>
          </c:cat>
          <c:val>
            <c:numRef>
              <c:f>Sheet1!$E$2</c:f>
              <c:numCache>
                <c:formatCode>0</c:formatCode>
                <c:ptCount val="1"/>
                <c:pt idx="0">
                  <c:v>27.749287749290001</c:v>
                </c:pt>
              </c:numCache>
            </c:numRef>
          </c:val>
          <c:extLst>
            <c:ext xmlns:c16="http://schemas.microsoft.com/office/drawing/2014/chart" uri="{C3380CC4-5D6E-409C-BE32-E72D297353CC}">
              <c16:uniqueId val="{00000003-AE22-405D-9C72-92DBE996CF68}"/>
            </c:ext>
          </c:extLst>
        </c:ser>
        <c:ser>
          <c:idx val="4"/>
          <c:order val="4"/>
          <c:tx>
            <c:strRef>
              <c:f>Sheet1!$F$1</c:f>
              <c:strCache>
                <c:ptCount val="1"/>
                <c:pt idx="0">
                  <c:v>Very likely</c:v>
                </c:pt>
              </c:strCache>
            </c:strRef>
          </c:tx>
          <c:spPr>
            <a:solidFill>
              <a:srgbClr val="52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would make short breaks or holidays in the UK too expensive</c:v>
                </c:pt>
              </c:strCache>
            </c:strRef>
          </c:cat>
          <c:val>
            <c:numRef>
              <c:f>Sheet1!$F$2</c:f>
              <c:numCache>
                <c:formatCode>0</c:formatCode>
                <c:ptCount val="1"/>
                <c:pt idx="0">
                  <c:v>26.438746438750002</c:v>
                </c:pt>
              </c:numCache>
            </c:numRef>
          </c:val>
          <c:extLst>
            <c:ext xmlns:c16="http://schemas.microsoft.com/office/drawing/2014/chart" uri="{C3380CC4-5D6E-409C-BE32-E72D297353CC}">
              <c16:uniqueId val="{00000004-AE22-405D-9C72-92DBE996CF68}"/>
            </c:ext>
          </c:extLst>
        </c:ser>
        <c:dLbls>
          <c:dLblPos val="ctr"/>
          <c:showLegendKey val="0"/>
          <c:showVal val="1"/>
          <c:showCatName val="0"/>
          <c:showSerName val="0"/>
          <c:showPercent val="0"/>
          <c:showBubbleSize val="0"/>
        </c:dLbls>
        <c:gapWidth val="160"/>
        <c:overlap val="100"/>
        <c:axId val="-1326353056"/>
        <c:axId val="-1326348704"/>
      </c:barChart>
      <c:catAx>
        <c:axId val="-1326353056"/>
        <c:scaling>
          <c:orientation val="maxMin"/>
        </c:scaling>
        <c:delete val="1"/>
        <c:axPos val="b"/>
        <c:numFmt formatCode="General" sourceLinked="1"/>
        <c:majorTickMark val="none"/>
        <c:minorTickMark val="none"/>
        <c:tickLblPos val="nextTo"/>
        <c:crossAx val="-1326348704"/>
        <c:crosses val="autoZero"/>
        <c:auto val="1"/>
        <c:lblAlgn val="ctr"/>
        <c:lblOffset val="100"/>
        <c:noMultiLvlLbl val="0"/>
      </c:catAx>
      <c:valAx>
        <c:axId val="-1326348704"/>
        <c:scaling>
          <c:orientation val="minMax"/>
          <c:max val="1"/>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legend>
      <c:legendPos val="l"/>
      <c:layout>
        <c:manualLayout>
          <c:xMode val="edge"/>
          <c:yMode val="edge"/>
          <c:x val="1.5842186142135749E-2"/>
          <c:y val="0.21355096172276095"/>
          <c:w val="0.27960548753964609"/>
          <c:h val="0.6499381564295474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0.43053</cdr:x>
      <cdr:y>0.25366</cdr:y>
    </cdr:from>
    <cdr:to>
      <cdr:x>0.43053</cdr:x>
      <cdr:y>0.88307</cdr:y>
    </cdr:to>
    <cdr:cxnSp macro="">
      <cdr:nvCxnSpPr>
        <cdr:cNvPr id="8" name="Straight Connector 7">
          <a:extLst xmlns:a="http://schemas.openxmlformats.org/drawingml/2006/main">
            <a:ext uri="{FF2B5EF4-FFF2-40B4-BE49-F238E27FC236}">
              <a16:creationId xmlns:a16="http://schemas.microsoft.com/office/drawing/2014/main" id="{E0068CEE-79DB-F4D5-5913-1C04B8770237}"/>
            </a:ext>
          </a:extLst>
        </cdr:cNvPr>
        <cdr:cNvCxnSpPr/>
      </cdr:nvCxnSpPr>
      <cdr:spPr>
        <a:xfrm xmlns:a="http://schemas.openxmlformats.org/drawingml/2006/main" flipV="1">
          <a:off x="4802138" y="1095203"/>
          <a:ext cx="0" cy="2717491"/>
        </a:xfrm>
        <a:prstGeom xmlns:a="http://schemas.openxmlformats.org/drawingml/2006/main" prst="line">
          <a:avLst/>
        </a:prstGeom>
        <a:ln xmlns:a="http://schemas.openxmlformats.org/drawingml/2006/main" w="9525" cmpd="sng">
          <a:solidFill>
            <a:schemeClr val="tx2"/>
          </a:solidFill>
          <a:prstDash val="dash"/>
          <a:headEnd type="none" w="med" len="med"/>
          <a:tailEnd type="none" w="med" len="med"/>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D08089-956E-4286-8081-C2F73EA16F86}" type="datetimeFigureOut">
              <a:rPr lang="en-GB" smtClean="0"/>
              <a:t>24/03/2026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F10A7-9E7D-4A43-91FF-7F17CBA624DF}" type="slidenum">
              <a:rPr lang="en-GB" smtClean="0"/>
              <a:t>‹#›</a:t>
            </a:fld>
            <a:endParaRPr lang="en-GB"/>
          </a:p>
        </p:txBody>
      </p:sp>
    </p:spTree>
    <p:extLst>
      <p:ext uri="{BB962C8B-B14F-4D97-AF65-F5344CB8AC3E}">
        <p14:creationId xmlns:p14="http://schemas.microsoft.com/office/powerpoint/2010/main" val="2115527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ea typeface="ＭＳ Ｐゴシック" pitchFamily="1" charset="-128"/>
              </a:defRPr>
            </a:lvl1pPr>
            <a:lvl2pPr marL="742950" indent="-285750" algn="l" eaLnBrk="0" hangingPunct="0">
              <a:spcBef>
                <a:spcPct val="30000"/>
              </a:spcBef>
              <a:defRPr sz="1200">
                <a:solidFill>
                  <a:schemeClr val="tx1"/>
                </a:solidFill>
                <a:latin typeface="Arial" charset="0"/>
                <a:ea typeface="ＭＳ Ｐゴシック" pitchFamily="1" charset="-128"/>
              </a:defRPr>
            </a:lvl2pPr>
            <a:lvl3pPr marL="1143000" indent="-228600" algn="l" eaLnBrk="0" hangingPunct="0">
              <a:spcBef>
                <a:spcPct val="30000"/>
              </a:spcBef>
              <a:defRPr sz="1200">
                <a:solidFill>
                  <a:schemeClr val="tx1"/>
                </a:solidFill>
                <a:latin typeface="Arial" charset="0"/>
                <a:ea typeface="ＭＳ Ｐゴシック" pitchFamily="1" charset="-128"/>
              </a:defRPr>
            </a:lvl3pPr>
            <a:lvl4pPr marL="1600200" indent="-228600" algn="l" eaLnBrk="0" hangingPunct="0">
              <a:spcBef>
                <a:spcPct val="30000"/>
              </a:spcBef>
              <a:defRPr sz="1200">
                <a:solidFill>
                  <a:schemeClr val="tx1"/>
                </a:solidFill>
                <a:latin typeface="Arial" charset="0"/>
                <a:ea typeface="ＭＳ Ｐゴシック" pitchFamily="1" charset="-128"/>
              </a:defRPr>
            </a:lvl4pPr>
            <a:lvl5pPr marL="2057400" indent="-228600" algn="l" eaLnBrk="0" hangingPunct="0">
              <a:spcBef>
                <a:spcPct val="30000"/>
              </a:spcBef>
              <a:defRPr sz="1200">
                <a:solidFill>
                  <a:schemeClr val="tx1"/>
                </a:solidFill>
                <a:latin typeface="Arial" charset="0"/>
                <a:ea typeface="ＭＳ Ｐゴシック" pitchFamily="1"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1"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1"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1"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1" charset="-128"/>
              </a:defRPr>
            </a:lvl9pPr>
          </a:lstStyle>
          <a:p>
            <a:pPr marL="0" marR="0" lvl="0" indent="0" algn="r" defTabSz="457200" rtl="0" eaLnBrk="0" fontAlgn="auto" latinLnBrk="0" hangingPunct="0">
              <a:lnSpc>
                <a:spcPct val="100000"/>
              </a:lnSpc>
              <a:spcBef>
                <a:spcPct val="0"/>
              </a:spcBef>
              <a:spcAft>
                <a:spcPts val="0"/>
              </a:spcAft>
              <a:buClrTx/>
              <a:buSzTx/>
              <a:buFontTx/>
              <a:buNone/>
              <a:tabLst/>
              <a:defRPr/>
            </a:pPr>
            <a:fld id="{E8EBDEFB-99C6-43D2-BB77-DF7517F4543C}" type="slidenum">
              <a:rPr kumimoji="0" lang="en-US" altLang="en-US"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457200" rtl="0" eaLnBrk="0" fontAlgn="auto" latinLnBrk="0" hangingPunct="0">
                <a:lnSpc>
                  <a:spcPct val="100000"/>
                </a:lnSpc>
                <a:spcBef>
                  <a:spcPct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endParaRPr lang="en-GB" altLang="en-US"/>
          </a:p>
        </p:txBody>
      </p:sp>
    </p:spTree>
    <p:extLst>
      <p:ext uri="{BB962C8B-B14F-4D97-AF65-F5344CB8AC3E}">
        <p14:creationId xmlns:p14="http://schemas.microsoft.com/office/powerpoint/2010/main" val="279863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74695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54903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8273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F9C97-7230-3A65-B0B9-DE51EC6E66F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8AA13D83-CAD7-BC1C-0C7B-04B0C6CEF9B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173643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63321-9BE8-2EB6-8C07-CBBA0AEEA1DA}"/>
            </a:ext>
          </a:extLst>
        </p:cNvPr>
        <p:cNvGrpSpPr/>
        <p:nvPr/>
      </p:nvGrpSpPr>
      <p:grpSpPr>
        <a:xfrm>
          <a:off x="0" y="0"/>
          <a:ext cx="0" cy="0"/>
          <a:chOff x="0" y="0"/>
          <a:chExt cx="0" cy="0"/>
        </a:xfrm>
      </p:grpSpPr>
    </p:spTree>
    <p:extLst>
      <p:ext uri="{BB962C8B-B14F-4D97-AF65-F5344CB8AC3E}">
        <p14:creationId xmlns:p14="http://schemas.microsoft.com/office/powerpoint/2010/main" val="3661136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4601045-E645-0B0D-2117-158EA1505D3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704381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B5415-C36D-D904-BE14-54A3E51EF728}"/>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22A88BF8-62AE-5A00-7D47-BA230D2A3BF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919676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673FA-C841-9CA1-AE1C-673FE60C71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E0E66-1039-3075-160B-7814564A0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008C4F-9223-FDC3-22ED-44BED2CC2790}"/>
              </a:ext>
            </a:extLst>
          </p:cNvPr>
          <p:cNvSpPr>
            <a:spLocks noGrp="1"/>
          </p:cNvSpPr>
          <p:nvPr>
            <p:ph type="body" idx="1"/>
          </p:nvPr>
        </p:nvSpPr>
        <p:spPr/>
        <p:txBody>
          <a:bodyPr/>
          <a:lstStyle/>
          <a:p>
            <a:endParaRPr lang="en-GB" b="1"/>
          </a:p>
        </p:txBody>
      </p:sp>
      <p:sp>
        <p:nvSpPr>
          <p:cNvPr id="4" name="Slide Number Placeholder 3">
            <a:extLst>
              <a:ext uri="{FF2B5EF4-FFF2-40B4-BE49-F238E27FC236}">
                <a16:creationId xmlns:a16="http://schemas.microsoft.com/office/drawing/2014/main" id="{3734EEA1-DDE8-4F7E-21D9-9A67E83DE984}"/>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53910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32850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342FF-98FF-12B6-8B5C-27F8443FAAD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D0DEBAEA-62C4-6E06-C560-E1092ABAE91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21176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6306E-20D1-1AB6-7358-244D81F0D21C}"/>
            </a:ext>
          </a:extLst>
        </p:cNvPr>
        <p:cNvGrpSpPr/>
        <p:nvPr/>
      </p:nvGrpSpPr>
      <p:grpSpPr>
        <a:xfrm>
          <a:off x="0" y="0"/>
          <a:ext cx="0" cy="0"/>
          <a:chOff x="0" y="0"/>
          <a:chExt cx="0" cy="0"/>
        </a:xfrm>
      </p:grpSpPr>
    </p:spTree>
    <p:extLst>
      <p:ext uri="{BB962C8B-B14F-4D97-AF65-F5344CB8AC3E}">
        <p14:creationId xmlns:p14="http://schemas.microsoft.com/office/powerpoint/2010/main" val="4227938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7EDB8-6731-2B8D-050F-D6C72E6D367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60C32104-416F-8D64-AD46-340AC22B097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856795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11982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C5E69-9C96-4DF8-5032-54F3D193602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1E974D9D-E576-8ED5-96E1-71B7DE2882B5}"/>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663400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ADF10A7-9E7D-4A43-91FF-7F17CBA624DF}" type="slidenum">
              <a:rPr lang="en-GB" smtClean="0"/>
              <a:t>27</a:t>
            </a:fld>
            <a:endParaRPr lang="en-GB"/>
          </a:p>
        </p:txBody>
      </p:sp>
    </p:spTree>
    <p:extLst>
      <p:ext uri="{BB962C8B-B14F-4D97-AF65-F5344CB8AC3E}">
        <p14:creationId xmlns:p14="http://schemas.microsoft.com/office/powerpoint/2010/main" val="134579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7C1C8-C0D3-6FB8-6B6C-71D3E4B37D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E4B690-A55C-3125-7C7F-EEB36017A0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91A2C6-ECA0-7CF4-EB44-6C3EFA3A7552}"/>
              </a:ext>
            </a:extLst>
          </p:cNvPr>
          <p:cNvSpPr>
            <a:spLocks noGrp="1"/>
          </p:cNvSpPr>
          <p:nvPr>
            <p:ph type="body" idx="1"/>
          </p:nvPr>
        </p:nvSpPr>
        <p:spPr/>
        <p:txBody>
          <a:bodyPr/>
          <a:lstStyle/>
          <a:p>
            <a:endParaRPr lang="en-GB" b="1"/>
          </a:p>
        </p:txBody>
      </p:sp>
      <p:sp>
        <p:nvSpPr>
          <p:cNvPr id="4" name="Slide Number Placeholder 3">
            <a:extLst>
              <a:ext uri="{FF2B5EF4-FFF2-40B4-BE49-F238E27FC236}">
                <a16:creationId xmlns:a16="http://schemas.microsoft.com/office/drawing/2014/main" id="{1F19A529-4FA8-D515-2766-BB9687E82FE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71103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A029B-A31A-2220-7027-3FA8D86D0F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576C5-0CBB-6C23-E0E2-0F261EDB92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EE2906-36FD-700A-9120-EBB480F7997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5DC797C-56B3-7EEC-9D1E-42DDC403C96F}"/>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7743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50EE1-BF97-995D-21D0-95437A074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20374-41CA-6AD2-4EE1-F39DEB0DF5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3063FF-DE17-DFC7-B7E2-837A6DC4EBC1}"/>
              </a:ext>
            </a:extLst>
          </p:cNvPr>
          <p:cNvSpPr>
            <a:spLocks noGrp="1"/>
          </p:cNvSpPr>
          <p:nvPr>
            <p:ph type="body" idx="1"/>
          </p:nvPr>
        </p:nvSpPr>
        <p:spPr/>
        <p:txBody>
          <a:bodyPr/>
          <a:lstStyle/>
          <a:p>
            <a:endParaRPr lang="en-GB" b="1"/>
          </a:p>
        </p:txBody>
      </p:sp>
      <p:sp>
        <p:nvSpPr>
          <p:cNvPr id="4" name="Slide Number Placeholder 3">
            <a:extLst>
              <a:ext uri="{FF2B5EF4-FFF2-40B4-BE49-F238E27FC236}">
                <a16:creationId xmlns:a16="http://schemas.microsoft.com/office/drawing/2014/main" id="{4C1AFDF5-C479-F03C-5DAB-1DC8EC4D777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84764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F212AD9-3154-7D3D-F93F-703670D6ADC4}"/>
              </a:ext>
            </a:extLst>
          </p:cNvPr>
          <p:cNvSpPr>
            <a:spLocks noGrp="1"/>
          </p:cNvSpPr>
          <p:nvPr>
            <p:ph type="body" idx="1"/>
          </p:nvPr>
        </p:nvSpPr>
        <p:spPr/>
        <p:txBody>
          <a:bodyPr/>
          <a:lstStyle/>
          <a:p>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9349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F871BC1-9518-CF0E-E5E7-D16B0AF15EF4}"/>
              </a:ext>
            </a:extLst>
          </p:cNvPr>
          <p:cNvSpPr>
            <a:spLocks noGrp="1"/>
          </p:cNvSpPr>
          <p:nvPr>
            <p:ph type="body" idx="1"/>
          </p:nvPr>
        </p:nvSpPr>
        <p:spPr/>
        <p:txBody>
          <a:bodyPr/>
          <a:lstStyle/>
          <a:p>
            <a:r>
              <a:rPr lang="en-GB"/>
              <a:t>Children code = 60% in August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F212AD9-3154-7D3D-F93F-703670D6ADC4}"/>
              </a:ext>
            </a:extLst>
          </p:cNvPr>
          <p:cNvSpPr>
            <a:spLocks noGrp="1"/>
          </p:cNvSpPr>
          <p:nvPr>
            <p:ph type="body" idx="1"/>
          </p:nvPr>
        </p:nvSpPr>
        <p:spPr/>
        <p:txBody>
          <a:bodyPr/>
          <a:lstStyle/>
          <a:p>
            <a:r>
              <a:rPr lang="en-GB"/>
              <a:t>91% holiday/leisure in August</a:t>
            </a:r>
          </a:p>
        </p:txBody>
      </p:sp>
    </p:spTree>
    <p:extLst>
      <p:ext uri="{BB962C8B-B14F-4D97-AF65-F5344CB8AC3E}">
        <p14:creationId xmlns:p14="http://schemas.microsoft.com/office/powerpoint/2010/main" val="11237314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94ECB-8F54-96CA-A42E-464B6B9791D2}"/>
            </a:ext>
          </a:extLst>
        </p:cNvPr>
        <p:cNvGrpSpPr/>
        <p:nvPr/>
      </p:nvGrpSpPr>
      <p:grpSpPr>
        <a:xfrm>
          <a:off x="0" y="0"/>
          <a:ext cx="0" cy="0"/>
          <a:chOff x="0" y="0"/>
          <a:chExt cx="0" cy="0"/>
        </a:xfrm>
      </p:grpSpPr>
    </p:spTree>
    <p:extLst>
      <p:ext uri="{BB962C8B-B14F-4D97-AF65-F5344CB8AC3E}">
        <p14:creationId xmlns:p14="http://schemas.microsoft.com/office/powerpoint/2010/main" val="28887993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5C297-E962-4EEE-837B-F58AE516CF86}"/>
            </a:ext>
          </a:extLst>
        </p:cNvPr>
        <p:cNvGrpSpPr/>
        <p:nvPr/>
      </p:nvGrpSpPr>
      <p:grpSpPr>
        <a:xfrm>
          <a:off x="0" y="0"/>
          <a:ext cx="0" cy="0"/>
          <a:chOff x="0" y="0"/>
          <a:chExt cx="0" cy="0"/>
        </a:xfrm>
      </p:grpSpPr>
    </p:spTree>
    <p:extLst>
      <p:ext uri="{BB962C8B-B14F-4D97-AF65-F5344CB8AC3E}">
        <p14:creationId xmlns:p14="http://schemas.microsoft.com/office/powerpoint/2010/main" val="23495104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D6E60-1878-4735-71E7-9747D19F447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1D9AEDD3-B769-13F8-9E37-BDB60AB96C2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9291948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ADF10A7-9E7D-4A43-91FF-7F17CBA624DF}" type="slidenum">
              <a:rPr lang="en-GB" smtClean="0"/>
              <a:t>41</a:t>
            </a:fld>
            <a:endParaRPr lang="en-GB"/>
          </a:p>
        </p:txBody>
      </p:sp>
    </p:spTree>
    <p:extLst>
      <p:ext uri="{BB962C8B-B14F-4D97-AF65-F5344CB8AC3E}">
        <p14:creationId xmlns:p14="http://schemas.microsoft.com/office/powerpoint/2010/main" val="29623097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ADF10A7-9E7D-4A43-91FF-7F17CBA624DF}" type="slidenum">
              <a:rPr lang="en-GB" smtClean="0"/>
              <a:t>42</a:t>
            </a:fld>
            <a:endParaRPr lang="en-GB"/>
          </a:p>
        </p:txBody>
      </p:sp>
    </p:spTree>
    <p:extLst>
      <p:ext uri="{BB962C8B-B14F-4D97-AF65-F5344CB8AC3E}">
        <p14:creationId xmlns:p14="http://schemas.microsoft.com/office/powerpoint/2010/main" val="6744807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ADF10A7-9E7D-4A43-91FF-7F17CBA624DF}" type="slidenum">
              <a:rPr lang="en-GB" smtClean="0"/>
              <a:t>43</a:t>
            </a:fld>
            <a:endParaRPr lang="en-GB"/>
          </a:p>
        </p:txBody>
      </p:sp>
    </p:spTree>
    <p:extLst>
      <p:ext uri="{BB962C8B-B14F-4D97-AF65-F5344CB8AC3E}">
        <p14:creationId xmlns:p14="http://schemas.microsoft.com/office/powerpoint/2010/main" val="23846593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1 - white">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807F7D-1945-39C0-8836-318D8BD2C994}"/>
              </a:ext>
            </a:extLst>
          </p:cNvPr>
          <p:cNvSpPr>
            <a:spLocks noGrp="1"/>
          </p:cNvSpPr>
          <p:nvPr>
            <p:ph type="title" hasCustomPrompt="1"/>
          </p:nvPr>
        </p:nvSpPr>
        <p:spPr>
          <a:xfrm>
            <a:off x="810883" y="2197572"/>
            <a:ext cx="4927241" cy="1421928"/>
          </a:xfrm>
          <a:prstGeom prst="rect">
            <a:avLst/>
          </a:prstGeom>
        </p:spPr>
        <p:txBody>
          <a:bodyPr wrap="square" anchor="b" anchorCtr="0">
            <a:spAutoFit/>
          </a:bodyPr>
          <a:lstStyle>
            <a:lvl1pPr>
              <a:defRPr sz="4800" b="1">
                <a:solidFill>
                  <a:srgbClr val="010444"/>
                </a:solidFill>
              </a:defRPr>
            </a:lvl1pPr>
          </a:lstStyle>
          <a:p>
            <a:r>
              <a:rPr lang="en-US"/>
              <a:t>Click to edit Master title style</a:t>
            </a:r>
            <a:endParaRPr lang="fr-FR"/>
          </a:p>
        </p:txBody>
      </p:sp>
      <p:sp>
        <p:nvSpPr>
          <p:cNvPr id="15" name="Text Placeholder 9">
            <a:extLst>
              <a:ext uri="{FF2B5EF4-FFF2-40B4-BE49-F238E27FC236}">
                <a16:creationId xmlns:a16="http://schemas.microsoft.com/office/drawing/2014/main" id="{AA6FA423-33BB-01D6-5BC5-6D40EDD2B0B5}"/>
              </a:ext>
            </a:extLst>
          </p:cNvPr>
          <p:cNvSpPr>
            <a:spLocks noGrp="1"/>
          </p:cNvSpPr>
          <p:nvPr>
            <p:ph type="body" sz="quarter" idx="13" hasCustomPrompt="1"/>
          </p:nvPr>
        </p:nvSpPr>
        <p:spPr>
          <a:xfrm>
            <a:off x="811206" y="3733800"/>
            <a:ext cx="4926918" cy="348557"/>
          </a:xfrm>
          <a:prstGeom prst="rect">
            <a:avLst/>
          </a:prstGeom>
        </p:spPr>
        <p:txBody>
          <a:bodyPr wrap="square" anchor="t">
            <a:spAutoFit/>
          </a:bodyPr>
          <a:lstStyle>
            <a:lvl1pPr marL="0" indent="0">
              <a:buNone/>
              <a:defRPr sz="18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Click to edit subtitle</a:t>
            </a:r>
            <a:endParaRPr lang="fr-FR"/>
          </a:p>
        </p:txBody>
      </p:sp>
      <p:sp>
        <p:nvSpPr>
          <p:cNvPr id="8" name="Picture Placeholder 8">
            <a:extLst>
              <a:ext uri="{FF2B5EF4-FFF2-40B4-BE49-F238E27FC236}">
                <a16:creationId xmlns:a16="http://schemas.microsoft.com/office/drawing/2014/main" id="{79299117-72FC-224F-4457-9B33ED317ED6}"/>
              </a:ext>
            </a:extLst>
          </p:cNvPr>
          <p:cNvSpPr>
            <a:spLocks noGrp="1"/>
          </p:cNvSpPr>
          <p:nvPr>
            <p:ph type="pic" sz="quarter" idx="14" hasCustomPrompt="1"/>
          </p:nvPr>
        </p:nvSpPr>
        <p:spPr>
          <a:xfrm>
            <a:off x="6559106" y="-459987"/>
            <a:ext cx="6892234" cy="8395068"/>
          </a:xfrm>
          <a:custGeom>
            <a:avLst/>
            <a:gdLst>
              <a:gd name="connsiteX0" fmla="*/ 2695669 w 6892234"/>
              <a:gd name="connsiteY0" fmla="*/ 3562039 h 8395068"/>
              <a:gd name="connsiteX1" fmla="*/ 3684262 w 6892234"/>
              <a:gd name="connsiteY1" fmla="*/ 3963204 h 8395068"/>
              <a:gd name="connsiteX2" fmla="*/ 5557667 w 6892234"/>
              <a:gd name="connsiteY2" fmla="*/ 5640265 h 8395068"/>
              <a:gd name="connsiteX3" fmla="*/ 5680937 w 6892234"/>
              <a:gd name="connsiteY3" fmla="*/ 7869352 h 8395068"/>
              <a:gd name="connsiteX4" fmla="*/ 3451851 w 6892234"/>
              <a:gd name="connsiteY4" fmla="*/ 7992622 h 8395068"/>
              <a:gd name="connsiteX5" fmla="*/ 1578446 w 6892234"/>
              <a:gd name="connsiteY5" fmla="*/ 6315561 h 8395068"/>
              <a:gd name="connsiteX6" fmla="*/ 1455175 w 6892234"/>
              <a:gd name="connsiteY6" fmla="*/ 4086475 h 8395068"/>
              <a:gd name="connsiteX7" fmla="*/ 2695669 w 6892234"/>
              <a:gd name="connsiteY7" fmla="*/ 3562039 h 8395068"/>
              <a:gd name="connsiteX8" fmla="*/ 5111529 w 6892234"/>
              <a:gd name="connsiteY8" fmla="*/ 3499572 h 8395068"/>
              <a:gd name="connsiteX9" fmla="*/ 5111529 w 6892234"/>
              <a:gd name="connsiteY9" fmla="*/ 3499572 h 8395068"/>
              <a:gd name="connsiteX10" fmla="*/ 5111528 w 6892234"/>
              <a:gd name="connsiteY10" fmla="*/ 3499573 h 8395068"/>
              <a:gd name="connsiteX11" fmla="*/ 5655467 w 6892234"/>
              <a:gd name="connsiteY11" fmla="*/ 3238198 h 8395068"/>
              <a:gd name="connsiteX12" fmla="*/ 6224909 w 6892234"/>
              <a:gd name="connsiteY12" fmla="*/ 3438002 h 8395068"/>
              <a:gd name="connsiteX13" fmla="*/ 6629650 w 6892234"/>
              <a:gd name="connsiteY13" fmla="*/ 3800323 h 8395068"/>
              <a:gd name="connsiteX14" fmla="*/ 6691221 w 6892234"/>
              <a:gd name="connsiteY14" fmla="*/ 4913704 h 8395068"/>
              <a:gd name="connsiteX15" fmla="*/ 6691220 w 6892234"/>
              <a:gd name="connsiteY15" fmla="*/ 4913703 h 8395068"/>
              <a:gd name="connsiteX16" fmla="*/ 5577840 w 6892234"/>
              <a:gd name="connsiteY16" fmla="*/ 4975274 h 8395068"/>
              <a:gd name="connsiteX17" fmla="*/ 5173100 w 6892234"/>
              <a:gd name="connsiteY17" fmla="*/ 4612952 h 8395068"/>
              <a:gd name="connsiteX18" fmla="*/ 5017476 w 6892234"/>
              <a:gd name="connsiteY18" fmla="*/ 3628653 h 8395068"/>
              <a:gd name="connsiteX19" fmla="*/ 5111529 w 6892234"/>
              <a:gd name="connsiteY19" fmla="*/ 3499572 h 8395068"/>
              <a:gd name="connsiteX20" fmla="*/ 5229452 w 6892234"/>
              <a:gd name="connsiteY20" fmla="*/ 3391860 h 8395068"/>
              <a:gd name="connsiteX21" fmla="*/ 5655467 w 6892234"/>
              <a:gd name="connsiteY21" fmla="*/ 3238198 h 8395068"/>
              <a:gd name="connsiteX22" fmla="*/ 4777668 w 6892234"/>
              <a:gd name="connsiteY22" fmla="*/ 3147879 h 8395068"/>
              <a:gd name="connsiteX23" fmla="*/ 4777667 w 6892234"/>
              <a:gd name="connsiteY23" fmla="*/ 3147880 h 8395068"/>
              <a:gd name="connsiteX24" fmla="*/ 4777668 w 6892234"/>
              <a:gd name="connsiteY24" fmla="*/ 3147879 h 8395068"/>
              <a:gd name="connsiteX25" fmla="*/ 654395 w 6892234"/>
              <a:gd name="connsiteY25" fmla="*/ 2558463 h 8395068"/>
              <a:gd name="connsiteX26" fmla="*/ 1154615 w 6892234"/>
              <a:gd name="connsiteY26" fmla="*/ 2733978 h 8395068"/>
              <a:gd name="connsiteX27" fmla="*/ 1155508 w 6892234"/>
              <a:gd name="connsiteY27" fmla="*/ 2734777 h 8395068"/>
              <a:gd name="connsiteX28" fmla="*/ 1209595 w 6892234"/>
              <a:gd name="connsiteY28" fmla="*/ 3712814 h 8395068"/>
              <a:gd name="connsiteX29" fmla="*/ 1209594 w 6892234"/>
              <a:gd name="connsiteY29" fmla="*/ 3712813 h 8395068"/>
              <a:gd name="connsiteX30" fmla="*/ 231557 w 6892234"/>
              <a:gd name="connsiteY30" fmla="*/ 3766900 h 8395068"/>
              <a:gd name="connsiteX31" fmla="*/ 230665 w 6892234"/>
              <a:gd name="connsiteY31" fmla="*/ 3766100 h 8395068"/>
              <a:gd name="connsiteX32" fmla="*/ 93959 w 6892234"/>
              <a:gd name="connsiteY32" fmla="*/ 2901454 h 8395068"/>
              <a:gd name="connsiteX33" fmla="*/ 176578 w 6892234"/>
              <a:gd name="connsiteY33" fmla="*/ 2788064 h 8395068"/>
              <a:gd name="connsiteX34" fmla="*/ 280167 w 6892234"/>
              <a:gd name="connsiteY34" fmla="*/ 2693445 h 8395068"/>
              <a:gd name="connsiteX35" fmla="*/ 654395 w 6892234"/>
              <a:gd name="connsiteY35" fmla="*/ 2558463 h 8395068"/>
              <a:gd name="connsiteX36" fmla="*/ 2600268 w 6892234"/>
              <a:gd name="connsiteY36" fmla="*/ 939 h 8395068"/>
              <a:gd name="connsiteX37" fmla="*/ 3324513 w 6892234"/>
              <a:gd name="connsiteY37" fmla="*/ 294834 h 8395068"/>
              <a:gd name="connsiteX38" fmla="*/ 4687360 w 6892234"/>
              <a:gd name="connsiteY38" fmla="*/ 1514846 h 8395068"/>
              <a:gd name="connsiteX39" fmla="*/ 4852086 w 6892234"/>
              <a:gd name="connsiteY39" fmla="*/ 3055797 h 8395068"/>
              <a:gd name="connsiteX40" fmla="*/ 4777668 w 6892234"/>
              <a:gd name="connsiteY40" fmla="*/ 3147879 h 8395068"/>
              <a:gd name="connsiteX41" fmla="*/ 4694352 w 6892234"/>
              <a:gd name="connsiteY41" fmla="*/ 3231998 h 8395068"/>
              <a:gd name="connsiteX42" fmla="*/ 3144632 w 6892234"/>
              <a:gd name="connsiteY42" fmla="*/ 3238188 h 8395068"/>
              <a:gd name="connsiteX43" fmla="*/ 1781787 w 6892234"/>
              <a:gd name="connsiteY43" fmla="*/ 2018176 h 8395068"/>
              <a:gd name="connsiteX44" fmla="*/ 1691479 w 6892234"/>
              <a:gd name="connsiteY44" fmla="*/ 385141 h 8395068"/>
              <a:gd name="connsiteX45" fmla="*/ 1691478 w 6892234"/>
              <a:gd name="connsiteY45" fmla="*/ 385142 h 8395068"/>
              <a:gd name="connsiteX46" fmla="*/ 2600268 w 6892234"/>
              <a:gd name="connsiteY46" fmla="*/ 939 h 839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92234" h="8395068">
                <a:moveTo>
                  <a:pt x="2695669" y="3562039"/>
                </a:moveTo>
                <a:cubicBezTo>
                  <a:pt x="3049186" y="3576255"/>
                  <a:pt x="3400067" y="3708796"/>
                  <a:pt x="3684262" y="3963204"/>
                </a:cubicBezTo>
                <a:lnTo>
                  <a:pt x="5557667" y="5640265"/>
                </a:lnTo>
                <a:cubicBezTo>
                  <a:pt x="6207251" y="6221771"/>
                  <a:pt x="6262441" y="7219767"/>
                  <a:pt x="5680937" y="7869352"/>
                </a:cubicBezTo>
                <a:cubicBezTo>
                  <a:pt x="5099433" y="8518936"/>
                  <a:pt x="4101437" y="8574126"/>
                  <a:pt x="3451851" y="7992622"/>
                </a:cubicBezTo>
                <a:lnTo>
                  <a:pt x="1578446" y="6315561"/>
                </a:lnTo>
                <a:cubicBezTo>
                  <a:pt x="928861" y="5734055"/>
                  <a:pt x="873671" y="4736059"/>
                  <a:pt x="1455175" y="4086475"/>
                </a:cubicBezTo>
                <a:cubicBezTo>
                  <a:pt x="1782271" y="3721084"/>
                  <a:pt x="2241149" y="3543762"/>
                  <a:pt x="2695669" y="3562039"/>
                </a:cubicBezTo>
                <a:close/>
                <a:moveTo>
                  <a:pt x="5111529" y="3499572"/>
                </a:moveTo>
                <a:lnTo>
                  <a:pt x="5111529" y="3499572"/>
                </a:lnTo>
                <a:lnTo>
                  <a:pt x="5111528" y="3499573"/>
                </a:lnTo>
                <a:close/>
                <a:moveTo>
                  <a:pt x="5655467" y="3238198"/>
                </a:moveTo>
                <a:cubicBezTo>
                  <a:pt x="5856949" y="3227056"/>
                  <a:pt x="6062682" y="3292777"/>
                  <a:pt x="6224909" y="3438002"/>
                </a:cubicBezTo>
                <a:lnTo>
                  <a:pt x="6629650" y="3800323"/>
                </a:lnTo>
                <a:cubicBezTo>
                  <a:pt x="6954104" y="4090773"/>
                  <a:pt x="6981671" y="4589250"/>
                  <a:pt x="6691221" y="4913704"/>
                </a:cubicBezTo>
                <a:lnTo>
                  <a:pt x="6691220" y="4913703"/>
                </a:lnTo>
                <a:cubicBezTo>
                  <a:pt x="6400772" y="5238157"/>
                  <a:pt x="5902294" y="5265724"/>
                  <a:pt x="5577840" y="4975274"/>
                </a:cubicBezTo>
                <a:lnTo>
                  <a:pt x="5173100" y="4612952"/>
                </a:lnTo>
                <a:cubicBezTo>
                  <a:pt x="4889203" y="4358809"/>
                  <a:pt x="4832610" y="3945395"/>
                  <a:pt x="5017476" y="3628653"/>
                </a:cubicBezTo>
                <a:lnTo>
                  <a:pt x="5111529" y="3499572"/>
                </a:lnTo>
                <a:lnTo>
                  <a:pt x="5229452" y="3391860"/>
                </a:lnTo>
                <a:cubicBezTo>
                  <a:pt x="5355635" y="3298147"/>
                  <a:pt x="5504356" y="3246555"/>
                  <a:pt x="5655467" y="3238198"/>
                </a:cubicBezTo>
                <a:close/>
                <a:moveTo>
                  <a:pt x="4777668" y="3147879"/>
                </a:moveTo>
                <a:lnTo>
                  <a:pt x="4777667" y="3147880"/>
                </a:lnTo>
                <a:lnTo>
                  <a:pt x="4777668" y="3147879"/>
                </a:lnTo>
                <a:close/>
                <a:moveTo>
                  <a:pt x="654395" y="2558463"/>
                </a:moveTo>
                <a:cubicBezTo>
                  <a:pt x="831385" y="2548674"/>
                  <a:pt x="1012109" y="2606407"/>
                  <a:pt x="1154615" y="2733978"/>
                </a:cubicBezTo>
                <a:lnTo>
                  <a:pt x="1155508" y="2734777"/>
                </a:lnTo>
                <a:cubicBezTo>
                  <a:pt x="1440522" y="2989920"/>
                  <a:pt x="1464737" y="3427801"/>
                  <a:pt x="1209595" y="3712814"/>
                </a:cubicBezTo>
                <a:lnTo>
                  <a:pt x="1209594" y="3712813"/>
                </a:lnTo>
                <a:cubicBezTo>
                  <a:pt x="954452" y="3997827"/>
                  <a:pt x="516570" y="4022042"/>
                  <a:pt x="231557" y="3766900"/>
                </a:cubicBezTo>
                <a:lnTo>
                  <a:pt x="230665" y="3766100"/>
                </a:lnTo>
                <a:cubicBezTo>
                  <a:pt x="-18721" y="3542850"/>
                  <a:pt x="-68435" y="3179691"/>
                  <a:pt x="93959" y="2901454"/>
                </a:cubicBezTo>
                <a:lnTo>
                  <a:pt x="176578" y="2788064"/>
                </a:lnTo>
                <a:lnTo>
                  <a:pt x="280167" y="2693445"/>
                </a:lnTo>
                <a:cubicBezTo>
                  <a:pt x="391011" y="2611124"/>
                  <a:pt x="521653" y="2565804"/>
                  <a:pt x="654395" y="2558463"/>
                </a:cubicBezTo>
                <a:close/>
                <a:moveTo>
                  <a:pt x="2600268" y="939"/>
                </a:moveTo>
                <a:cubicBezTo>
                  <a:pt x="2859254" y="11353"/>
                  <a:pt x="3116311" y="108453"/>
                  <a:pt x="3324513" y="294834"/>
                </a:cubicBezTo>
                <a:lnTo>
                  <a:pt x="4687360" y="1514846"/>
                </a:lnTo>
                <a:cubicBezTo>
                  <a:pt x="5133505" y="1914233"/>
                  <a:pt x="5196924" y="2581792"/>
                  <a:pt x="4852086" y="3055797"/>
                </a:cubicBezTo>
                <a:lnTo>
                  <a:pt x="4777668" y="3147879"/>
                </a:lnTo>
                <a:lnTo>
                  <a:pt x="4694352" y="3231998"/>
                </a:lnTo>
                <a:cubicBezTo>
                  <a:pt x="4261260" y="3627000"/>
                  <a:pt x="3590778" y="3637574"/>
                  <a:pt x="3144632" y="3238188"/>
                </a:cubicBezTo>
                <a:lnTo>
                  <a:pt x="1781787" y="2018176"/>
                </a:lnTo>
                <a:cubicBezTo>
                  <a:pt x="1305899" y="1592164"/>
                  <a:pt x="1265467" y="861029"/>
                  <a:pt x="1691479" y="385141"/>
                </a:cubicBezTo>
                <a:lnTo>
                  <a:pt x="1691478" y="385142"/>
                </a:lnTo>
                <a:cubicBezTo>
                  <a:pt x="1931110" y="117455"/>
                  <a:pt x="2267285" y="-12451"/>
                  <a:pt x="2600268" y="939"/>
                </a:cubicBezTo>
                <a:close/>
              </a:path>
            </a:pathLst>
          </a:custGeom>
          <a:solidFill>
            <a:schemeClr val="accent2"/>
          </a:solidFill>
          <a:ln>
            <a:noFill/>
          </a:ln>
        </p:spPr>
        <p:txBody>
          <a:bodyPr wrap="square" anchor="ctr" anchorCtr="0">
            <a:noAutofit/>
          </a:bodyPr>
          <a:lstStyle>
            <a:lvl1pPr marL="0" indent="0" algn="ctr">
              <a:buNone/>
              <a:defRPr>
                <a:solidFill>
                  <a:schemeClr val="tx1"/>
                </a:solidFill>
              </a:defRPr>
            </a:lvl1pPr>
          </a:lstStyle>
          <a:p>
            <a:r>
              <a:rPr lang="en-US" err="1"/>
              <a:t>Clic</a:t>
            </a:r>
            <a:r>
              <a:rPr lang="en-US"/>
              <a:t> to Add a picture</a:t>
            </a:r>
            <a:endParaRPr lang="fr-FR"/>
          </a:p>
        </p:txBody>
      </p:sp>
      <p:sp>
        <p:nvSpPr>
          <p:cNvPr id="5" name="Picture Placeholder 4">
            <a:extLst>
              <a:ext uri="{FF2B5EF4-FFF2-40B4-BE49-F238E27FC236}">
                <a16:creationId xmlns:a16="http://schemas.microsoft.com/office/drawing/2014/main" id="{415305E8-F886-A380-C52E-8AE0302E67E4}"/>
              </a:ext>
            </a:extLst>
          </p:cNvPr>
          <p:cNvSpPr txBox="1">
            <a:spLocks/>
          </p:cNvSpPr>
          <p:nvPr/>
        </p:nvSpPr>
        <p:spPr>
          <a:xfrm>
            <a:off x="819839" y="1100846"/>
            <a:ext cx="1200073"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Client logo</a:t>
            </a:r>
          </a:p>
        </p:txBody>
      </p:sp>
      <p:pic>
        <p:nvPicPr>
          <p:cNvPr id="4" name="Graphic 7">
            <a:extLst>
              <a:ext uri="{FF2B5EF4-FFF2-40B4-BE49-F238E27FC236}">
                <a16:creationId xmlns:a16="http://schemas.microsoft.com/office/drawing/2014/main" id="{6792F02E-DE1A-8857-060A-A0E1C03375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26570" y="1029628"/>
            <a:ext cx="845243" cy="697420"/>
          </a:xfrm>
          <a:prstGeom prst="rect">
            <a:avLst/>
          </a:prstGeom>
        </p:spPr>
      </p:pic>
    </p:spTree>
    <p:extLst>
      <p:ext uri="{BB962C8B-B14F-4D97-AF65-F5344CB8AC3E}">
        <p14:creationId xmlns:p14="http://schemas.microsoft.com/office/powerpoint/2010/main" val="236229329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ver 2 - Vermilion">
    <p:bg>
      <p:bgPr>
        <a:solidFill>
          <a:schemeClr val="bg1"/>
        </a:solidFill>
        <a:effectLst/>
      </p:bgPr>
    </p:bg>
    <p:spTree>
      <p:nvGrpSpPr>
        <p:cNvPr id="1" name=""/>
        <p:cNvGrpSpPr/>
        <p:nvPr/>
      </p:nvGrpSpPr>
      <p:grpSpPr>
        <a:xfrm>
          <a:off x="0" y="0"/>
          <a:ext cx="0" cy="0"/>
          <a:chOff x="0" y="0"/>
          <a:chExt cx="0" cy="0"/>
        </a:xfrm>
      </p:grpSpPr>
      <p:sp>
        <p:nvSpPr>
          <p:cNvPr id="2" name="Graphic 34">
            <a:extLst>
              <a:ext uri="{FF2B5EF4-FFF2-40B4-BE49-F238E27FC236}">
                <a16:creationId xmlns:a16="http://schemas.microsoft.com/office/drawing/2014/main" id="{69713201-EB21-0D52-5488-F199E435E652}"/>
              </a:ext>
            </a:extLst>
          </p:cNvPr>
          <p:cNvSpPr/>
          <p:nvPr/>
        </p:nvSpPr>
        <p:spPr>
          <a:xfrm>
            <a:off x="6732671" y="-1"/>
            <a:ext cx="5459330" cy="6858001"/>
          </a:xfrm>
          <a:custGeom>
            <a:avLst/>
            <a:gdLst>
              <a:gd name="connsiteX0" fmla="*/ 1435040 w 6495756"/>
              <a:gd name="connsiteY0" fmla="*/ 0 h 6858000"/>
              <a:gd name="connsiteX1" fmla="*/ 539442 w 6495756"/>
              <a:gd name="connsiteY1" fmla="*/ 1738172 h 6858000"/>
              <a:gd name="connsiteX2" fmla="*/ 0 w 6495756"/>
              <a:gd name="connsiteY2" fmla="*/ 3429000 h 6858000"/>
              <a:gd name="connsiteX3" fmla="*/ 567848 w 6495756"/>
              <a:gd name="connsiteY3" fmla="*/ 5119829 h 6858000"/>
              <a:gd name="connsiteX4" fmla="*/ 1548664 w 6495756"/>
              <a:gd name="connsiteY4" fmla="*/ 6858000 h 6858000"/>
              <a:gd name="connsiteX5" fmla="*/ 6495757 w 6495756"/>
              <a:gd name="connsiteY5" fmla="*/ 6858000 h 6858000"/>
              <a:gd name="connsiteX6" fmla="*/ 6495757 w 6495756"/>
              <a:gd name="connsiteY6" fmla="*/ 0 h 6858000"/>
              <a:gd name="connsiteX7" fmla="*/ 1435040 w 649575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95756" h="6858000">
                <a:moveTo>
                  <a:pt x="1435040" y="0"/>
                </a:moveTo>
                <a:cubicBezTo>
                  <a:pt x="1435040" y="0"/>
                  <a:pt x="1164034" y="860632"/>
                  <a:pt x="539442" y="1738172"/>
                </a:cubicBezTo>
                <a:cubicBezTo>
                  <a:pt x="539442" y="1738172"/>
                  <a:pt x="0" y="2388667"/>
                  <a:pt x="0" y="3429000"/>
                </a:cubicBezTo>
                <a:cubicBezTo>
                  <a:pt x="0" y="4562735"/>
                  <a:pt x="567848" y="5119829"/>
                  <a:pt x="567848" y="5119829"/>
                </a:cubicBezTo>
                <a:cubicBezTo>
                  <a:pt x="567848" y="5119829"/>
                  <a:pt x="1460876" y="6250452"/>
                  <a:pt x="1548664" y="6858000"/>
                </a:cubicBezTo>
                <a:lnTo>
                  <a:pt x="6495757" y="6858000"/>
                </a:lnTo>
                <a:lnTo>
                  <a:pt x="6495757" y="0"/>
                </a:lnTo>
                <a:lnTo>
                  <a:pt x="1435040" y="0"/>
                </a:lnTo>
                <a:close/>
              </a:path>
            </a:pathLst>
          </a:custGeom>
          <a:solidFill>
            <a:schemeClr val="accent2"/>
          </a:solidFill>
          <a:ln w="23492" cap="flat">
            <a:noFill/>
            <a:prstDash val="solid"/>
            <a:miter/>
          </a:ln>
        </p:spPr>
        <p:txBody>
          <a:bodyPr rtlCol="0" anchor="ctr"/>
          <a:lstStyle/>
          <a:p>
            <a:endParaRPr lang="fr-FR"/>
          </a:p>
        </p:txBody>
      </p:sp>
      <p:sp>
        <p:nvSpPr>
          <p:cNvPr id="13" name="Picture Placeholder 12">
            <a:extLst>
              <a:ext uri="{FF2B5EF4-FFF2-40B4-BE49-F238E27FC236}">
                <a16:creationId xmlns:a16="http://schemas.microsoft.com/office/drawing/2014/main" id="{8FE776F1-101F-8B86-E5C5-D50659D33482}"/>
              </a:ext>
            </a:extLst>
          </p:cNvPr>
          <p:cNvSpPr>
            <a:spLocks noGrp="1"/>
          </p:cNvSpPr>
          <p:nvPr>
            <p:ph type="pic" sz="quarter" idx="10" hasCustomPrompt="1"/>
          </p:nvPr>
        </p:nvSpPr>
        <p:spPr>
          <a:xfrm>
            <a:off x="7014509" y="605835"/>
            <a:ext cx="5177492" cy="5645740"/>
          </a:xfrm>
          <a:custGeom>
            <a:avLst/>
            <a:gdLst>
              <a:gd name="connsiteX0" fmla="*/ 2823164 w 5177492"/>
              <a:gd name="connsiteY0" fmla="*/ 0 h 5645740"/>
              <a:gd name="connsiteX1" fmla="*/ 5177492 w 5177492"/>
              <a:gd name="connsiteY1" fmla="*/ 0 h 5645740"/>
              <a:gd name="connsiteX2" fmla="*/ 5177492 w 5177492"/>
              <a:gd name="connsiteY2" fmla="*/ 5645740 h 5645740"/>
              <a:gd name="connsiteX3" fmla="*/ 2811499 w 5177492"/>
              <a:gd name="connsiteY3" fmla="*/ 5645740 h 5645740"/>
              <a:gd name="connsiteX4" fmla="*/ 2534512 w 5177492"/>
              <a:gd name="connsiteY4" fmla="*/ 5631754 h 5645740"/>
              <a:gd name="connsiteX5" fmla="*/ 14575 w 5177492"/>
              <a:gd name="connsiteY5" fmla="*/ 3111816 h 5645740"/>
              <a:gd name="connsiteX6" fmla="*/ 0 w 5177492"/>
              <a:gd name="connsiteY6" fmla="*/ 2823185 h 5645740"/>
              <a:gd name="connsiteX7" fmla="*/ 0 w 5177492"/>
              <a:gd name="connsiteY7" fmla="*/ 2823144 h 5645740"/>
              <a:gd name="connsiteX8" fmla="*/ 14575 w 5177492"/>
              <a:gd name="connsiteY8" fmla="*/ 2534513 h 5645740"/>
              <a:gd name="connsiteX9" fmla="*/ 2823164 w 5177492"/>
              <a:gd name="connsiteY9" fmla="*/ 0 h 5645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77492" h="5645740">
                <a:moveTo>
                  <a:pt x="2823164" y="0"/>
                </a:moveTo>
                <a:lnTo>
                  <a:pt x="5177492" y="0"/>
                </a:lnTo>
                <a:lnTo>
                  <a:pt x="5177492" y="5645740"/>
                </a:lnTo>
                <a:lnTo>
                  <a:pt x="2811499" y="5645740"/>
                </a:lnTo>
                <a:lnTo>
                  <a:pt x="2534512" y="5631754"/>
                </a:lnTo>
                <a:cubicBezTo>
                  <a:pt x="1205821" y="5496818"/>
                  <a:pt x="149511" y="4440508"/>
                  <a:pt x="14575" y="3111816"/>
                </a:cubicBezTo>
                <a:lnTo>
                  <a:pt x="0" y="2823185"/>
                </a:lnTo>
                <a:lnTo>
                  <a:pt x="0" y="2823144"/>
                </a:lnTo>
                <a:lnTo>
                  <a:pt x="14575" y="2534513"/>
                </a:lnTo>
                <a:cubicBezTo>
                  <a:pt x="159149" y="1110915"/>
                  <a:pt x="1361423" y="0"/>
                  <a:pt x="2823164" y="0"/>
                </a:cubicBezTo>
                <a:close/>
              </a:path>
            </a:pathLst>
          </a:custGeom>
        </p:spPr>
        <p:txBody>
          <a:bodyPr wrap="square" anchor="ctr" anchorCtr="0">
            <a:noAutofit/>
          </a:bodyPr>
          <a:lstStyle>
            <a:lvl1pPr marL="0" indent="0" algn="ctr">
              <a:buNone/>
              <a:defRPr>
                <a:solidFill>
                  <a:schemeClr val="bg1"/>
                </a:solidFill>
              </a:defRPr>
            </a:lvl1pPr>
          </a:lstStyle>
          <a:p>
            <a:r>
              <a:rPr lang="fr-FR"/>
              <a:t>Click to </a:t>
            </a:r>
            <a:r>
              <a:rPr lang="fr-FR" err="1"/>
              <a:t>add</a:t>
            </a:r>
            <a:r>
              <a:rPr lang="fr-FR"/>
              <a:t> a </a:t>
            </a:r>
            <a:r>
              <a:rPr lang="fr-FR" err="1"/>
              <a:t>picture</a:t>
            </a:r>
            <a:endParaRPr lang="fr-FR"/>
          </a:p>
        </p:txBody>
      </p:sp>
      <p:sp>
        <p:nvSpPr>
          <p:cNvPr id="8" name="Title 1">
            <a:extLst>
              <a:ext uri="{FF2B5EF4-FFF2-40B4-BE49-F238E27FC236}">
                <a16:creationId xmlns:a16="http://schemas.microsoft.com/office/drawing/2014/main" id="{973019D1-178E-D399-6A6A-071A88FB9689}"/>
              </a:ext>
            </a:extLst>
          </p:cNvPr>
          <p:cNvSpPr>
            <a:spLocks noGrp="1"/>
          </p:cNvSpPr>
          <p:nvPr>
            <p:ph type="title" hasCustomPrompt="1"/>
          </p:nvPr>
        </p:nvSpPr>
        <p:spPr>
          <a:xfrm>
            <a:off x="810883" y="2197572"/>
            <a:ext cx="4927241" cy="1421928"/>
          </a:xfrm>
          <a:prstGeom prst="rect">
            <a:avLst/>
          </a:prstGeom>
        </p:spPr>
        <p:txBody>
          <a:bodyPr wrap="square" anchor="b" anchorCtr="0">
            <a:spAutoFit/>
          </a:bodyPr>
          <a:lstStyle>
            <a:lvl1pPr>
              <a:defRPr sz="4800" b="1">
                <a:solidFill>
                  <a:srgbClr val="010444"/>
                </a:solidFill>
              </a:defRPr>
            </a:lvl1pPr>
          </a:lstStyle>
          <a:p>
            <a:r>
              <a:rPr lang="en-US"/>
              <a:t>Click to edit Master title style</a:t>
            </a:r>
            <a:endParaRPr lang="fr-FR"/>
          </a:p>
        </p:txBody>
      </p:sp>
      <p:sp>
        <p:nvSpPr>
          <p:cNvPr id="9" name="Text Placeholder 9">
            <a:extLst>
              <a:ext uri="{FF2B5EF4-FFF2-40B4-BE49-F238E27FC236}">
                <a16:creationId xmlns:a16="http://schemas.microsoft.com/office/drawing/2014/main" id="{19073896-3D1D-54C6-ADEF-015390DA2526}"/>
              </a:ext>
            </a:extLst>
          </p:cNvPr>
          <p:cNvSpPr>
            <a:spLocks noGrp="1"/>
          </p:cNvSpPr>
          <p:nvPr>
            <p:ph type="body" sz="quarter" idx="13" hasCustomPrompt="1"/>
          </p:nvPr>
        </p:nvSpPr>
        <p:spPr>
          <a:xfrm>
            <a:off x="811206" y="3733800"/>
            <a:ext cx="4926918" cy="348557"/>
          </a:xfrm>
          <a:prstGeom prst="rect">
            <a:avLst/>
          </a:prstGeom>
        </p:spPr>
        <p:txBody>
          <a:bodyPr wrap="square" anchor="t">
            <a:spAutoFit/>
          </a:bodyPr>
          <a:lstStyle>
            <a:lvl1pPr marL="0" indent="0">
              <a:buNone/>
              <a:defRPr sz="18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Click to edit subtitle</a:t>
            </a:r>
            <a:endParaRPr lang="fr-FR"/>
          </a:p>
        </p:txBody>
      </p:sp>
      <p:sp>
        <p:nvSpPr>
          <p:cNvPr id="6" name="Picture Placeholder 4">
            <a:extLst>
              <a:ext uri="{FF2B5EF4-FFF2-40B4-BE49-F238E27FC236}">
                <a16:creationId xmlns:a16="http://schemas.microsoft.com/office/drawing/2014/main" id="{91556E75-9D51-721A-6D99-438CDF050B3C}"/>
              </a:ext>
            </a:extLst>
          </p:cNvPr>
          <p:cNvSpPr txBox="1">
            <a:spLocks/>
          </p:cNvSpPr>
          <p:nvPr/>
        </p:nvSpPr>
        <p:spPr>
          <a:xfrm>
            <a:off x="819839" y="1100846"/>
            <a:ext cx="1200073"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Client logo</a:t>
            </a:r>
          </a:p>
        </p:txBody>
      </p:sp>
      <p:pic>
        <p:nvPicPr>
          <p:cNvPr id="3" name="Graphic 7">
            <a:extLst>
              <a:ext uri="{FF2B5EF4-FFF2-40B4-BE49-F238E27FC236}">
                <a16:creationId xmlns:a16="http://schemas.microsoft.com/office/drawing/2014/main" id="{3BCA3CC0-AC0C-3DD1-1AE2-BD4ED1D7678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26570" y="1029628"/>
            <a:ext cx="845243" cy="697420"/>
          </a:xfrm>
          <a:prstGeom prst="rect">
            <a:avLst/>
          </a:prstGeom>
        </p:spPr>
      </p:pic>
    </p:spTree>
    <p:extLst>
      <p:ext uri="{BB962C8B-B14F-4D97-AF65-F5344CB8AC3E}">
        <p14:creationId xmlns:p14="http://schemas.microsoft.com/office/powerpoint/2010/main" val="408479745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ummary">
    <p:bg>
      <p:bgPr>
        <a:solidFill>
          <a:schemeClr val="bg2"/>
        </a:solidFill>
        <a:effectLst/>
      </p:bgPr>
    </p:bg>
    <p:spTree>
      <p:nvGrpSpPr>
        <p:cNvPr id="1" name=""/>
        <p:cNvGrpSpPr/>
        <p:nvPr/>
      </p:nvGrpSpPr>
      <p:grpSpPr>
        <a:xfrm>
          <a:off x="0" y="0"/>
          <a:ext cx="0" cy="0"/>
          <a:chOff x="0" y="0"/>
          <a:chExt cx="0" cy="0"/>
        </a:xfrm>
      </p:grpSpPr>
      <p:sp>
        <p:nvSpPr>
          <p:cNvPr id="15" name="Rectangle : avec coins arrondis en haut 5">
            <a:extLst>
              <a:ext uri="{FF2B5EF4-FFF2-40B4-BE49-F238E27FC236}">
                <a16:creationId xmlns:a16="http://schemas.microsoft.com/office/drawing/2014/main" id="{F4C19A85-9DA0-4782-EFF6-528BCD6F5923}"/>
              </a:ext>
            </a:extLst>
          </p:cNvPr>
          <p:cNvSpPr/>
          <p:nvPr/>
        </p:nvSpPr>
        <p:spPr>
          <a:xfrm>
            <a:off x="671765" y="1162041"/>
            <a:ext cx="10848471" cy="5420185"/>
          </a:xfrm>
          <a:prstGeom prst="round2SameRect">
            <a:avLst>
              <a:gd name="adj1" fmla="val 8707"/>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Placeholder 9">
            <a:extLst>
              <a:ext uri="{FF2B5EF4-FFF2-40B4-BE49-F238E27FC236}">
                <a16:creationId xmlns:a16="http://schemas.microsoft.com/office/drawing/2014/main" id="{594B47B8-8DB0-CBED-88AD-DFF18B56ABFC}"/>
              </a:ext>
            </a:extLst>
          </p:cNvPr>
          <p:cNvSpPr>
            <a:spLocks noGrp="1"/>
          </p:cNvSpPr>
          <p:nvPr>
            <p:ph type="body" sz="quarter" idx="31" hasCustomPrompt="1"/>
          </p:nvPr>
        </p:nvSpPr>
        <p:spPr>
          <a:xfrm>
            <a:off x="3756991" y="318225"/>
            <a:ext cx="5844210" cy="474816"/>
          </a:xfrm>
          <a:prstGeom prst="rect">
            <a:avLst/>
          </a:prstGeom>
        </p:spPr>
        <p:txBody>
          <a:bodyPr vert="horz" wrap="square" lIns="91440" tIns="45720" rIns="91440" bIns="45720" rtlCol="0" anchor="ctr">
            <a:noAutofit/>
          </a:bodyPr>
          <a:lstStyle>
            <a:lvl1pPr marL="0" indent="0">
              <a:buNone/>
              <a:defRPr lang="fr-FR" sz="1400" dirty="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7" name="Title 1">
            <a:extLst>
              <a:ext uri="{FF2B5EF4-FFF2-40B4-BE49-F238E27FC236}">
                <a16:creationId xmlns:a16="http://schemas.microsoft.com/office/drawing/2014/main" id="{220AB072-20E3-42F1-31E4-31A36C72E22E}"/>
              </a:ext>
            </a:extLst>
          </p:cNvPr>
          <p:cNvSpPr>
            <a:spLocks noGrp="1"/>
          </p:cNvSpPr>
          <p:nvPr>
            <p:ph type="title" hasCustomPrompt="1"/>
          </p:nvPr>
        </p:nvSpPr>
        <p:spPr>
          <a:xfrm>
            <a:off x="713235" y="317106"/>
            <a:ext cx="2944365" cy="477054"/>
          </a:xfrm>
          <a:prstGeom prst="rect">
            <a:avLst/>
          </a:prstGeom>
          <a:noFill/>
        </p:spPr>
        <p:txBody>
          <a:bodyPr wrap="square" rtlCol="0">
            <a:spAutoFit/>
          </a:bodyPr>
          <a:lstStyle>
            <a:lvl1pPr>
              <a:defRPr lang="fr-FR" kern="0" dirty="0">
                <a:ea typeface="+mn-ea"/>
                <a:cs typeface="Ramona" pitchFamily="2" charset="0"/>
              </a:defRPr>
            </a:lvl1pPr>
          </a:lstStyle>
          <a:p>
            <a:pPr marL="0" lvl="0">
              <a:lnSpc>
                <a:spcPts val="3000"/>
              </a:lnSpc>
            </a:pPr>
            <a:r>
              <a:rPr lang="en-US"/>
              <a:t>Table of contents</a:t>
            </a:r>
            <a:endParaRPr lang="fr-FR"/>
          </a:p>
        </p:txBody>
      </p:sp>
      <p:sp>
        <p:nvSpPr>
          <p:cNvPr id="2" name="Forme libre : forme 1">
            <a:extLst>
              <a:ext uri="{FF2B5EF4-FFF2-40B4-BE49-F238E27FC236}">
                <a16:creationId xmlns:a16="http://schemas.microsoft.com/office/drawing/2014/main" id="{D7290B2A-FB13-1B66-045B-6472B7F5D8BE}"/>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1968230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ter 1">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07499B-DF8E-64B6-E34B-C8AF3A3B2176}"/>
              </a:ext>
            </a:extLst>
          </p:cNvPr>
          <p:cNvSpPr/>
          <p:nvPr/>
        </p:nvSpPr>
        <p:spPr>
          <a:xfrm>
            <a:off x="0" y="0"/>
            <a:ext cx="17232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Graphic 16">
            <a:extLst>
              <a:ext uri="{FF2B5EF4-FFF2-40B4-BE49-F238E27FC236}">
                <a16:creationId xmlns:a16="http://schemas.microsoft.com/office/drawing/2014/main" id="{8DAF3687-2D04-70FB-BA48-87F65A0C9D2F}"/>
              </a:ext>
            </a:extLst>
          </p:cNvPr>
          <p:cNvPicPr>
            <a:picLocks noChangeAspect="1"/>
          </p:cNvPicPr>
          <p:nvPr/>
        </p:nvPicPr>
        <p:blipFill>
          <a:blip r:embed="rId2">
            <a:extLst>
              <a:ext uri="{96DAC541-7B7A-43D3-8B79-37D633B846F1}">
                <asvg:svgBlip xmlns:asvg="http://schemas.microsoft.com/office/drawing/2016/SVG/main" r:embed="rId3"/>
              </a:ext>
            </a:extLst>
          </a:blip>
          <a:srcRect t="71820" r="30729"/>
          <a:stretch>
            <a:fillRect/>
          </a:stretch>
        </p:blipFill>
        <p:spPr>
          <a:xfrm flipV="1">
            <a:off x="1545688" y="4924546"/>
            <a:ext cx="10646313" cy="1933455"/>
          </a:xfrm>
          <a:custGeom>
            <a:avLst/>
            <a:gdLst>
              <a:gd name="connsiteX0" fmla="*/ 0 w 10646313"/>
              <a:gd name="connsiteY0" fmla="*/ 1933455 h 1933455"/>
              <a:gd name="connsiteX1" fmla="*/ 10646313 w 10646313"/>
              <a:gd name="connsiteY1" fmla="*/ 1933455 h 1933455"/>
              <a:gd name="connsiteX2" fmla="*/ 10646313 w 10646313"/>
              <a:gd name="connsiteY2" fmla="*/ 0 h 1933455"/>
              <a:gd name="connsiteX3" fmla="*/ 0 w 10646313"/>
              <a:gd name="connsiteY3" fmla="*/ 0 h 1933455"/>
            </a:gdLst>
            <a:ahLst/>
            <a:cxnLst>
              <a:cxn ang="0">
                <a:pos x="connsiteX0" y="connsiteY0"/>
              </a:cxn>
              <a:cxn ang="0">
                <a:pos x="connsiteX1" y="connsiteY1"/>
              </a:cxn>
              <a:cxn ang="0">
                <a:pos x="connsiteX2" y="connsiteY2"/>
              </a:cxn>
              <a:cxn ang="0">
                <a:pos x="connsiteX3" y="connsiteY3"/>
              </a:cxn>
            </a:cxnLst>
            <a:rect l="l" t="t" r="r" b="b"/>
            <a:pathLst>
              <a:path w="10646313" h="1933455">
                <a:moveTo>
                  <a:pt x="0" y="1933455"/>
                </a:moveTo>
                <a:lnTo>
                  <a:pt x="10646313" y="1933455"/>
                </a:lnTo>
                <a:lnTo>
                  <a:pt x="10646313" y="0"/>
                </a:lnTo>
                <a:lnTo>
                  <a:pt x="0" y="0"/>
                </a:lnTo>
                <a:close/>
              </a:path>
            </a:pathLst>
          </a:custGeom>
        </p:spPr>
      </p:pic>
      <p:pic>
        <p:nvPicPr>
          <p:cNvPr id="17" name="Graphic 16">
            <a:extLst>
              <a:ext uri="{FF2B5EF4-FFF2-40B4-BE49-F238E27FC236}">
                <a16:creationId xmlns:a16="http://schemas.microsoft.com/office/drawing/2014/main" id="{3EEF09A8-611B-B0F7-760D-FF290AA744FD}"/>
              </a:ext>
            </a:extLst>
          </p:cNvPr>
          <p:cNvPicPr>
            <a:picLocks noChangeAspect="1"/>
          </p:cNvPicPr>
          <p:nvPr/>
        </p:nvPicPr>
        <p:blipFill>
          <a:blip r:embed="rId2">
            <a:extLst>
              <a:ext uri="{96DAC541-7B7A-43D3-8B79-37D633B846F1}">
                <asvg:svgBlip xmlns:asvg="http://schemas.microsoft.com/office/drawing/2016/SVG/main" r:embed="rId3"/>
              </a:ext>
            </a:extLst>
          </a:blip>
          <a:srcRect t="71820" r="30729"/>
          <a:stretch>
            <a:fillRect/>
          </a:stretch>
        </p:blipFill>
        <p:spPr>
          <a:xfrm flipV="1">
            <a:off x="1545688" y="4924546"/>
            <a:ext cx="10646313" cy="1933455"/>
          </a:xfrm>
          <a:custGeom>
            <a:avLst/>
            <a:gdLst>
              <a:gd name="connsiteX0" fmla="*/ 0 w 10646313"/>
              <a:gd name="connsiteY0" fmla="*/ 1933455 h 1933455"/>
              <a:gd name="connsiteX1" fmla="*/ 10646313 w 10646313"/>
              <a:gd name="connsiteY1" fmla="*/ 1933455 h 1933455"/>
              <a:gd name="connsiteX2" fmla="*/ 10646313 w 10646313"/>
              <a:gd name="connsiteY2" fmla="*/ 0 h 1933455"/>
              <a:gd name="connsiteX3" fmla="*/ 0 w 10646313"/>
              <a:gd name="connsiteY3" fmla="*/ 0 h 1933455"/>
            </a:gdLst>
            <a:ahLst/>
            <a:cxnLst>
              <a:cxn ang="0">
                <a:pos x="connsiteX0" y="connsiteY0"/>
              </a:cxn>
              <a:cxn ang="0">
                <a:pos x="connsiteX1" y="connsiteY1"/>
              </a:cxn>
              <a:cxn ang="0">
                <a:pos x="connsiteX2" y="connsiteY2"/>
              </a:cxn>
              <a:cxn ang="0">
                <a:pos x="connsiteX3" y="connsiteY3"/>
              </a:cxn>
            </a:cxnLst>
            <a:rect l="l" t="t" r="r" b="b"/>
            <a:pathLst>
              <a:path w="10646313" h="1933455">
                <a:moveTo>
                  <a:pt x="0" y="1933455"/>
                </a:moveTo>
                <a:lnTo>
                  <a:pt x="10646313" y="1933455"/>
                </a:lnTo>
                <a:lnTo>
                  <a:pt x="10646313" y="0"/>
                </a:lnTo>
                <a:lnTo>
                  <a:pt x="0" y="0"/>
                </a:lnTo>
                <a:close/>
              </a:path>
            </a:pathLst>
          </a:custGeom>
        </p:spPr>
      </p:pic>
      <p:sp>
        <p:nvSpPr>
          <p:cNvPr id="9" name="Title 1">
            <a:extLst>
              <a:ext uri="{FF2B5EF4-FFF2-40B4-BE49-F238E27FC236}">
                <a16:creationId xmlns:a16="http://schemas.microsoft.com/office/drawing/2014/main" id="{B3DCE6D8-742A-6400-444B-9FA5AEDD7B97}"/>
              </a:ext>
            </a:extLst>
          </p:cNvPr>
          <p:cNvSpPr>
            <a:spLocks noGrp="1"/>
          </p:cNvSpPr>
          <p:nvPr>
            <p:ph type="title" hasCustomPrompt="1"/>
          </p:nvPr>
        </p:nvSpPr>
        <p:spPr>
          <a:xfrm>
            <a:off x="5503636" y="3252594"/>
            <a:ext cx="5070634" cy="1281376"/>
          </a:xfrm>
          <a:prstGeom prst="rect">
            <a:avLst/>
          </a:prstGeom>
        </p:spPr>
        <p:txBody>
          <a:bodyPr anchor="t" anchorCtr="0">
            <a:spAutoFit/>
          </a:bodyPr>
          <a:lstStyle>
            <a:lvl1pPr>
              <a:lnSpc>
                <a:spcPct val="70000"/>
              </a:lnSpc>
              <a:defRPr sz="5400" b="1" cap="all" baseline="0">
                <a:solidFill>
                  <a:schemeClr val="tx2"/>
                </a:solidFill>
                <a:latin typeface="Tenorite" panose="00000500000000000000" pitchFamily="2" charset="0"/>
              </a:defRPr>
            </a:lvl1pPr>
          </a:lstStyle>
          <a:p>
            <a:r>
              <a:rPr lang="en-US"/>
              <a:t>Click to edit Chapter title</a:t>
            </a:r>
            <a:endParaRPr lang="fr-FR"/>
          </a:p>
        </p:txBody>
      </p:sp>
      <p:sp>
        <p:nvSpPr>
          <p:cNvPr id="10" name="Text Placeholder 9">
            <a:extLst>
              <a:ext uri="{FF2B5EF4-FFF2-40B4-BE49-F238E27FC236}">
                <a16:creationId xmlns:a16="http://schemas.microsoft.com/office/drawing/2014/main" id="{46ADD2EE-5445-379F-A7E3-04CF5BFD46C7}"/>
              </a:ext>
            </a:extLst>
          </p:cNvPr>
          <p:cNvSpPr>
            <a:spLocks noGrp="1"/>
          </p:cNvSpPr>
          <p:nvPr>
            <p:ph type="body" sz="quarter" idx="13" hasCustomPrompt="1"/>
          </p:nvPr>
        </p:nvSpPr>
        <p:spPr>
          <a:xfrm>
            <a:off x="5503204" y="4584981"/>
            <a:ext cx="5070634" cy="348557"/>
          </a:xfrm>
          <a:prstGeom prst="rect">
            <a:avLst/>
          </a:prstGeom>
        </p:spPr>
        <p:txBody>
          <a:bodyPr anchor="t">
            <a:spAutoFit/>
          </a:bodyPr>
          <a:lstStyle>
            <a:lvl1pPr marL="0" indent="0">
              <a:buNone/>
              <a:defRPr sz="18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Click to edit subtitle</a:t>
            </a:r>
            <a:endParaRPr lang="fr-FR"/>
          </a:p>
        </p:txBody>
      </p:sp>
      <p:sp>
        <p:nvSpPr>
          <p:cNvPr id="14" name="Picture Placeholder 13">
            <a:extLst>
              <a:ext uri="{FF2B5EF4-FFF2-40B4-BE49-F238E27FC236}">
                <a16:creationId xmlns:a16="http://schemas.microsoft.com/office/drawing/2014/main" id="{F1292E64-B591-7643-23E0-0C65705ABA46}"/>
              </a:ext>
            </a:extLst>
          </p:cNvPr>
          <p:cNvSpPr>
            <a:spLocks noGrp="1"/>
          </p:cNvSpPr>
          <p:nvPr>
            <p:ph type="pic" sz="quarter" idx="14" hasCustomPrompt="1"/>
          </p:nvPr>
        </p:nvSpPr>
        <p:spPr>
          <a:xfrm>
            <a:off x="0" y="606425"/>
            <a:ext cx="4602163" cy="6251575"/>
          </a:xfrm>
          <a:custGeom>
            <a:avLst/>
            <a:gdLst>
              <a:gd name="connsiteX0" fmla="*/ 0 w 4602163"/>
              <a:gd name="connsiteY0" fmla="*/ 0 h 6251575"/>
              <a:gd name="connsiteX1" fmla="*/ 3771855 w 4602163"/>
              <a:gd name="connsiteY1" fmla="*/ 0 h 6251575"/>
              <a:gd name="connsiteX2" fmla="*/ 3934582 w 4602163"/>
              <a:gd name="connsiteY2" fmla="*/ 16404 h 6251575"/>
              <a:gd name="connsiteX3" fmla="*/ 4598163 w 4602163"/>
              <a:gd name="connsiteY3" fmla="*/ 750364 h 6251575"/>
              <a:gd name="connsiteX4" fmla="*/ 4602163 w 4602163"/>
              <a:gd name="connsiteY4" fmla="*/ 829591 h 6251575"/>
              <a:gd name="connsiteX5" fmla="*/ 4602163 w 4602163"/>
              <a:gd name="connsiteY5" fmla="*/ 6251575 h 6251575"/>
              <a:gd name="connsiteX6" fmla="*/ 0 w 4602163"/>
              <a:gd name="connsiteY6" fmla="*/ 6251575 h 625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02163" h="6251575">
                <a:moveTo>
                  <a:pt x="0" y="0"/>
                </a:moveTo>
                <a:lnTo>
                  <a:pt x="3771855" y="0"/>
                </a:lnTo>
                <a:lnTo>
                  <a:pt x="3934582" y="16404"/>
                </a:lnTo>
                <a:cubicBezTo>
                  <a:pt x="4288525" y="88832"/>
                  <a:pt x="4561038" y="384804"/>
                  <a:pt x="4598163" y="750364"/>
                </a:cubicBezTo>
                <a:lnTo>
                  <a:pt x="4602163" y="829591"/>
                </a:lnTo>
                <a:lnTo>
                  <a:pt x="4602163" y="6251575"/>
                </a:lnTo>
                <a:lnTo>
                  <a:pt x="0" y="6251575"/>
                </a:lnTo>
                <a:close/>
              </a:path>
            </a:pathLst>
          </a:custGeom>
        </p:spPr>
        <p:txBody>
          <a:bodyPr wrap="square" anchor="ctr" anchorCtr="0">
            <a:noAutofit/>
          </a:bodyPr>
          <a:lstStyle>
            <a:lvl1pPr marL="0" indent="0" algn="ctr">
              <a:buNone/>
              <a:defRPr>
                <a:solidFill>
                  <a:schemeClr val="tx2"/>
                </a:solidFill>
              </a:defRPr>
            </a:lvl1pPr>
          </a:lstStyle>
          <a:p>
            <a:r>
              <a:rPr lang="fr-FR"/>
              <a:t>Click to </a:t>
            </a:r>
            <a:r>
              <a:rPr lang="fr-FR" err="1"/>
              <a:t>add</a:t>
            </a:r>
            <a:r>
              <a:rPr lang="fr-FR"/>
              <a:t> a </a:t>
            </a:r>
            <a:r>
              <a:rPr lang="fr-FR" err="1"/>
              <a:t>picture</a:t>
            </a:r>
            <a:endParaRPr lang="fr-FR"/>
          </a:p>
        </p:txBody>
      </p:sp>
      <p:sp>
        <p:nvSpPr>
          <p:cNvPr id="18" name="Graphic 18">
            <a:extLst>
              <a:ext uri="{FF2B5EF4-FFF2-40B4-BE49-F238E27FC236}">
                <a16:creationId xmlns:a16="http://schemas.microsoft.com/office/drawing/2014/main" id="{7B529EDD-B138-11CF-750F-8D1945D5398D}"/>
              </a:ext>
            </a:extLst>
          </p:cNvPr>
          <p:cNvSpPr/>
          <p:nvPr/>
        </p:nvSpPr>
        <p:spPr>
          <a:xfrm>
            <a:off x="5623742" y="2329969"/>
            <a:ext cx="687781" cy="586724"/>
          </a:xfrm>
          <a:custGeom>
            <a:avLst/>
            <a:gdLst>
              <a:gd name="connsiteX0" fmla="*/ 394543 w 687781"/>
              <a:gd name="connsiteY0" fmla="*/ 66153 h 586724"/>
              <a:gd name="connsiteX1" fmla="*/ 300 w 687781"/>
              <a:gd name="connsiteY1" fmla="*/ 329816 h 586724"/>
              <a:gd name="connsiteX2" fmla="*/ 380293 w 687781"/>
              <a:gd name="connsiteY2" fmla="*/ 586713 h 586724"/>
              <a:gd name="connsiteX3" fmla="*/ 687759 w 687781"/>
              <a:gd name="connsiteY3" fmla="*/ 293510 h 586724"/>
              <a:gd name="connsiteX4" fmla="*/ 307432 w 687781"/>
              <a:gd name="connsiteY4" fmla="*/ 293 h 58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81" h="586724">
                <a:moveTo>
                  <a:pt x="394543" y="66153"/>
                </a:moveTo>
                <a:cubicBezTo>
                  <a:pt x="220308" y="30033"/>
                  <a:pt x="-9452" y="135780"/>
                  <a:pt x="300" y="329816"/>
                </a:cubicBezTo>
                <a:cubicBezTo>
                  <a:pt x="10065" y="523852"/>
                  <a:pt x="234125" y="587692"/>
                  <a:pt x="380293" y="586713"/>
                </a:cubicBezTo>
                <a:cubicBezTo>
                  <a:pt x="587352" y="585326"/>
                  <a:pt x="687759" y="440111"/>
                  <a:pt x="687759" y="293510"/>
                </a:cubicBezTo>
                <a:cubicBezTo>
                  <a:pt x="689890" y="91655"/>
                  <a:pt x="545407" y="-6088"/>
                  <a:pt x="307432" y="293"/>
                </a:cubicBezTo>
              </a:path>
            </a:pathLst>
          </a:custGeom>
          <a:noFill/>
          <a:ln w="28575" cap="flat">
            <a:solidFill>
              <a:schemeClr val="tx2"/>
            </a:solidFill>
            <a:prstDash val="solid"/>
            <a:miter/>
          </a:ln>
        </p:spPr>
        <p:txBody>
          <a:bodyPr rtlCol="0" anchor="ctr"/>
          <a:lstStyle/>
          <a:p>
            <a:endParaRPr lang="fr-FR"/>
          </a:p>
        </p:txBody>
      </p:sp>
      <p:sp>
        <p:nvSpPr>
          <p:cNvPr id="29" name="Text Placeholder 9">
            <a:extLst>
              <a:ext uri="{FF2B5EF4-FFF2-40B4-BE49-F238E27FC236}">
                <a16:creationId xmlns:a16="http://schemas.microsoft.com/office/drawing/2014/main" id="{D88E0C1C-6C76-7C7A-4DE8-0C4AE4026E9D}"/>
              </a:ext>
            </a:extLst>
          </p:cNvPr>
          <p:cNvSpPr>
            <a:spLocks noGrp="1"/>
          </p:cNvSpPr>
          <p:nvPr>
            <p:ph type="body" sz="quarter" idx="15" hasCustomPrompt="1"/>
          </p:nvPr>
        </p:nvSpPr>
        <p:spPr>
          <a:xfrm>
            <a:off x="5623742" y="2449052"/>
            <a:ext cx="687781" cy="433965"/>
          </a:xfrm>
          <a:prstGeom prst="rect">
            <a:avLst/>
          </a:prstGeom>
        </p:spPr>
        <p:txBody>
          <a:bodyPr wrap="square" anchor="ctr">
            <a:spAutoFit/>
          </a:bodyPr>
          <a:lstStyle>
            <a:lvl1pPr marL="0" indent="0" algn="ctr">
              <a:buNone/>
              <a:defRPr sz="24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XX</a:t>
            </a:r>
            <a:endParaRPr lang="fr-FR"/>
          </a:p>
        </p:txBody>
      </p:sp>
      <p:sp>
        <p:nvSpPr>
          <p:cNvPr id="5" name="Graphic 18">
            <a:extLst>
              <a:ext uri="{FF2B5EF4-FFF2-40B4-BE49-F238E27FC236}">
                <a16:creationId xmlns:a16="http://schemas.microsoft.com/office/drawing/2014/main" id="{916EAEC0-D6D0-08A3-BAEB-FB9535BBCC20}"/>
              </a:ext>
            </a:extLst>
          </p:cNvPr>
          <p:cNvSpPr/>
          <p:nvPr/>
        </p:nvSpPr>
        <p:spPr>
          <a:xfrm>
            <a:off x="5623742" y="2329969"/>
            <a:ext cx="687781" cy="586724"/>
          </a:xfrm>
          <a:custGeom>
            <a:avLst/>
            <a:gdLst>
              <a:gd name="connsiteX0" fmla="*/ 394543 w 687781"/>
              <a:gd name="connsiteY0" fmla="*/ 66153 h 586724"/>
              <a:gd name="connsiteX1" fmla="*/ 300 w 687781"/>
              <a:gd name="connsiteY1" fmla="*/ 329816 h 586724"/>
              <a:gd name="connsiteX2" fmla="*/ 380293 w 687781"/>
              <a:gd name="connsiteY2" fmla="*/ 586713 h 586724"/>
              <a:gd name="connsiteX3" fmla="*/ 687759 w 687781"/>
              <a:gd name="connsiteY3" fmla="*/ 293510 h 586724"/>
              <a:gd name="connsiteX4" fmla="*/ 307432 w 687781"/>
              <a:gd name="connsiteY4" fmla="*/ 293 h 58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81" h="586724">
                <a:moveTo>
                  <a:pt x="394543" y="66153"/>
                </a:moveTo>
                <a:cubicBezTo>
                  <a:pt x="220308" y="30033"/>
                  <a:pt x="-9452" y="135780"/>
                  <a:pt x="300" y="329816"/>
                </a:cubicBezTo>
                <a:cubicBezTo>
                  <a:pt x="10065" y="523852"/>
                  <a:pt x="234125" y="587692"/>
                  <a:pt x="380293" y="586713"/>
                </a:cubicBezTo>
                <a:cubicBezTo>
                  <a:pt x="587352" y="585326"/>
                  <a:pt x="687759" y="440111"/>
                  <a:pt x="687759" y="293510"/>
                </a:cubicBezTo>
                <a:cubicBezTo>
                  <a:pt x="689890" y="91655"/>
                  <a:pt x="545407" y="-6088"/>
                  <a:pt x="307432" y="293"/>
                </a:cubicBezTo>
              </a:path>
            </a:pathLst>
          </a:custGeom>
          <a:noFill/>
          <a:ln w="28575" cap="flat">
            <a:solidFill>
              <a:schemeClr val="tx2"/>
            </a:solidFill>
            <a:prstDash val="solid"/>
            <a:miter/>
          </a:ln>
        </p:spPr>
        <p:txBody>
          <a:bodyPr rtlCol="0" anchor="ctr"/>
          <a:lstStyle/>
          <a:p>
            <a:endParaRPr lang="fr-FR"/>
          </a:p>
        </p:txBody>
      </p:sp>
    </p:spTree>
    <p:extLst>
      <p:ext uri="{BB962C8B-B14F-4D97-AF65-F5344CB8AC3E}">
        <p14:creationId xmlns:p14="http://schemas.microsoft.com/office/powerpoint/2010/main" val="66759670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ubChapter 1">
    <p:bg>
      <p:bgRef idx="1001">
        <a:schemeClr val="bg1"/>
      </p:bgRef>
    </p:bg>
    <p:spTree>
      <p:nvGrpSpPr>
        <p:cNvPr id="1" name=""/>
        <p:cNvGrpSpPr/>
        <p:nvPr/>
      </p:nvGrpSpPr>
      <p:grpSpPr>
        <a:xfrm>
          <a:off x="0" y="0"/>
          <a:ext cx="0" cy="0"/>
          <a:chOff x="0" y="0"/>
          <a:chExt cx="0" cy="0"/>
        </a:xfrm>
      </p:grpSpPr>
      <p:pic>
        <p:nvPicPr>
          <p:cNvPr id="5" name="Graphic 28">
            <a:extLst>
              <a:ext uri="{FF2B5EF4-FFF2-40B4-BE49-F238E27FC236}">
                <a16:creationId xmlns:a16="http://schemas.microsoft.com/office/drawing/2014/main" id="{583FC978-B872-2DCF-7A4D-DF260CA0B9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622814" y="-1867976"/>
            <a:ext cx="3615703" cy="9628687"/>
          </a:xfrm>
          <a:prstGeom prst="rect">
            <a:avLst/>
          </a:prstGeom>
        </p:spPr>
      </p:pic>
      <p:sp>
        <p:nvSpPr>
          <p:cNvPr id="27" name="Text Placeholder 25">
            <a:extLst>
              <a:ext uri="{FF2B5EF4-FFF2-40B4-BE49-F238E27FC236}">
                <a16:creationId xmlns:a16="http://schemas.microsoft.com/office/drawing/2014/main" id="{2D60C2C0-551D-FFC8-AE3A-1397133DD2F1}"/>
              </a:ext>
            </a:extLst>
          </p:cNvPr>
          <p:cNvSpPr>
            <a:spLocks noGrp="1"/>
          </p:cNvSpPr>
          <p:nvPr>
            <p:ph type="body" sz="quarter" idx="11" hasCustomPrompt="1"/>
          </p:nvPr>
        </p:nvSpPr>
        <p:spPr>
          <a:xfrm>
            <a:off x="1241399" y="1422534"/>
            <a:ext cx="4193316" cy="615553"/>
          </a:xfrm>
          <a:prstGeom prst="rect">
            <a:avLst/>
          </a:prstGeom>
          <a:noFill/>
        </p:spPr>
        <p:txBody>
          <a:bodyPr lIns="72000" tIns="0" rIns="0" bIns="0" anchor="ctr">
            <a:spAutoFit/>
          </a:bodyPr>
          <a:lstStyle>
            <a:lvl1pPr marL="0" indent="0">
              <a:lnSpc>
                <a:spcPct val="100000"/>
              </a:lnSpc>
              <a:spcBef>
                <a:spcPts val="0"/>
              </a:spcBef>
              <a:buNone/>
              <a:defRPr sz="4000" b="1">
                <a:solidFill>
                  <a:schemeClr val="accent2"/>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Subchapter</a:t>
            </a:r>
            <a:endParaRPr lang="fr-FR"/>
          </a:p>
        </p:txBody>
      </p:sp>
      <p:sp>
        <p:nvSpPr>
          <p:cNvPr id="29" name="Text Placeholder 25">
            <a:extLst>
              <a:ext uri="{FF2B5EF4-FFF2-40B4-BE49-F238E27FC236}">
                <a16:creationId xmlns:a16="http://schemas.microsoft.com/office/drawing/2014/main" id="{5483CD47-548D-9DF8-4551-FB8294FF1CB9}"/>
              </a:ext>
            </a:extLst>
          </p:cNvPr>
          <p:cNvSpPr>
            <a:spLocks noGrp="1"/>
          </p:cNvSpPr>
          <p:nvPr>
            <p:ph type="body" sz="quarter" idx="13" hasCustomPrompt="1"/>
          </p:nvPr>
        </p:nvSpPr>
        <p:spPr>
          <a:xfrm>
            <a:off x="1750888" y="3201033"/>
            <a:ext cx="4921937" cy="615553"/>
          </a:xfrm>
          <a:prstGeom prst="rect">
            <a:avLst/>
          </a:prstGeom>
          <a:noFill/>
        </p:spPr>
        <p:txBody>
          <a:bodyPr wrap="square" lIns="72000" tIns="0" rIns="0" bIns="0" anchor="ctr">
            <a:spAutoFit/>
          </a:bodyPr>
          <a:lstStyle>
            <a:lvl1pPr marL="0" indent="0">
              <a:lnSpc>
                <a:spcPct val="100000"/>
              </a:lnSpc>
              <a:spcBef>
                <a:spcPts val="0"/>
              </a:spcBef>
              <a:buNone/>
              <a:defRPr sz="4000" b="1">
                <a:solidFill>
                  <a:schemeClr val="accent2">
                    <a:lumMod val="20000"/>
                    <a:lumOff val="80000"/>
                  </a:schemeClr>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Subchapter</a:t>
            </a:r>
            <a:endParaRPr lang="fr-FR"/>
          </a:p>
        </p:txBody>
      </p:sp>
      <p:sp>
        <p:nvSpPr>
          <p:cNvPr id="31" name="Text Placeholder 25">
            <a:extLst>
              <a:ext uri="{FF2B5EF4-FFF2-40B4-BE49-F238E27FC236}">
                <a16:creationId xmlns:a16="http://schemas.microsoft.com/office/drawing/2014/main" id="{931A9219-FD12-D4F8-0522-F8057BDB249C}"/>
              </a:ext>
            </a:extLst>
          </p:cNvPr>
          <p:cNvSpPr>
            <a:spLocks noGrp="1"/>
          </p:cNvSpPr>
          <p:nvPr>
            <p:ph type="body" sz="quarter" idx="15" hasCustomPrompt="1"/>
          </p:nvPr>
        </p:nvSpPr>
        <p:spPr>
          <a:xfrm>
            <a:off x="3094835" y="4838385"/>
            <a:ext cx="4462947" cy="615553"/>
          </a:xfrm>
          <a:prstGeom prst="rect">
            <a:avLst/>
          </a:prstGeom>
          <a:noFill/>
        </p:spPr>
        <p:txBody>
          <a:bodyPr wrap="square" lIns="72000" tIns="0" rIns="0" bIns="0" anchor="ctr">
            <a:spAutoFit/>
          </a:bodyPr>
          <a:lstStyle>
            <a:lvl1pPr marL="0" indent="0">
              <a:lnSpc>
                <a:spcPct val="100000"/>
              </a:lnSpc>
              <a:spcBef>
                <a:spcPts val="0"/>
              </a:spcBef>
              <a:buNone/>
              <a:defRPr sz="4000" b="1">
                <a:solidFill>
                  <a:schemeClr val="accent2">
                    <a:lumMod val="20000"/>
                    <a:lumOff val="80000"/>
                  </a:schemeClr>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Subchapter</a:t>
            </a:r>
            <a:endParaRPr lang="fr-FR"/>
          </a:p>
        </p:txBody>
      </p:sp>
      <p:sp>
        <p:nvSpPr>
          <p:cNvPr id="4" name="Text Placeholder 3">
            <a:extLst>
              <a:ext uri="{FF2B5EF4-FFF2-40B4-BE49-F238E27FC236}">
                <a16:creationId xmlns:a16="http://schemas.microsoft.com/office/drawing/2014/main" id="{2E78AC8A-0048-4C2E-2EF2-8E6E404E0634}"/>
              </a:ext>
            </a:extLst>
          </p:cNvPr>
          <p:cNvSpPr>
            <a:spLocks noGrp="1"/>
          </p:cNvSpPr>
          <p:nvPr>
            <p:ph type="body" sz="quarter" idx="16" hasCustomPrompt="1"/>
          </p:nvPr>
        </p:nvSpPr>
        <p:spPr>
          <a:xfrm>
            <a:off x="331788" y="1422534"/>
            <a:ext cx="908050" cy="615553"/>
          </a:xfrm>
          <a:prstGeom prst="rect">
            <a:avLst/>
          </a:prstGeom>
          <a:solidFill>
            <a:schemeClr val="bg1"/>
          </a:solidFill>
        </p:spPr>
        <p:txBody>
          <a:bodyPr tIns="72000" anchor="ctr" anchorCtr="0">
            <a:normAutofit/>
          </a:bodyPr>
          <a:lstStyle>
            <a:lvl1pPr marL="0" indent="0" algn="ctr">
              <a:lnSpc>
                <a:spcPct val="100000"/>
              </a:lnSpc>
              <a:buNone/>
              <a:defRPr sz="3200">
                <a:solidFill>
                  <a:schemeClr val="accent2"/>
                </a:solidFill>
                <a:latin typeface="Dreaming Outloud Pro" panose="03050502040302030504" pitchFamily="66" charset="0"/>
                <a:cs typeface="Dreaming Outloud Pro" panose="03050502040302030504" pitchFamily="66"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X.X</a:t>
            </a:r>
          </a:p>
        </p:txBody>
      </p:sp>
      <p:sp>
        <p:nvSpPr>
          <p:cNvPr id="6" name="Text Placeholder 3">
            <a:extLst>
              <a:ext uri="{FF2B5EF4-FFF2-40B4-BE49-F238E27FC236}">
                <a16:creationId xmlns:a16="http://schemas.microsoft.com/office/drawing/2014/main" id="{B46217B5-E79F-C8EC-E0B9-2E4CED1DB9B0}"/>
              </a:ext>
            </a:extLst>
          </p:cNvPr>
          <p:cNvSpPr>
            <a:spLocks noGrp="1"/>
          </p:cNvSpPr>
          <p:nvPr>
            <p:ph type="body" sz="quarter" idx="17" hasCustomPrompt="1"/>
          </p:nvPr>
        </p:nvSpPr>
        <p:spPr>
          <a:xfrm>
            <a:off x="822267" y="3201032"/>
            <a:ext cx="908050" cy="615553"/>
          </a:xfrm>
          <a:prstGeom prst="rect">
            <a:avLst/>
          </a:prstGeom>
          <a:solidFill>
            <a:schemeClr val="bg1"/>
          </a:solidFill>
        </p:spPr>
        <p:txBody>
          <a:bodyPr tIns="72000" anchor="ctr" anchorCtr="0">
            <a:normAutofit/>
          </a:bodyPr>
          <a:lstStyle>
            <a:lvl1pPr marL="0" indent="0" algn="ctr">
              <a:lnSpc>
                <a:spcPct val="100000"/>
              </a:lnSpc>
              <a:buNone/>
              <a:defRPr sz="3200">
                <a:solidFill>
                  <a:schemeClr val="accent2">
                    <a:lumMod val="20000"/>
                    <a:lumOff val="80000"/>
                  </a:schemeClr>
                </a:solidFill>
                <a:latin typeface="Dreaming Outloud Pro" panose="03050502040302030504" pitchFamily="66" charset="0"/>
                <a:cs typeface="Dreaming Outloud Pro" panose="03050502040302030504" pitchFamily="66"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X.X</a:t>
            </a:r>
          </a:p>
        </p:txBody>
      </p:sp>
      <p:sp>
        <p:nvSpPr>
          <p:cNvPr id="7" name="Text Placeholder 3">
            <a:extLst>
              <a:ext uri="{FF2B5EF4-FFF2-40B4-BE49-F238E27FC236}">
                <a16:creationId xmlns:a16="http://schemas.microsoft.com/office/drawing/2014/main" id="{5BAAFBB3-8389-909E-0B2B-79A500D2C629}"/>
              </a:ext>
            </a:extLst>
          </p:cNvPr>
          <p:cNvSpPr>
            <a:spLocks noGrp="1"/>
          </p:cNvSpPr>
          <p:nvPr>
            <p:ph type="body" sz="quarter" idx="18" hasCustomPrompt="1"/>
          </p:nvPr>
        </p:nvSpPr>
        <p:spPr>
          <a:xfrm>
            <a:off x="2169201" y="4827864"/>
            <a:ext cx="908050" cy="615553"/>
          </a:xfrm>
          <a:prstGeom prst="rect">
            <a:avLst/>
          </a:prstGeom>
          <a:solidFill>
            <a:schemeClr val="bg1"/>
          </a:solidFill>
        </p:spPr>
        <p:txBody>
          <a:bodyPr tIns="72000" anchor="ctr" anchorCtr="0">
            <a:normAutofit/>
          </a:bodyPr>
          <a:lstStyle>
            <a:lvl1pPr marL="0" indent="0" algn="ctr">
              <a:lnSpc>
                <a:spcPct val="100000"/>
              </a:lnSpc>
              <a:buNone/>
              <a:defRPr sz="3200">
                <a:solidFill>
                  <a:schemeClr val="accent2">
                    <a:lumMod val="20000"/>
                    <a:lumOff val="80000"/>
                  </a:schemeClr>
                </a:solidFill>
                <a:latin typeface="Dreaming Outloud Pro" panose="03050502040302030504" pitchFamily="66" charset="0"/>
                <a:cs typeface="Dreaming Outloud Pro" panose="03050502040302030504" pitchFamily="66"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X.X</a:t>
            </a:r>
          </a:p>
        </p:txBody>
      </p:sp>
      <p:sp>
        <p:nvSpPr>
          <p:cNvPr id="11" name="Picture Placeholder 8">
            <a:extLst>
              <a:ext uri="{FF2B5EF4-FFF2-40B4-BE49-F238E27FC236}">
                <a16:creationId xmlns:a16="http://schemas.microsoft.com/office/drawing/2014/main" id="{60C93117-0DD2-A70E-CD2C-572298DB197A}"/>
              </a:ext>
            </a:extLst>
          </p:cNvPr>
          <p:cNvSpPr>
            <a:spLocks noGrp="1"/>
          </p:cNvSpPr>
          <p:nvPr>
            <p:ph type="pic" sz="quarter" idx="14" hasCustomPrompt="1"/>
          </p:nvPr>
        </p:nvSpPr>
        <p:spPr>
          <a:xfrm>
            <a:off x="6559106" y="-459987"/>
            <a:ext cx="6892234" cy="8395068"/>
          </a:xfrm>
          <a:custGeom>
            <a:avLst/>
            <a:gdLst>
              <a:gd name="connsiteX0" fmla="*/ 2695669 w 6892234"/>
              <a:gd name="connsiteY0" fmla="*/ 3562039 h 8395068"/>
              <a:gd name="connsiteX1" fmla="*/ 3684262 w 6892234"/>
              <a:gd name="connsiteY1" fmla="*/ 3963204 h 8395068"/>
              <a:gd name="connsiteX2" fmla="*/ 5557667 w 6892234"/>
              <a:gd name="connsiteY2" fmla="*/ 5640265 h 8395068"/>
              <a:gd name="connsiteX3" fmla="*/ 5680937 w 6892234"/>
              <a:gd name="connsiteY3" fmla="*/ 7869352 h 8395068"/>
              <a:gd name="connsiteX4" fmla="*/ 3451851 w 6892234"/>
              <a:gd name="connsiteY4" fmla="*/ 7992622 h 8395068"/>
              <a:gd name="connsiteX5" fmla="*/ 1578446 w 6892234"/>
              <a:gd name="connsiteY5" fmla="*/ 6315561 h 8395068"/>
              <a:gd name="connsiteX6" fmla="*/ 1455175 w 6892234"/>
              <a:gd name="connsiteY6" fmla="*/ 4086475 h 8395068"/>
              <a:gd name="connsiteX7" fmla="*/ 2695669 w 6892234"/>
              <a:gd name="connsiteY7" fmla="*/ 3562039 h 8395068"/>
              <a:gd name="connsiteX8" fmla="*/ 5111529 w 6892234"/>
              <a:gd name="connsiteY8" fmla="*/ 3499572 h 8395068"/>
              <a:gd name="connsiteX9" fmla="*/ 5111529 w 6892234"/>
              <a:gd name="connsiteY9" fmla="*/ 3499572 h 8395068"/>
              <a:gd name="connsiteX10" fmla="*/ 5111528 w 6892234"/>
              <a:gd name="connsiteY10" fmla="*/ 3499573 h 8395068"/>
              <a:gd name="connsiteX11" fmla="*/ 5655467 w 6892234"/>
              <a:gd name="connsiteY11" fmla="*/ 3238198 h 8395068"/>
              <a:gd name="connsiteX12" fmla="*/ 6224909 w 6892234"/>
              <a:gd name="connsiteY12" fmla="*/ 3438002 h 8395068"/>
              <a:gd name="connsiteX13" fmla="*/ 6629650 w 6892234"/>
              <a:gd name="connsiteY13" fmla="*/ 3800323 h 8395068"/>
              <a:gd name="connsiteX14" fmla="*/ 6691221 w 6892234"/>
              <a:gd name="connsiteY14" fmla="*/ 4913704 h 8395068"/>
              <a:gd name="connsiteX15" fmla="*/ 6691220 w 6892234"/>
              <a:gd name="connsiteY15" fmla="*/ 4913703 h 8395068"/>
              <a:gd name="connsiteX16" fmla="*/ 5577840 w 6892234"/>
              <a:gd name="connsiteY16" fmla="*/ 4975274 h 8395068"/>
              <a:gd name="connsiteX17" fmla="*/ 5173100 w 6892234"/>
              <a:gd name="connsiteY17" fmla="*/ 4612952 h 8395068"/>
              <a:gd name="connsiteX18" fmla="*/ 5017476 w 6892234"/>
              <a:gd name="connsiteY18" fmla="*/ 3628653 h 8395068"/>
              <a:gd name="connsiteX19" fmla="*/ 5111529 w 6892234"/>
              <a:gd name="connsiteY19" fmla="*/ 3499572 h 8395068"/>
              <a:gd name="connsiteX20" fmla="*/ 5229452 w 6892234"/>
              <a:gd name="connsiteY20" fmla="*/ 3391860 h 8395068"/>
              <a:gd name="connsiteX21" fmla="*/ 5655467 w 6892234"/>
              <a:gd name="connsiteY21" fmla="*/ 3238198 h 8395068"/>
              <a:gd name="connsiteX22" fmla="*/ 4777668 w 6892234"/>
              <a:gd name="connsiteY22" fmla="*/ 3147879 h 8395068"/>
              <a:gd name="connsiteX23" fmla="*/ 4777667 w 6892234"/>
              <a:gd name="connsiteY23" fmla="*/ 3147880 h 8395068"/>
              <a:gd name="connsiteX24" fmla="*/ 4777668 w 6892234"/>
              <a:gd name="connsiteY24" fmla="*/ 3147879 h 8395068"/>
              <a:gd name="connsiteX25" fmla="*/ 654395 w 6892234"/>
              <a:gd name="connsiteY25" fmla="*/ 2558463 h 8395068"/>
              <a:gd name="connsiteX26" fmla="*/ 1154615 w 6892234"/>
              <a:gd name="connsiteY26" fmla="*/ 2733978 h 8395068"/>
              <a:gd name="connsiteX27" fmla="*/ 1155508 w 6892234"/>
              <a:gd name="connsiteY27" fmla="*/ 2734777 h 8395068"/>
              <a:gd name="connsiteX28" fmla="*/ 1209595 w 6892234"/>
              <a:gd name="connsiteY28" fmla="*/ 3712814 h 8395068"/>
              <a:gd name="connsiteX29" fmla="*/ 1209594 w 6892234"/>
              <a:gd name="connsiteY29" fmla="*/ 3712813 h 8395068"/>
              <a:gd name="connsiteX30" fmla="*/ 231557 w 6892234"/>
              <a:gd name="connsiteY30" fmla="*/ 3766900 h 8395068"/>
              <a:gd name="connsiteX31" fmla="*/ 230665 w 6892234"/>
              <a:gd name="connsiteY31" fmla="*/ 3766100 h 8395068"/>
              <a:gd name="connsiteX32" fmla="*/ 93959 w 6892234"/>
              <a:gd name="connsiteY32" fmla="*/ 2901454 h 8395068"/>
              <a:gd name="connsiteX33" fmla="*/ 176578 w 6892234"/>
              <a:gd name="connsiteY33" fmla="*/ 2788064 h 8395068"/>
              <a:gd name="connsiteX34" fmla="*/ 280167 w 6892234"/>
              <a:gd name="connsiteY34" fmla="*/ 2693445 h 8395068"/>
              <a:gd name="connsiteX35" fmla="*/ 654395 w 6892234"/>
              <a:gd name="connsiteY35" fmla="*/ 2558463 h 8395068"/>
              <a:gd name="connsiteX36" fmla="*/ 2600268 w 6892234"/>
              <a:gd name="connsiteY36" fmla="*/ 939 h 8395068"/>
              <a:gd name="connsiteX37" fmla="*/ 3324513 w 6892234"/>
              <a:gd name="connsiteY37" fmla="*/ 294834 h 8395068"/>
              <a:gd name="connsiteX38" fmla="*/ 4687360 w 6892234"/>
              <a:gd name="connsiteY38" fmla="*/ 1514846 h 8395068"/>
              <a:gd name="connsiteX39" fmla="*/ 4852086 w 6892234"/>
              <a:gd name="connsiteY39" fmla="*/ 3055797 h 8395068"/>
              <a:gd name="connsiteX40" fmla="*/ 4777668 w 6892234"/>
              <a:gd name="connsiteY40" fmla="*/ 3147879 h 8395068"/>
              <a:gd name="connsiteX41" fmla="*/ 4694352 w 6892234"/>
              <a:gd name="connsiteY41" fmla="*/ 3231998 h 8395068"/>
              <a:gd name="connsiteX42" fmla="*/ 3144632 w 6892234"/>
              <a:gd name="connsiteY42" fmla="*/ 3238188 h 8395068"/>
              <a:gd name="connsiteX43" fmla="*/ 1781787 w 6892234"/>
              <a:gd name="connsiteY43" fmla="*/ 2018176 h 8395068"/>
              <a:gd name="connsiteX44" fmla="*/ 1691479 w 6892234"/>
              <a:gd name="connsiteY44" fmla="*/ 385141 h 8395068"/>
              <a:gd name="connsiteX45" fmla="*/ 1691478 w 6892234"/>
              <a:gd name="connsiteY45" fmla="*/ 385142 h 8395068"/>
              <a:gd name="connsiteX46" fmla="*/ 2600268 w 6892234"/>
              <a:gd name="connsiteY46" fmla="*/ 939 h 839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92234" h="8395068">
                <a:moveTo>
                  <a:pt x="2695669" y="3562039"/>
                </a:moveTo>
                <a:cubicBezTo>
                  <a:pt x="3049186" y="3576255"/>
                  <a:pt x="3400067" y="3708796"/>
                  <a:pt x="3684262" y="3963204"/>
                </a:cubicBezTo>
                <a:lnTo>
                  <a:pt x="5557667" y="5640265"/>
                </a:lnTo>
                <a:cubicBezTo>
                  <a:pt x="6207251" y="6221771"/>
                  <a:pt x="6262441" y="7219767"/>
                  <a:pt x="5680937" y="7869352"/>
                </a:cubicBezTo>
                <a:cubicBezTo>
                  <a:pt x="5099433" y="8518936"/>
                  <a:pt x="4101437" y="8574126"/>
                  <a:pt x="3451851" y="7992622"/>
                </a:cubicBezTo>
                <a:lnTo>
                  <a:pt x="1578446" y="6315561"/>
                </a:lnTo>
                <a:cubicBezTo>
                  <a:pt x="928861" y="5734055"/>
                  <a:pt x="873671" y="4736059"/>
                  <a:pt x="1455175" y="4086475"/>
                </a:cubicBezTo>
                <a:cubicBezTo>
                  <a:pt x="1782271" y="3721084"/>
                  <a:pt x="2241149" y="3543762"/>
                  <a:pt x="2695669" y="3562039"/>
                </a:cubicBezTo>
                <a:close/>
                <a:moveTo>
                  <a:pt x="5111529" y="3499572"/>
                </a:moveTo>
                <a:lnTo>
                  <a:pt x="5111529" y="3499572"/>
                </a:lnTo>
                <a:lnTo>
                  <a:pt x="5111528" y="3499573"/>
                </a:lnTo>
                <a:close/>
                <a:moveTo>
                  <a:pt x="5655467" y="3238198"/>
                </a:moveTo>
                <a:cubicBezTo>
                  <a:pt x="5856949" y="3227056"/>
                  <a:pt x="6062682" y="3292777"/>
                  <a:pt x="6224909" y="3438002"/>
                </a:cubicBezTo>
                <a:lnTo>
                  <a:pt x="6629650" y="3800323"/>
                </a:lnTo>
                <a:cubicBezTo>
                  <a:pt x="6954104" y="4090773"/>
                  <a:pt x="6981671" y="4589250"/>
                  <a:pt x="6691221" y="4913704"/>
                </a:cubicBezTo>
                <a:lnTo>
                  <a:pt x="6691220" y="4913703"/>
                </a:lnTo>
                <a:cubicBezTo>
                  <a:pt x="6400772" y="5238157"/>
                  <a:pt x="5902294" y="5265724"/>
                  <a:pt x="5577840" y="4975274"/>
                </a:cubicBezTo>
                <a:lnTo>
                  <a:pt x="5173100" y="4612952"/>
                </a:lnTo>
                <a:cubicBezTo>
                  <a:pt x="4889203" y="4358809"/>
                  <a:pt x="4832610" y="3945395"/>
                  <a:pt x="5017476" y="3628653"/>
                </a:cubicBezTo>
                <a:lnTo>
                  <a:pt x="5111529" y="3499572"/>
                </a:lnTo>
                <a:lnTo>
                  <a:pt x="5229452" y="3391860"/>
                </a:lnTo>
                <a:cubicBezTo>
                  <a:pt x="5355635" y="3298147"/>
                  <a:pt x="5504356" y="3246555"/>
                  <a:pt x="5655467" y="3238198"/>
                </a:cubicBezTo>
                <a:close/>
                <a:moveTo>
                  <a:pt x="4777668" y="3147879"/>
                </a:moveTo>
                <a:lnTo>
                  <a:pt x="4777667" y="3147880"/>
                </a:lnTo>
                <a:lnTo>
                  <a:pt x="4777668" y="3147879"/>
                </a:lnTo>
                <a:close/>
                <a:moveTo>
                  <a:pt x="654395" y="2558463"/>
                </a:moveTo>
                <a:cubicBezTo>
                  <a:pt x="831385" y="2548674"/>
                  <a:pt x="1012109" y="2606407"/>
                  <a:pt x="1154615" y="2733978"/>
                </a:cubicBezTo>
                <a:lnTo>
                  <a:pt x="1155508" y="2734777"/>
                </a:lnTo>
                <a:cubicBezTo>
                  <a:pt x="1440522" y="2989920"/>
                  <a:pt x="1464737" y="3427801"/>
                  <a:pt x="1209595" y="3712814"/>
                </a:cubicBezTo>
                <a:lnTo>
                  <a:pt x="1209594" y="3712813"/>
                </a:lnTo>
                <a:cubicBezTo>
                  <a:pt x="954452" y="3997827"/>
                  <a:pt x="516570" y="4022042"/>
                  <a:pt x="231557" y="3766900"/>
                </a:cubicBezTo>
                <a:lnTo>
                  <a:pt x="230665" y="3766100"/>
                </a:lnTo>
                <a:cubicBezTo>
                  <a:pt x="-18721" y="3542850"/>
                  <a:pt x="-68435" y="3179691"/>
                  <a:pt x="93959" y="2901454"/>
                </a:cubicBezTo>
                <a:lnTo>
                  <a:pt x="176578" y="2788064"/>
                </a:lnTo>
                <a:lnTo>
                  <a:pt x="280167" y="2693445"/>
                </a:lnTo>
                <a:cubicBezTo>
                  <a:pt x="391011" y="2611124"/>
                  <a:pt x="521653" y="2565804"/>
                  <a:pt x="654395" y="2558463"/>
                </a:cubicBezTo>
                <a:close/>
                <a:moveTo>
                  <a:pt x="2600268" y="939"/>
                </a:moveTo>
                <a:cubicBezTo>
                  <a:pt x="2859254" y="11353"/>
                  <a:pt x="3116311" y="108453"/>
                  <a:pt x="3324513" y="294834"/>
                </a:cubicBezTo>
                <a:lnTo>
                  <a:pt x="4687360" y="1514846"/>
                </a:lnTo>
                <a:cubicBezTo>
                  <a:pt x="5133505" y="1914233"/>
                  <a:pt x="5196924" y="2581792"/>
                  <a:pt x="4852086" y="3055797"/>
                </a:cubicBezTo>
                <a:lnTo>
                  <a:pt x="4777668" y="3147879"/>
                </a:lnTo>
                <a:lnTo>
                  <a:pt x="4694352" y="3231998"/>
                </a:lnTo>
                <a:cubicBezTo>
                  <a:pt x="4261260" y="3627000"/>
                  <a:pt x="3590778" y="3637574"/>
                  <a:pt x="3144632" y="3238188"/>
                </a:cubicBezTo>
                <a:lnTo>
                  <a:pt x="1781787" y="2018176"/>
                </a:lnTo>
                <a:cubicBezTo>
                  <a:pt x="1305899" y="1592164"/>
                  <a:pt x="1265467" y="861029"/>
                  <a:pt x="1691479" y="385141"/>
                </a:cubicBezTo>
                <a:lnTo>
                  <a:pt x="1691478" y="385142"/>
                </a:lnTo>
                <a:cubicBezTo>
                  <a:pt x="1931110" y="117455"/>
                  <a:pt x="2267285" y="-12451"/>
                  <a:pt x="2600268" y="939"/>
                </a:cubicBezTo>
                <a:close/>
              </a:path>
            </a:pathLst>
          </a:custGeom>
          <a:solidFill>
            <a:schemeClr val="accent2"/>
          </a:solidFill>
          <a:ln>
            <a:noFill/>
          </a:ln>
        </p:spPr>
        <p:txBody>
          <a:bodyPr wrap="square" anchor="ctr" anchorCtr="0">
            <a:noAutofit/>
          </a:bodyPr>
          <a:lstStyle>
            <a:lvl1pPr marL="0" indent="0" algn="ctr">
              <a:buNone/>
              <a:defRPr>
                <a:solidFill>
                  <a:schemeClr val="tx1"/>
                </a:solidFill>
              </a:defRPr>
            </a:lvl1pPr>
          </a:lstStyle>
          <a:p>
            <a:r>
              <a:rPr lang="en-US" err="1"/>
              <a:t>Clic</a:t>
            </a:r>
            <a:r>
              <a:rPr lang="en-US"/>
              <a:t> to Add a picture</a:t>
            </a:r>
            <a:endParaRPr lang="fr-FR"/>
          </a:p>
        </p:txBody>
      </p:sp>
    </p:spTree>
    <p:extLst>
      <p:ext uri="{BB962C8B-B14F-4D97-AF65-F5344CB8AC3E}">
        <p14:creationId xmlns:p14="http://schemas.microsoft.com/office/powerpoint/2010/main" val="2926064867"/>
      </p:ext>
    </p:extLst>
  </p:cSld>
  <p:clrMapOvr>
    <a:overrideClrMapping bg1="lt1" tx1="dk1" bg2="lt2" tx2="dk2" accent1="accent1" accent2="accent2" accent3="accent3" accent4="accent4" accent5="accent5" accent6="accent6" hlink="hlink" folHlink="folHlink"/>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1 line">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2FF33E7-5A37-C6FD-DF13-460EE9FC592E}"/>
              </a:ext>
            </a:extLst>
          </p:cNvPr>
          <p:cNvSpPr>
            <a:spLocks noGrp="1"/>
          </p:cNvSpPr>
          <p:nvPr>
            <p:ph type="title" hasCustomPrompt="1"/>
          </p:nvPr>
        </p:nvSpPr>
        <p:spPr>
          <a:xfrm>
            <a:off x="432479" y="189100"/>
            <a:ext cx="9086171" cy="480131"/>
          </a:xfrm>
          <a:prstGeom prst="rect">
            <a:avLst/>
          </a:prstGeom>
        </p:spPr>
        <p:txBody>
          <a:bodyPr wrap="square" anchor="t" anchorCtr="0">
            <a:spAutoFit/>
          </a:bodyPr>
          <a:lstStyle>
            <a:lvl1pPr algn="l">
              <a:defRPr sz="2800" b="1" cap="none" baseline="0">
                <a:solidFill>
                  <a:schemeClr val="tx1"/>
                </a:solidFill>
                <a:latin typeface="Tenorite" panose="00000500000000000000" pitchFamily="2" charset="0"/>
              </a:defRPr>
            </a:lvl1pPr>
          </a:lstStyle>
          <a:p>
            <a:r>
              <a:rPr lang="en-US"/>
              <a:t>Click to edit title</a:t>
            </a:r>
            <a:endParaRPr lang="fr-FR"/>
          </a:p>
        </p:txBody>
      </p:sp>
      <p:sp>
        <p:nvSpPr>
          <p:cNvPr id="2" name="Text Placeholder 9">
            <a:extLst>
              <a:ext uri="{FF2B5EF4-FFF2-40B4-BE49-F238E27FC236}">
                <a16:creationId xmlns:a16="http://schemas.microsoft.com/office/drawing/2014/main" id="{6A8B7D34-0BC6-64B5-7AB7-6A3B070D1513}"/>
              </a:ext>
            </a:extLst>
          </p:cNvPr>
          <p:cNvSpPr>
            <a:spLocks noGrp="1"/>
          </p:cNvSpPr>
          <p:nvPr>
            <p:ph type="body" sz="quarter" idx="13" hasCustomPrompt="1"/>
          </p:nvPr>
        </p:nvSpPr>
        <p:spPr>
          <a:xfrm>
            <a:off x="432479" y="678359"/>
            <a:ext cx="9086171" cy="307777"/>
          </a:xfrm>
          <a:prstGeom prst="rect">
            <a:avLst/>
          </a:prstGeom>
        </p:spPr>
        <p:txBody>
          <a:bodyPr vert="horz" wrap="square" lIns="91440" tIns="45720" rIns="91440" bIns="45720" rtlCol="0" anchor="t">
            <a:spAutoFit/>
          </a:bodyPr>
          <a:lstStyle>
            <a:lvl1pPr marL="0" indent="0">
              <a:buNone/>
              <a:defRPr lang="fr-FR" sz="140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3" name="Forme libre : forme 2">
            <a:extLst>
              <a:ext uri="{FF2B5EF4-FFF2-40B4-BE49-F238E27FC236}">
                <a16:creationId xmlns:a16="http://schemas.microsoft.com/office/drawing/2014/main" id="{9F84800D-2FE0-282F-D99E-07774187D588}"/>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83375395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3 lines">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2FF33E7-5A37-C6FD-DF13-460EE9FC592E}"/>
              </a:ext>
            </a:extLst>
          </p:cNvPr>
          <p:cNvSpPr>
            <a:spLocks noGrp="1"/>
          </p:cNvSpPr>
          <p:nvPr>
            <p:ph type="title" hasCustomPrompt="1"/>
          </p:nvPr>
        </p:nvSpPr>
        <p:spPr>
          <a:xfrm>
            <a:off x="435610" y="189100"/>
            <a:ext cx="9044940" cy="1255728"/>
          </a:xfrm>
          <a:prstGeom prst="rect">
            <a:avLst/>
          </a:prstGeom>
        </p:spPr>
        <p:txBody>
          <a:bodyPr wrap="square" anchor="t" anchorCtr="0">
            <a:spAutoFit/>
          </a:bodyPr>
          <a:lstStyle>
            <a:lvl1pPr algn="l">
              <a:defRPr sz="2800" b="1" cap="none" baseline="0">
                <a:solidFill>
                  <a:schemeClr val="tx1"/>
                </a:solidFill>
                <a:latin typeface="Tenorite" panose="00000500000000000000" pitchFamily="2" charset="0"/>
              </a:defRPr>
            </a:lvl1pPr>
          </a:lstStyle>
          <a:p>
            <a:r>
              <a:rPr lang="en-US"/>
              <a:t>Click to edit title : Lorem ipsum dolor sit </a:t>
            </a:r>
            <a:r>
              <a:rPr lang="en-US" err="1"/>
              <a:t>amet</a:t>
            </a:r>
            <a:r>
              <a:rPr lang="en-US"/>
              <a:t>, </a:t>
            </a:r>
            <a:r>
              <a:rPr lang="en-US" err="1"/>
              <a:t>consectetur</a:t>
            </a:r>
            <a:r>
              <a:rPr lang="en-US"/>
              <a:t> </a:t>
            </a:r>
            <a:r>
              <a:rPr lang="en-US" err="1"/>
              <a:t>adipiscing</a:t>
            </a:r>
            <a:r>
              <a:rPr lang="en-US"/>
              <a:t> </a:t>
            </a:r>
            <a:r>
              <a:rPr lang="en-US" err="1"/>
              <a:t>elit</a:t>
            </a:r>
            <a:r>
              <a:rPr lang="en-US"/>
              <a:t>. Integer </a:t>
            </a:r>
            <a:r>
              <a:rPr lang="en-US" err="1"/>
              <a:t>posuere</a:t>
            </a:r>
            <a:r>
              <a:rPr lang="en-US"/>
              <a:t> </a:t>
            </a:r>
            <a:r>
              <a:rPr lang="en-US" err="1"/>
              <a:t>eu</a:t>
            </a:r>
            <a:r>
              <a:rPr lang="en-US"/>
              <a:t> libero ac </a:t>
            </a:r>
            <a:r>
              <a:rPr lang="en-US" err="1"/>
              <a:t>sagittis</a:t>
            </a:r>
            <a:r>
              <a:rPr lang="en-US"/>
              <a:t>. </a:t>
            </a:r>
            <a:r>
              <a:rPr lang="en-US" err="1"/>
              <a:t>Curabitur</a:t>
            </a:r>
            <a:r>
              <a:rPr lang="en-US"/>
              <a:t> id ligula </a:t>
            </a:r>
            <a:r>
              <a:rPr lang="en-US" err="1"/>
              <a:t>eu</a:t>
            </a:r>
            <a:r>
              <a:rPr lang="en-US"/>
              <a:t> </a:t>
            </a:r>
            <a:r>
              <a:rPr lang="en-US" err="1"/>
              <a:t>arcu</a:t>
            </a:r>
            <a:endParaRPr lang="fr-FR"/>
          </a:p>
        </p:txBody>
      </p:sp>
      <p:sp>
        <p:nvSpPr>
          <p:cNvPr id="7" name="Text Placeholder 9">
            <a:extLst>
              <a:ext uri="{FF2B5EF4-FFF2-40B4-BE49-F238E27FC236}">
                <a16:creationId xmlns:a16="http://schemas.microsoft.com/office/drawing/2014/main" id="{F3590B27-AD07-D992-3823-626532DEF16F}"/>
              </a:ext>
            </a:extLst>
          </p:cNvPr>
          <p:cNvSpPr>
            <a:spLocks noGrp="1"/>
          </p:cNvSpPr>
          <p:nvPr>
            <p:ph type="body" sz="quarter" idx="13" hasCustomPrompt="1"/>
          </p:nvPr>
        </p:nvSpPr>
        <p:spPr>
          <a:xfrm>
            <a:off x="435610" y="1454540"/>
            <a:ext cx="9044940" cy="307777"/>
          </a:xfrm>
          <a:prstGeom prst="rect">
            <a:avLst/>
          </a:prstGeom>
        </p:spPr>
        <p:txBody>
          <a:bodyPr vert="horz" lIns="91440" tIns="45720" rIns="91440" bIns="45720" rtlCol="0" anchor="t">
            <a:spAutoFit/>
          </a:bodyPr>
          <a:lstStyle>
            <a:lvl1pPr marL="0" indent="0">
              <a:buNone/>
              <a:defRPr lang="fr-FR" sz="140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2" name="Forme libre : forme 1">
            <a:extLst>
              <a:ext uri="{FF2B5EF4-FFF2-40B4-BE49-F238E27FC236}">
                <a16:creationId xmlns:a16="http://schemas.microsoft.com/office/drawing/2014/main" id="{072B513C-7680-BF46-B07A-C45B37315AEC}"/>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409636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Empty slide">
    <p:bg>
      <p:bgPr>
        <a:solidFill>
          <a:schemeClr val="bg1"/>
        </a:solidFill>
        <a:effectLst/>
      </p:bgPr>
    </p:bg>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12A2374A-1F5B-F199-FC17-FDDB02524F7E}"/>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156060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Vermilion slid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C751E-73F5-58ED-503E-7E07A9AF97E9}"/>
              </a:ext>
            </a:extLst>
          </p:cNvPr>
          <p:cNvSpPr>
            <a:spLocks noGrp="1"/>
          </p:cNvSpPr>
          <p:nvPr>
            <p:ph type="title" hasCustomPrompt="1"/>
          </p:nvPr>
        </p:nvSpPr>
        <p:spPr>
          <a:xfrm>
            <a:off x="432479" y="189100"/>
            <a:ext cx="9086171" cy="480131"/>
          </a:xfrm>
          <a:prstGeom prst="rect">
            <a:avLst/>
          </a:prstGeom>
        </p:spPr>
        <p:txBody>
          <a:bodyPr wrap="square" anchor="t" anchorCtr="0">
            <a:spAutoFit/>
          </a:bodyPr>
          <a:lstStyle>
            <a:lvl1pPr algn="l">
              <a:defRPr sz="2800" b="1" cap="none" baseline="0">
                <a:solidFill>
                  <a:schemeClr val="bg1"/>
                </a:solidFill>
                <a:latin typeface="Tenorite" panose="00000500000000000000" pitchFamily="2" charset="0"/>
              </a:defRPr>
            </a:lvl1pPr>
          </a:lstStyle>
          <a:p>
            <a:r>
              <a:rPr lang="en-US"/>
              <a:t>Click to edit title</a:t>
            </a:r>
            <a:endParaRPr lang="fr-FR"/>
          </a:p>
        </p:txBody>
      </p:sp>
      <p:sp>
        <p:nvSpPr>
          <p:cNvPr id="3" name="Text Placeholder 9">
            <a:extLst>
              <a:ext uri="{FF2B5EF4-FFF2-40B4-BE49-F238E27FC236}">
                <a16:creationId xmlns:a16="http://schemas.microsoft.com/office/drawing/2014/main" id="{4215B182-518D-701D-3D73-999DBBD8B0E7}"/>
              </a:ext>
            </a:extLst>
          </p:cNvPr>
          <p:cNvSpPr>
            <a:spLocks noGrp="1"/>
          </p:cNvSpPr>
          <p:nvPr>
            <p:ph type="body" sz="quarter" idx="13" hasCustomPrompt="1"/>
          </p:nvPr>
        </p:nvSpPr>
        <p:spPr>
          <a:xfrm>
            <a:off x="432479" y="678359"/>
            <a:ext cx="9086171" cy="307777"/>
          </a:xfrm>
          <a:prstGeom prst="rect">
            <a:avLst/>
          </a:prstGeom>
        </p:spPr>
        <p:txBody>
          <a:bodyPr vert="horz" wrap="square" lIns="91440" tIns="45720" rIns="91440" bIns="45720" rtlCol="0" anchor="t">
            <a:spAutoFit/>
          </a:bodyPr>
          <a:lstStyle>
            <a:lvl1pPr marL="0" indent="0">
              <a:buNone/>
              <a:defRPr lang="fr-FR" sz="1400">
                <a:solidFill>
                  <a:schemeClr val="tx1"/>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4" name="Forme libre : forme 3">
            <a:extLst>
              <a:ext uri="{FF2B5EF4-FFF2-40B4-BE49-F238E27FC236}">
                <a16:creationId xmlns:a16="http://schemas.microsoft.com/office/drawing/2014/main" id="{0D9EE0C6-F615-F9E7-7868-57F0DB73DB60}"/>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4246063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End cover">
    <p:bg>
      <p:bgPr>
        <a:solidFill>
          <a:schemeClr val="accent2"/>
        </a:solidFill>
        <a:effectLst/>
      </p:bgPr>
    </p:bg>
    <p:spTree>
      <p:nvGrpSpPr>
        <p:cNvPr id="1" name=""/>
        <p:cNvGrpSpPr/>
        <p:nvPr/>
      </p:nvGrpSpPr>
      <p:grpSpPr>
        <a:xfrm>
          <a:off x="0" y="0"/>
          <a:ext cx="0" cy="0"/>
          <a:chOff x="0" y="0"/>
          <a:chExt cx="0" cy="0"/>
        </a:xfrm>
      </p:grpSpPr>
      <p:sp>
        <p:nvSpPr>
          <p:cNvPr id="6" name="Graphic 34">
            <a:extLst>
              <a:ext uri="{FF2B5EF4-FFF2-40B4-BE49-F238E27FC236}">
                <a16:creationId xmlns:a16="http://schemas.microsoft.com/office/drawing/2014/main" id="{B761D8D0-1BF2-81BD-91C0-CD600320BA9A}"/>
              </a:ext>
            </a:extLst>
          </p:cNvPr>
          <p:cNvSpPr/>
          <p:nvPr/>
        </p:nvSpPr>
        <p:spPr>
          <a:xfrm>
            <a:off x="6079033" y="-843281"/>
            <a:ext cx="6495756" cy="8544560"/>
          </a:xfrm>
          <a:custGeom>
            <a:avLst/>
            <a:gdLst>
              <a:gd name="connsiteX0" fmla="*/ 1435040 w 6495756"/>
              <a:gd name="connsiteY0" fmla="*/ 0 h 6858000"/>
              <a:gd name="connsiteX1" fmla="*/ 539442 w 6495756"/>
              <a:gd name="connsiteY1" fmla="*/ 1738172 h 6858000"/>
              <a:gd name="connsiteX2" fmla="*/ 0 w 6495756"/>
              <a:gd name="connsiteY2" fmla="*/ 3429000 h 6858000"/>
              <a:gd name="connsiteX3" fmla="*/ 567848 w 6495756"/>
              <a:gd name="connsiteY3" fmla="*/ 5119829 h 6858000"/>
              <a:gd name="connsiteX4" fmla="*/ 1548664 w 6495756"/>
              <a:gd name="connsiteY4" fmla="*/ 6858000 h 6858000"/>
              <a:gd name="connsiteX5" fmla="*/ 6495757 w 6495756"/>
              <a:gd name="connsiteY5" fmla="*/ 6858000 h 6858000"/>
              <a:gd name="connsiteX6" fmla="*/ 6495757 w 6495756"/>
              <a:gd name="connsiteY6" fmla="*/ 0 h 6858000"/>
              <a:gd name="connsiteX7" fmla="*/ 1435040 w 649575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95756" h="6858000">
                <a:moveTo>
                  <a:pt x="1435040" y="0"/>
                </a:moveTo>
                <a:cubicBezTo>
                  <a:pt x="1435040" y="0"/>
                  <a:pt x="1164034" y="860632"/>
                  <a:pt x="539442" y="1738172"/>
                </a:cubicBezTo>
                <a:cubicBezTo>
                  <a:pt x="539442" y="1738172"/>
                  <a:pt x="0" y="2388667"/>
                  <a:pt x="0" y="3429000"/>
                </a:cubicBezTo>
                <a:cubicBezTo>
                  <a:pt x="0" y="4562735"/>
                  <a:pt x="567848" y="5119829"/>
                  <a:pt x="567848" y="5119829"/>
                </a:cubicBezTo>
                <a:cubicBezTo>
                  <a:pt x="567848" y="5119829"/>
                  <a:pt x="1460876" y="6250452"/>
                  <a:pt x="1548664" y="6858000"/>
                </a:cubicBezTo>
                <a:lnTo>
                  <a:pt x="6495757" y="6858000"/>
                </a:lnTo>
                <a:lnTo>
                  <a:pt x="6495757" y="0"/>
                </a:lnTo>
                <a:lnTo>
                  <a:pt x="1435040" y="0"/>
                </a:lnTo>
                <a:close/>
              </a:path>
            </a:pathLst>
          </a:custGeom>
          <a:solidFill>
            <a:schemeClr val="bg1"/>
          </a:solidFill>
          <a:ln w="234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reaming Outloud Pro"/>
              <a:ea typeface="+mn-ea"/>
              <a:cs typeface="+mn-cs"/>
            </a:endParaRPr>
          </a:p>
        </p:txBody>
      </p:sp>
      <p:pic>
        <p:nvPicPr>
          <p:cNvPr id="7" name="Graphic 6">
            <a:extLst>
              <a:ext uri="{FF2B5EF4-FFF2-40B4-BE49-F238E27FC236}">
                <a16:creationId xmlns:a16="http://schemas.microsoft.com/office/drawing/2014/main" id="{C4DBF870-F1A2-7BCF-6530-F35BA6B5C0D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622814" y="-1867976"/>
            <a:ext cx="3615703" cy="9628687"/>
          </a:xfrm>
          <a:prstGeom prst="rect">
            <a:avLst/>
          </a:prstGeom>
        </p:spPr>
      </p:pic>
      <p:sp>
        <p:nvSpPr>
          <p:cNvPr id="2" name="TextBox 7">
            <a:extLst>
              <a:ext uri="{FF2B5EF4-FFF2-40B4-BE49-F238E27FC236}">
                <a16:creationId xmlns:a16="http://schemas.microsoft.com/office/drawing/2014/main" id="{2A38C8AC-8886-2D2E-4442-BF3F183CFA03}"/>
              </a:ext>
            </a:extLst>
          </p:cNvPr>
          <p:cNvSpPr txBox="1"/>
          <p:nvPr/>
        </p:nvSpPr>
        <p:spPr>
          <a:xfrm>
            <a:off x="567616" y="4269869"/>
            <a:ext cx="4145076" cy="1403512"/>
          </a:xfrm>
          <a:prstGeom prst="rect">
            <a:avLst/>
          </a:prstGeom>
          <a:solidFill>
            <a:schemeClr val="accent2"/>
          </a:solidFill>
        </p:spPr>
        <p:txBody>
          <a:bodyPr wrap="square" tIns="108000" rtlCol="0">
            <a:spAutoFit/>
          </a:bodyPr>
          <a:lstStyle/>
          <a:p>
            <a:pPr marL="0" marR="0" lvl="0" indent="0" algn="ctr" defTabSz="914400" rtl="0" eaLnBrk="1" fontAlgn="auto" latinLnBrk="0" hangingPunct="1">
              <a:lnSpc>
                <a:spcPts val="4800"/>
              </a:lnSpc>
              <a:spcBef>
                <a:spcPts val="0"/>
              </a:spcBef>
              <a:spcAft>
                <a:spcPts val="0"/>
              </a:spcAft>
              <a:buClrTx/>
              <a:buSzTx/>
              <a:buFontTx/>
              <a:buNone/>
              <a:tabLst/>
              <a:defRPr/>
            </a:pPr>
            <a:r>
              <a:rPr kumimoji="0" lang="da-DK" sz="4400" b="1" i="0" u="none" strike="noStrike" kern="1200" cap="none" spc="0" normalizeH="0" baseline="0" noProof="0">
                <a:ln>
                  <a:noFill/>
                </a:ln>
                <a:solidFill>
                  <a:schemeClr val="bg1"/>
                </a:solidFill>
                <a:effectLst/>
                <a:uLnTx/>
                <a:uFillTx/>
                <a:latin typeface="+mj-lt"/>
                <a:ea typeface="+mn-ea"/>
                <a:cs typeface="Ramona" pitchFamily="2" charset="0"/>
              </a:rPr>
              <a:t>Let’s work </a:t>
            </a:r>
          </a:p>
          <a:p>
            <a:pPr marL="979488" marR="0" lvl="0" indent="0" algn="ctr" defTabSz="914400" rtl="0" eaLnBrk="1" fontAlgn="auto" latinLnBrk="0" hangingPunct="1">
              <a:lnSpc>
                <a:spcPts val="4800"/>
              </a:lnSpc>
              <a:spcBef>
                <a:spcPts val="0"/>
              </a:spcBef>
              <a:spcAft>
                <a:spcPts val="0"/>
              </a:spcAft>
              <a:buClrTx/>
              <a:buSzTx/>
              <a:buFontTx/>
              <a:buNone/>
              <a:tabLst/>
              <a:defRPr/>
            </a:pPr>
            <a:r>
              <a:rPr kumimoji="0" lang="da-DK" sz="4400" b="1" i="0" u="none" strike="noStrike" kern="1200" cap="none" spc="0" normalizeH="0" baseline="0" noProof="0">
                <a:ln>
                  <a:noFill/>
                </a:ln>
                <a:solidFill>
                  <a:schemeClr val="bg1"/>
                </a:solidFill>
                <a:effectLst/>
                <a:uLnTx/>
                <a:uFillTx/>
                <a:latin typeface="+mj-lt"/>
                <a:ea typeface="+mn-ea"/>
                <a:cs typeface="Ramona" pitchFamily="2" charset="0"/>
              </a:rPr>
              <a:t>together</a:t>
            </a:r>
            <a:endParaRPr kumimoji="0" lang="fr-FR" sz="4400" b="1" i="0" u="none" strike="noStrike" kern="1200" cap="none" spc="0" normalizeH="0" baseline="0" noProof="0">
              <a:ln>
                <a:noFill/>
              </a:ln>
              <a:solidFill>
                <a:schemeClr val="bg1"/>
              </a:solidFill>
              <a:effectLst/>
              <a:uLnTx/>
              <a:uFillTx/>
              <a:latin typeface="+mj-lt"/>
              <a:ea typeface="+mn-ea"/>
              <a:cs typeface="Ramona" pitchFamily="2" charset="0"/>
            </a:endParaRPr>
          </a:p>
        </p:txBody>
      </p:sp>
      <p:sp>
        <p:nvSpPr>
          <p:cNvPr id="3" name="Forme libre : forme 33">
            <a:extLst>
              <a:ext uri="{FF2B5EF4-FFF2-40B4-BE49-F238E27FC236}">
                <a16:creationId xmlns:a16="http://schemas.microsoft.com/office/drawing/2014/main" id="{80D4F1B8-F0E0-FB7B-316C-D6C915B1FC36}"/>
              </a:ext>
            </a:extLst>
          </p:cNvPr>
          <p:cNvSpPr/>
          <p:nvPr/>
        </p:nvSpPr>
        <p:spPr>
          <a:xfrm>
            <a:off x="1157872" y="5170282"/>
            <a:ext cx="630999" cy="279397"/>
          </a:xfrm>
          <a:custGeom>
            <a:avLst/>
            <a:gdLst>
              <a:gd name="connsiteX0" fmla="*/ 38043 w 310291"/>
              <a:gd name="connsiteY0" fmla="*/ 49032 h 88815"/>
              <a:gd name="connsiteX1" fmla="*/ 0 w 310291"/>
              <a:gd name="connsiteY1" fmla="*/ 49032 h 88815"/>
              <a:gd name="connsiteX2" fmla="*/ 214798 w 310291"/>
              <a:gd name="connsiteY2" fmla="*/ 45633 h 88815"/>
              <a:gd name="connsiteX3" fmla="*/ 77046 w 310291"/>
              <a:gd name="connsiteY3" fmla="*/ 45633 h 88815"/>
              <a:gd name="connsiteX4" fmla="*/ 276925 w 310291"/>
              <a:gd name="connsiteY4" fmla="*/ 88816 h 88815"/>
              <a:gd name="connsiteX5" fmla="*/ 158994 w 310291"/>
              <a:gd name="connsiteY5" fmla="*/ 88816 h 88815"/>
              <a:gd name="connsiteX6" fmla="*/ 169840 w 310291"/>
              <a:gd name="connsiteY6" fmla="*/ 0 h 88815"/>
              <a:gd name="connsiteX7" fmla="*/ 310291 w 310291"/>
              <a:gd name="connsiteY7" fmla="*/ 0 h 8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291" h="88815">
                <a:moveTo>
                  <a:pt x="38043" y="49032"/>
                </a:moveTo>
                <a:lnTo>
                  <a:pt x="0" y="49032"/>
                </a:lnTo>
                <a:moveTo>
                  <a:pt x="214798" y="45633"/>
                </a:moveTo>
                <a:lnTo>
                  <a:pt x="77046" y="45633"/>
                </a:lnTo>
                <a:moveTo>
                  <a:pt x="276925" y="88816"/>
                </a:moveTo>
                <a:lnTo>
                  <a:pt x="158994" y="88816"/>
                </a:lnTo>
                <a:moveTo>
                  <a:pt x="169840" y="0"/>
                </a:moveTo>
                <a:lnTo>
                  <a:pt x="310291" y="0"/>
                </a:lnTo>
              </a:path>
            </a:pathLst>
          </a:custGeom>
          <a:noFill/>
          <a:ln w="14196" cap="flat">
            <a:solidFill>
              <a:schemeClr val="tx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reaming Outloud Pro"/>
              <a:ea typeface="+mn-ea"/>
              <a:cs typeface="+mn-cs"/>
            </a:endParaRPr>
          </a:p>
        </p:txBody>
      </p:sp>
      <p:sp>
        <p:nvSpPr>
          <p:cNvPr id="5" name="Picture Placeholder 8">
            <a:extLst>
              <a:ext uri="{FF2B5EF4-FFF2-40B4-BE49-F238E27FC236}">
                <a16:creationId xmlns:a16="http://schemas.microsoft.com/office/drawing/2014/main" id="{57BAADAB-204F-23E9-72ED-0204578DA340}"/>
              </a:ext>
            </a:extLst>
          </p:cNvPr>
          <p:cNvSpPr>
            <a:spLocks noGrp="1"/>
          </p:cNvSpPr>
          <p:nvPr>
            <p:ph type="pic" sz="quarter" idx="14" hasCustomPrompt="1"/>
          </p:nvPr>
        </p:nvSpPr>
        <p:spPr>
          <a:xfrm>
            <a:off x="6559106" y="-459987"/>
            <a:ext cx="6892234" cy="8395068"/>
          </a:xfrm>
          <a:custGeom>
            <a:avLst/>
            <a:gdLst>
              <a:gd name="connsiteX0" fmla="*/ 2695669 w 6892234"/>
              <a:gd name="connsiteY0" fmla="*/ 3562039 h 8395068"/>
              <a:gd name="connsiteX1" fmla="*/ 3684262 w 6892234"/>
              <a:gd name="connsiteY1" fmla="*/ 3963204 h 8395068"/>
              <a:gd name="connsiteX2" fmla="*/ 5557667 w 6892234"/>
              <a:gd name="connsiteY2" fmla="*/ 5640265 h 8395068"/>
              <a:gd name="connsiteX3" fmla="*/ 5680937 w 6892234"/>
              <a:gd name="connsiteY3" fmla="*/ 7869352 h 8395068"/>
              <a:gd name="connsiteX4" fmla="*/ 3451851 w 6892234"/>
              <a:gd name="connsiteY4" fmla="*/ 7992622 h 8395068"/>
              <a:gd name="connsiteX5" fmla="*/ 1578446 w 6892234"/>
              <a:gd name="connsiteY5" fmla="*/ 6315561 h 8395068"/>
              <a:gd name="connsiteX6" fmla="*/ 1455175 w 6892234"/>
              <a:gd name="connsiteY6" fmla="*/ 4086475 h 8395068"/>
              <a:gd name="connsiteX7" fmla="*/ 2695669 w 6892234"/>
              <a:gd name="connsiteY7" fmla="*/ 3562039 h 8395068"/>
              <a:gd name="connsiteX8" fmla="*/ 5111529 w 6892234"/>
              <a:gd name="connsiteY8" fmla="*/ 3499572 h 8395068"/>
              <a:gd name="connsiteX9" fmla="*/ 5111529 w 6892234"/>
              <a:gd name="connsiteY9" fmla="*/ 3499572 h 8395068"/>
              <a:gd name="connsiteX10" fmla="*/ 5111528 w 6892234"/>
              <a:gd name="connsiteY10" fmla="*/ 3499573 h 8395068"/>
              <a:gd name="connsiteX11" fmla="*/ 5655467 w 6892234"/>
              <a:gd name="connsiteY11" fmla="*/ 3238198 h 8395068"/>
              <a:gd name="connsiteX12" fmla="*/ 6224909 w 6892234"/>
              <a:gd name="connsiteY12" fmla="*/ 3438002 h 8395068"/>
              <a:gd name="connsiteX13" fmla="*/ 6629650 w 6892234"/>
              <a:gd name="connsiteY13" fmla="*/ 3800323 h 8395068"/>
              <a:gd name="connsiteX14" fmla="*/ 6691221 w 6892234"/>
              <a:gd name="connsiteY14" fmla="*/ 4913704 h 8395068"/>
              <a:gd name="connsiteX15" fmla="*/ 6691220 w 6892234"/>
              <a:gd name="connsiteY15" fmla="*/ 4913703 h 8395068"/>
              <a:gd name="connsiteX16" fmla="*/ 5577840 w 6892234"/>
              <a:gd name="connsiteY16" fmla="*/ 4975274 h 8395068"/>
              <a:gd name="connsiteX17" fmla="*/ 5173100 w 6892234"/>
              <a:gd name="connsiteY17" fmla="*/ 4612952 h 8395068"/>
              <a:gd name="connsiteX18" fmla="*/ 5017476 w 6892234"/>
              <a:gd name="connsiteY18" fmla="*/ 3628653 h 8395068"/>
              <a:gd name="connsiteX19" fmla="*/ 5111529 w 6892234"/>
              <a:gd name="connsiteY19" fmla="*/ 3499572 h 8395068"/>
              <a:gd name="connsiteX20" fmla="*/ 5229452 w 6892234"/>
              <a:gd name="connsiteY20" fmla="*/ 3391860 h 8395068"/>
              <a:gd name="connsiteX21" fmla="*/ 5655467 w 6892234"/>
              <a:gd name="connsiteY21" fmla="*/ 3238198 h 8395068"/>
              <a:gd name="connsiteX22" fmla="*/ 4777668 w 6892234"/>
              <a:gd name="connsiteY22" fmla="*/ 3147879 h 8395068"/>
              <a:gd name="connsiteX23" fmla="*/ 4777667 w 6892234"/>
              <a:gd name="connsiteY23" fmla="*/ 3147880 h 8395068"/>
              <a:gd name="connsiteX24" fmla="*/ 4777668 w 6892234"/>
              <a:gd name="connsiteY24" fmla="*/ 3147879 h 8395068"/>
              <a:gd name="connsiteX25" fmla="*/ 654395 w 6892234"/>
              <a:gd name="connsiteY25" fmla="*/ 2558463 h 8395068"/>
              <a:gd name="connsiteX26" fmla="*/ 1154615 w 6892234"/>
              <a:gd name="connsiteY26" fmla="*/ 2733978 h 8395068"/>
              <a:gd name="connsiteX27" fmla="*/ 1155508 w 6892234"/>
              <a:gd name="connsiteY27" fmla="*/ 2734777 h 8395068"/>
              <a:gd name="connsiteX28" fmla="*/ 1209595 w 6892234"/>
              <a:gd name="connsiteY28" fmla="*/ 3712814 h 8395068"/>
              <a:gd name="connsiteX29" fmla="*/ 1209594 w 6892234"/>
              <a:gd name="connsiteY29" fmla="*/ 3712813 h 8395068"/>
              <a:gd name="connsiteX30" fmla="*/ 231557 w 6892234"/>
              <a:gd name="connsiteY30" fmla="*/ 3766900 h 8395068"/>
              <a:gd name="connsiteX31" fmla="*/ 230665 w 6892234"/>
              <a:gd name="connsiteY31" fmla="*/ 3766100 h 8395068"/>
              <a:gd name="connsiteX32" fmla="*/ 93959 w 6892234"/>
              <a:gd name="connsiteY32" fmla="*/ 2901454 h 8395068"/>
              <a:gd name="connsiteX33" fmla="*/ 176578 w 6892234"/>
              <a:gd name="connsiteY33" fmla="*/ 2788064 h 8395068"/>
              <a:gd name="connsiteX34" fmla="*/ 280167 w 6892234"/>
              <a:gd name="connsiteY34" fmla="*/ 2693445 h 8395068"/>
              <a:gd name="connsiteX35" fmla="*/ 654395 w 6892234"/>
              <a:gd name="connsiteY35" fmla="*/ 2558463 h 8395068"/>
              <a:gd name="connsiteX36" fmla="*/ 2600268 w 6892234"/>
              <a:gd name="connsiteY36" fmla="*/ 939 h 8395068"/>
              <a:gd name="connsiteX37" fmla="*/ 3324513 w 6892234"/>
              <a:gd name="connsiteY37" fmla="*/ 294834 h 8395068"/>
              <a:gd name="connsiteX38" fmla="*/ 4687360 w 6892234"/>
              <a:gd name="connsiteY38" fmla="*/ 1514846 h 8395068"/>
              <a:gd name="connsiteX39" fmla="*/ 4852086 w 6892234"/>
              <a:gd name="connsiteY39" fmla="*/ 3055797 h 8395068"/>
              <a:gd name="connsiteX40" fmla="*/ 4777668 w 6892234"/>
              <a:gd name="connsiteY40" fmla="*/ 3147879 h 8395068"/>
              <a:gd name="connsiteX41" fmla="*/ 4694352 w 6892234"/>
              <a:gd name="connsiteY41" fmla="*/ 3231998 h 8395068"/>
              <a:gd name="connsiteX42" fmla="*/ 3144632 w 6892234"/>
              <a:gd name="connsiteY42" fmla="*/ 3238188 h 8395068"/>
              <a:gd name="connsiteX43" fmla="*/ 1781787 w 6892234"/>
              <a:gd name="connsiteY43" fmla="*/ 2018176 h 8395068"/>
              <a:gd name="connsiteX44" fmla="*/ 1691479 w 6892234"/>
              <a:gd name="connsiteY44" fmla="*/ 385141 h 8395068"/>
              <a:gd name="connsiteX45" fmla="*/ 1691478 w 6892234"/>
              <a:gd name="connsiteY45" fmla="*/ 385142 h 8395068"/>
              <a:gd name="connsiteX46" fmla="*/ 2600268 w 6892234"/>
              <a:gd name="connsiteY46" fmla="*/ 939 h 839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92234" h="8395068">
                <a:moveTo>
                  <a:pt x="2695669" y="3562039"/>
                </a:moveTo>
                <a:cubicBezTo>
                  <a:pt x="3049186" y="3576255"/>
                  <a:pt x="3400067" y="3708796"/>
                  <a:pt x="3684262" y="3963204"/>
                </a:cubicBezTo>
                <a:lnTo>
                  <a:pt x="5557667" y="5640265"/>
                </a:lnTo>
                <a:cubicBezTo>
                  <a:pt x="6207251" y="6221771"/>
                  <a:pt x="6262441" y="7219767"/>
                  <a:pt x="5680937" y="7869352"/>
                </a:cubicBezTo>
                <a:cubicBezTo>
                  <a:pt x="5099433" y="8518936"/>
                  <a:pt x="4101437" y="8574126"/>
                  <a:pt x="3451851" y="7992622"/>
                </a:cubicBezTo>
                <a:lnTo>
                  <a:pt x="1578446" y="6315561"/>
                </a:lnTo>
                <a:cubicBezTo>
                  <a:pt x="928861" y="5734055"/>
                  <a:pt x="873671" y="4736059"/>
                  <a:pt x="1455175" y="4086475"/>
                </a:cubicBezTo>
                <a:cubicBezTo>
                  <a:pt x="1782271" y="3721084"/>
                  <a:pt x="2241149" y="3543762"/>
                  <a:pt x="2695669" y="3562039"/>
                </a:cubicBezTo>
                <a:close/>
                <a:moveTo>
                  <a:pt x="5111529" y="3499572"/>
                </a:moveTo>
                <a:lnTo>
                  <a:pt x="5111529" y="3499572"/>
                </a:lnTo>
                <a:lnTo>
                  <a:pt x="5111528" y="3499573"/>
                </a:lnTo>
                <a:close/>
                <a:moveTo>
                  <a:pt x="5655467" y="3238198"/>
                </a:moveTo>
                <a:cubicBezTo>
                  <a:pt x="5856949" y="3227056"/>
                  <a:pt x="6062682" y="3292777"/>
                  <a:pt x="6224909" y="3438002"/>
                </a:cubicBezTo>
                <a:lnTo>
                  <a:pt x="6629650" y="3800323"/>
                </a:lnTo>
                <a:cubicBezTo>
                  <a:pt x="6954104" y="4090773"/>
                  <a:pt x="6981671" y="4589250"/>
                  <a:pt x="6691221" y="4913704"/>
                </a:cubicBezTo>
                <a:lnTo>
                  <a:pt x="6691220" y="4913703"/>
                </a:lnTo>
                <a:cubicBezTo>
                  <a:pt x="6400772" y="5238157"/>
                  <a:pt x="5902294" y="5265724"/>
                  <a:pt x="5577840" y="4975274"/>
                </a:cubicBezTo>
                <a:lnTo>
                  <a:pt x="5173100" y="4612952"/>
                </a:lnTo>
                <a:cubicBezTo>
                  <a:pt x="4889203" y="4358809"/>
                  <a:pt x="4832610" y="3945395"/>
                  <a:pt x="5017476" y="3628653"/>
                </a:cubicBezTo>
                <a:lnTo>
                  <a:pt x="5111529" y="3499572"/>
                </a:lnTo>
                <a:lnTo>
                  <a:pt x="5229452" y="3391860"/>
                </a:lnTo>
                <a:cubicBezTo>
                  <a:pt x="5355635" y="3298147"/>
                  <a:pt x="5504356" y="3246555"/>
                  <a:pt x="5655467" y="3238198"/>
                </a:cubicBezTo>
                <a:close/>
                <a:moveTo>
                  <a:pt x="4777668" y="3147879"/>
                </a:moveTo>
                <a:lnTo>
                  <a:pt x="4777667" y="3147880"/>
                </a:lnTo>
                <a:lnTo>
                  <a:pt x="4777668" y="3147879"/>
                </a:lnTo>
                <a:close/>
                <a:moveTo>
                  <a:pt x="654395" y="2558463"/>
                </a:moveTo>
                <a:cubicBezTo>
                  <a:pt x="831385" y="2548674"/>
                  <a:pt x="1012109" y="2606407"/>
                  <a:pt x="1154615" y="2733978"/>
                </a:cubicBezTo>
                <a:lnTo>
                  <a:pt x="1155508" y="2734777"/>
                </a:lnTo>
                <a:cubicBezTo>
                  <a:pt x="1440522" y="2989920"/>
                  <a:pt x="1464737" y="3427801"/>
                  <a:pt x="1209595" y="3712814"/>
                </a:cubicBezTo>
                <a:lnTo>
                  <a:pt x="1209594" y="3712813"/>
                </a:lnTo>
                <a:cubicBezTo>
                  <a:pt x="954452" y="3997827"/>
                  <a:pt x="516570" y="4022042"/>
                  <a:pt x="231557" y="3766900"/>
                </a:cubicBezTo>
                <a:lnTo>
                  <a:pt x="230665" y="3766100"/>
                </a:lnTo>
                <a:cubicBezTo>
                  <a:pt x="-18721" y="3542850"/>
                  <a:pt x="-68435" y="3179691"/>
                  <a:pt x="93959" y="2901454"/>
                </a:cubicBezTo>
                <a:lnTo>
                  <a:pt x="176578" y="2788064"/>
                </a:lnTo>
                <a:lnTo>
                  <a:pt x="280167" y="2693445"/>
                </a:lnTo>
                <a:cubicBezTo>
                  <a:pt x="391011" y="2611124"/>
                  <a:pt x="521653" y="2565804"/>
                  <a:pt x="654395" y="2558463"/>
                </a:cubicBezTo>
                <a:close/>
                <a:moveTo>
                  <a:pt x="2600268" y="939"/>
                </a:moveTo>
                <a:cubicBezTo>
                  <a:pt x="2859254" y="11353"/>
                  <a:pt x="3116311" y="108453"/>
                  <a:pt x="3324513" y="294834"/>
                </a:cubicBezTo>
                <a:lnTo>
                  <a:pt x="4687360" y="1514846"/>
                </a:lnTo>
                <a:cubicBezTo>
                  <a:pt x="5133505" y="1914233"/>
                  <a:pt x="5196924" y="2581792"/>
                  <a:pt x="4852086" y="3055797"/>
                </a:cubicBezTo>
                <a:lnTo>
                  <a:pt x="4777668" y="3147879"/>
                </a:lnTo>
                <a:lnTo>
                  <a:pt x="4694352" y="3231998"/>
                </a:lnTo>
                <a:cubicBezTo>
                  <a:pt x="4261260" y="3627000"/>
                  <a:pt x="3590778" y="3637574"/>
                  <a:pt x="3144632" y="3238188"/>
                </a:cubicBezTo>
                <a:lnTo>
                  <a:pt x="1781787" y="2018176"/>
                </a:lnTo>
                <a:cubicBezTo>
                  <a:pt x="1305899" y="1592164"/>
                  <a:pt x="1265467" y="861029"/>
                  <a:pt x="1691479" y="385141"/>
                </a:cubicBezTo>
                <a:lnTo>
                  <a:pt x="1691478" y="385142"/>
                </a:lnTo>
                <a:cubicBezTo>
                  <a:pt x="1931110" y="117455"/>
                  <a:pt x="2267285" y="-12451"/>
                  <a:pt x="2600268" y="939"/>
                </a:cubicBezTo>
                <a:close/>
              </a:path>
            </a:pathLst>
          </a:custGeom>
          <a:solidFill>
            <a:schemeClr val="tx1"/>
          </a:solidFill>
          <a:ln>
            <a:noFill/>
          </a:ln>
        </p:spPr>
        <p:txBody>
          <a:bodyPr wrap="square" anchor="ctr" anchorCtr="0">
            <a:noAutofit/>
          </a:bodyPr>
          <a:lstStyle>
            <a:lvl1pPr marL="0" indent="0" algn="ctr">
              <a:buNone/>
              <a:defRPr>
                <a:solidFill>
                  <a:schemeClr val="bg1"/>
                </a:solidFill>
              </a:defRPr>
            </a:lvl1pPr>
          </a:lstStyle>
          <a:p>
            <a:r>
              <a:rPr lang="en-US" err="1"/>
              <a:t>Clic</a:t>
            </a:r>
            <a:r>
              <a:rPr lang="en-US"/>
              <a:t> to Add a picture</a:t>
            </a:r>
            <a:endParaRPr lang="fr-FR"/>
          </a:p>
        </p:txBody>
      </p:sp>
      <p:sp>
        <p:nvSpPr>
          <p:cNvPr id="8" name="Picture Placeholder 4">
            <a:extLst>
              <a:ext uri="{FF2B5EF4-FFF2-40B4-BE49-F238E27FC236}">
                <a16:creationId xmlns:a16="http://schemas.microsoft.com/office/drawing/2014/main" id="{4959219E-B01F-2D40-90D3-DA2FAE6514EB}"/>
              </a:ext>
            </a:extLst>
          </p:cNvPr>
          <p:cNvSpPr txBox="1">
            <a:spLocks/>
          </p:cNvSpPr>
          <p:nvPr/>
        </p:nvSpPr>
        <p:spPr>
          <a:xfrm>
            <a:off x="1016896" y="1240965"/>
            <a:ext cx="1200073"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chemeClr val="bg1"/>
                </a:solidFill>
              </a:rPr>
              <a:t>Client logo</a:t>
            </a:r>
          </a:p>
        </p:txBody>
      </p:sp>
      <p:pic>
        <p:nvPicPr>
          <p:cNvPr id="9" name="Graphic 13">
            <a:extLst>
              <a:ext uri="{FF2B5EF4-FFF2-40B4-BE49-F238E27FC236}">
                <a16:creationId xmlns:a16="http://schemas.microsoft.com/office/drawing/2014/main" id="{A8615BEB-63C4-517B-DAFA-92CCEDD2199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30664" y="1164882"/>
            <a:ext cx="873223" cy="720507"/>
          </a:xfrm>
          <a:prstGeom prst="rect">
            <a:avLst/>
          </a:prstGeom>
        </p:spPr>
      </p:pic>
    </p:spTree>
    <p:extLst>
      <p:ext uri="{BB962C8B-B14F-4D97-AF65-F5344CB8AC3E}">
        <p14:creationId xmlns:p14="http://schemas.microsoft.com/office/powerpoint/2010/main" val="3780468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3" name="Ipsos Logo">
            <a:extLst>
              <a:ext uri="{FF2B5EF4-FFF2-40B4-BE49-F238E27FC236}">
                <a16:creationId xmlns:a16="http://schemas.microsoft.com/office/drawing/2014/main" id="{00323377-6E15-5949-4527-4AA6F1AD104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80894" y="517784"/>
            <a:ext cx="1249136" cy="1133216"/>
          </a:xfrm>
          <a:prstGeom prst="rect">
            <a:avLst/>
          </a:prstGeom>
        </p:spPr>
      </p:pic>
    </p:spTree>
    <p:extLst>
      <p:ext uri="{BB962C8B-B14F-4D97-AF65-F5344CB8AC3E}">
        <p14:creationId xmlns:p14="http://schemas.microsoft.com/office/powerpoint/2010/main" val="1765018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IDÉE FORTE">
    <p:bg>
      <p:bgPr>
        <a:solidFill>
          <a:schemeClr val="bg1">
            <a:alpha val="7000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26224"/>
            <a:ext cx="4147455" cy="6884224"/>
          </a:xfrm>
          <a:prstGeom prst="rect">
            <a:avLst/>
          </a:prstGeom>
          <a:solidFill>
            <a:srgbClr val="CB333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endParaRPr lang="en-GB" sz="1800">
              <a:ln w="0"/>
              <a:solidFill>
                <a:srgbClr val="404040"/>
              </a:solidFill>
              <a:effectLst>
                <a:outerShdw blurRad="38100" dist="19050" dir="2700000" algn="tl" rotWithShape="0">
                  <a:srgbClr val="FFFFFF">
                    <a:alpha val="40000"/>
                  </a:srgbClr>
                </a:outerShdw>
              </a:effectLst>
              <a:latin typeface="Verdana" charset="0"/>
              <a:ea typeface="Verdana" charset="0"/>
              <a:cs typeface="Verdana" charset="0"/>
            </a:endParaRPr>
          </a:p>
        </p:txBody>
      </p:sp>
      <p:sp>
        <p:nvSpPr>
          <p:cNvPr id="14" name="Text Placeholder 8"/>
          <p:cNvSpPr>
            <a:spLocks noGrp="1"/>
          </p:cNvSpPr>
          <p:nvPr>
            <p:ph type="body" sz="quarter" idx="10" hasCustomPrompt="1"/>
          </p:nvPr>
        </p:nvSpPr>
        <p:spPr>
          <a:xfrm>
            <a:off x="260998" y="3261138"/>
            <a:ext cx="4147455" cy="361951"/>
          </a:xfrm>
        </p:spPr>
        <p:txBody>
          <a:bodyPr>
            <a:noAutofit/>
          </a:bodyPr>
          <a:lstStyle>
            <a:lvl1pPr marL="85723" indent="0">
              <a:buNone/>
              <a:defRPr sz="2800" b="1">
                <a:solidFill>
                  <a:schemeClr val="bg1"/>
                </a:solidFill>
              </a:defRPr>
            </a:lvl1pPr>
          </a:lstStyle>
          <a:p>
            <a:pPr lvl="0"/>
            <a:r>
              <a:rPr lang="en-US"/>
              <a:t>Click to edit title</a:t>
            </a:r>
          </a:p>
        </p:txBody>
      </p:sp>
      <p:pic>
        <p:nvPicPr>
          <p:cNvPr id="6146" name="Picture 2" descr="Waterfall in the Ogwen Valley with Tryfan in the Background, Snowdonia"/>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00837" y="13342"/>
            <a:ext cx="8091164" cy="6857543"/>
          </a:xfrm>
          <a:prstGeom prst="rect">
            <a:avLst/>
          </a:prstGeom>
          <a:noFill/>
          <a:extLst>
            <a:ext uri="{909E8E84-426E-40DD-AFC4-6F175D3DCCD1}">
              <a14:hiddenFill xmlns:a14="http://schemas.microsoft.com/office/drawing/2010/main">
                <a:solidFill>
                  <a:srgbClr val="FFFFFF"/>
                </a:solidFill>
              </a14:hiddenFill>
            </a:ext>
          </a:extLst>
        </p:spPr>
      </p:pic>
      <p:pic>
        <p:nvPicPr>
          <p:cNvPr id="5" name="Ipsos Logo">
            <a:extLst>
              <a:ext uri="{FF2B5EF4-FFF2-40B4-BE49-F238E27FC236}">
                <a16:creationId xmlns:a16="http://schemas.microsoft.com/office/drawing/2014/main" id="{007689F2-8DE2-DA9B-7BA3-9C8188B36027}"/>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259310" y="5953557"/>
            <a:ext cx="583826" cy="529647"/>
          </a:xfrm>
          <a:prstGeom prst="rect">
            <a:avLst/>
          </a:prstGeom>
        </p:spPr>
      </p:pic>
    </p:spTree>
    <p:extLst>
      <p:ext uri="{BB962C8B-B14F-4D97-AF65-F5344CB8AC3E}">
        <p14:creationId xmlns:p14="http://schemas.microsoft.com/office/powerpoint/2010/main" val="734627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ISIT WALES CHARTS">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422889" y="99933"/>
            <a:ext cx="11675852" cy="671807"/>
          </a:xfrm>
        </p:spPr>
        <p:txBody>
          <a:bodyPr>
            <a:normAutofit/>
          </a:bodyPr>
          <a:lstStyle>
            <a:lvl1pPr algn="l">
              <a:defRPr lang="en-US" sz="2800" b="1" i="0" kern="1200" dirty="0" smtClean="0">
                <a:solidFill>
                  <a:srgbClr val="CB333B"/>
                </a:solidFill>
                <a:latin typeface="Arial Black" panose="020B0A04020102020204" pitchFamily="34" charset="0"/>
                <a:ea typeface="Arial Black" panose="020B0A04020102020204" pitchFamily="34" charset="0"/>
                <a:cs typeface="Arial" panose="020B0604020202020204" pitchFamily="34" charset="0"/>
              </a:defRPr>
            </a:lvl1pPr>
          </a:lstStyle>
          <a:p>
            <a:r>
              <a:rPr lang="en-US"/>
              <a:t>Title</a:t>
            </a:r>
          </a:p>
        </p:txBody>
      </p:sp>
      <p:sp>
        <p:nvSpPr>
          <p:cNvPr id="6" name="Text Placeholder 5"/>
          <p:cNvSpPr>
            <a:spLocks noGrp="1"/>
          </p:cNvSpPr>
          <p:nvPr>
            <p:ph type="body" sz="quarter" idx="10" hasCustomPrompt="1"/>
          </p:nvPr>
        </p:nvSpPr>
        <p:spPr>
          <a:xfrm>
            <a:off x="422889" y="835557"/>
            <a:ext cx="11675852" cy="813948"/>
          </a:xfrm>
        </p:spPr>
        <p:txBody>
          <a:bodyPr>
            <a:noAutofit/>
          </a:bodyPr>
          <a:lstStyle>
            <a:lvl1pPr marL="0" indent="0" algn="l">
              <a:spcBef>
                <a:spcPts val="0"/>
              </a:spcBef>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stStyle>
          <a:p>
            <a:pPr lvl="0"/>
            <a:r>
              <a:rPr lang="en-US" err="1"/>
              <a:t>Suxbtitle</a:t>
            </a:r>
            <a:endParaRPr lang="en-US"/>
          </a:p>
          <a:p>
            <a:pPr lvl="0"/>
            <a:r>
              <a:rPr lang="en-US" err="1"/>
              <a:t>ss</a:t>
            </a:r>
            <a:endParaRPr lang="en-US"/>
          </a:p>
        </p:txBody>
      </p:sp>
      <p:pic>
        <p:nvPicPr>
          <p:cNvPr id="10" name="Picture 9"/>
          <p:cNvPicPr>
            <a:picLocks noChangeAspect="1"/>
          </p:cNvPicPr>
          <p:nvPr userDrawn="1"/>
        </p:nvPicPr>
        <p:blipFill>
          <a:blip r:embed="rId2">
            <a:extLst>
              <a:ext uri="{BEBA8EAE-BF5A-486C-A8C5-ECC9F3942E4B}">
                <a14:imgProps xmlns:a14="http://schemas.microsoft.com/office/drawing/2010/main">
                  <a14:imgLayer r:embed="rId3">
                    <a14:imgEffect>
                      <a14:backgroundRemoval t="0" b="94521" l="0" r="95671">
                        <a14:foregroundMark x1="11255" y1="5479" x2="12554" y2="0"/>
                        <a14:foregroundMark x1="90043" y1="90868" x2="90476" y2="90868"/>
                        <a14:foregroundMark x1="37229" y1="13242" x2="37229" y2="13242"/>
                        <a14:foregroundMark x1="44589" y1="15525" x2="44589" y2="15525"/>
                        <a14:foregroundMark x1="52814" y1="12785" x2="52814" y2="12785"/>
                        <a14:foregroundMark x1="65368" y1="14155" x2="65368" y2="14155"/>
                        <a14:foregroundMark x1="67532" y1="9132" x2="67532" y2="9132"/>
                        <a14:foregroundMark x1="76623" y1="16438" x2="76623" y2="16438"/>
                        <a14:foregroundMark x1="69264" y1="22831" x2="69264" y2="22831"/>
                        <a14:foregroundMark x1="70130" y1="17808" x2="70130" y2="17808"/>
                        <a14:foregroundMark x1="61472" y1="26941" x2="61472" y2="26941"/>
                        <a14:foregroundMark x1="61905" y1="31507" x2="61905" y2="31507"/>
                        <a14:foregroundMark x1="66667" y1="43379" x2="66667" y2="43379"/>
                        <a14:foregroundMark x1="60173" y1="48402" x2="60173" y2="48402"/>
                        <a14:foregroundMark x1="62771" y1="49315" x2="62771" y2="49315"/>
                        <a14:foregroundMark x1="56277" y1="50228" x2="56277" y2="50228"/>
                        <a14:foregroundMark x1="73160" y1="52511" x2="73160" y2="52511"/>
                        <a14:foregroundMark x1="73160" y1="39726" x2="73160" y2="39726"/>
                        <a14:foregroundMark x1="80952" y1="26027" x2="80952" y2="26027"/>
                        <a14:foregroundMark x1="30736" y1="56621" x2="30736" y2="56621"/>
                        <a14:foregroundMark x1="32900" y1="47489" x2="32900" y2="47489"/>
                        <a14:foregroundMark x1="23810" y1="53881" x2="23810" y2="53881"/>
                        <a14:foregroundMark x1="28139" y1="28767" x2="28139" y2="28767"/>
                        <a14:foregroundMark x1="28139" y1="32877" x2="28139" y2="32877"/>
                        <a14:foregroundMark x1="20779" y1="21918" x2="20779" y2="21918"/>
                        <a14:foregroundMark x1="76623" y1="58447" x2="76623" y2="58447"/>
                        <a14:foregroundMark x1="66234" y1="59361" x2="67100" y2="58904"/>
                        <a14:foregroundMark x1="27706" y1="30594" x2="27706" y2="30594"/>
                        <a14:foregroundMark x1="23377" y1="76712" x2="23377" y2="76712"/>
                        <a14:foregroundMark x1="29870" y1="78995" x2="29870" y2="78995"/>
                        <a14:foregroundMark x1="34632" y1="75799" x2="34632" y2="75799"/>
                        <a14:foregroundMark x1="39827" y1="74886" x2="39827" y2="74886"/>
                        <a14:foregroundMark x1="43290" y1="75342" x2="43290" y2="75342"/>
                        <a14:foregroundMark x1="49784" y1="74429" x2="49784" y2="74429"/>
                        <a14:foregroundMark x1="54978" y1="73516" x2="54978" y2="73516"/>
                        <a14:foregroundMark x1="58442" y1="76256" x2="58442" y2="76256"/>
                        <a14:foregroundMark x1="67965" y1="76256" x2="67965" y2="76256"/>
                        <a14:foregroundMark x1="73593" y1="78082" x2="73593" y2="78082"/>
                        <a14:foregroundMark x1="81818" y1="76712" x2="81818" y2="76712"/>
                        <a14:foregroundMark x1="95238" y1="78539" x2="95238" y2="78539"/>
                        <a14:foregroundMark x1="88312" y1="78082" x2="88312" y2="78082"/>
                        <a14:foregroundMark x1="87013" y1="94977" x2="87013" y2="94977"/>
                        <a14:foregroundMark x1="83550" y1="89954" x2="83550" y2="89954"/>
                        <a14:foregroundMark x1="78355" y1="89041" x2="78355" y2="89041"/>
                        <a14:foregroundMark x1="68398" y1="90411" x2="68398" y2="90411"/>
                        <a14:foregroundMark x1="64069" y1="89498" x2="64069" y2="89498"/>
                        <a14:foregroundMark x1="60173" y1="89498" x2="60173" y2="89498"/>
                        <a14:foregroundMark x1="52381" y1="89954" x2="52381" y2="89954"/>
                        <a14:foregroundMark x1="47186" y1="89041" x2="47186" y2="89041"/>
                        <a14:foregroundMark x1="41558" y1="86301" x2="41558" y2="86301"/>
                        <a14:foregroundMark x1="22511" y1="89498" x2="22511" y2="89498"/>
                        <a14:foregroundMark x1="29870" y1="86758" x2="29870" y2="86758"/>
                        <a14:foregroundMark x1="24675" y1="90411" x2="24675" y2="90411"/>
                        <a14:foregroundMark x1="8225" y1="89041" x2="8225" y2="89041"/>
                        <a14:foregroundMark x1="16017" y1="91324" x2="16017" y2="91324"/>
                        <a14:foregroundMark x1="14286" y1="80365" x2="14286" y2="80365"/>
                        <a14:foregroundMark x1="10390" y1="76712" x2="10390" y2="76712"/>
                        <a14:foregroundMark x1="6061" y1="76712" x2="6061" y2="76712"/>
                        <a14:foregroundMark x1="95671" y1="88128" x2="95671" y2="88128"/>
                        <a14:foregroundMark x1="35931" y1="26027" x2="35931" y2="26027"/>
                      </a14:backgroundRemoval>
                    </a14:imgEffect>
                  </a14:imgLayer>
                </a14:imgProps>
              </a:ext>
            </a:extLst>
          </a:blip>
          <a:stretch>
            <a:fillRect/>
          </a:stretch>
        </p:blipFill>
        <p:spPr>
          <a:xfrm>
            <a:off x="10306213" y="5896858"/>
            <a:ext cx="705885" cy="669216"/>
          </a:xfrm>
          <a:prstGeom prst="rect">
            <a:avLst/>
          </a:prstGeom>
        </p:spPr>
      </p:pic>
      <p:sp>
        <p:nvSpPr>
          <p:cNvPr id="12" name="Text Placeholder 5"/>
          <p:cNvSpPr txBox="1">
            <a:spLocks/>
          </p:cNvSpPr>
          <p:nvPr userDrawn="1"/>
        </p:nvSpPr>
        <p:spPr>
          <a:xfrm>
            <a:off x="295956" y="6264809"/>
            <a:ext cx="10363200" cy="218395"/>
          </a:xfrm>
          <a:prstGeom prst="rect">
            <a:avLst/>
          </a:prstGeom>
        </p:spPr>
        <p:txBody>
          <a:bodyPr>
            <a:normAutofit/>
          </a:bodyPr>
          <a:lstStyle>
            <a:lvl1pPr marL="0" indent="0" algn="l" defTabSz="914377" rtl="0" eaLnBrk="1" latinLnBrk="0" hangingPunct="1">
              <a:lnSpc>
                <a:spcPct val="90000"/>
              </a:lnSpc>
              <a:spcBef>
                <a:spcPts val="1000"/>
              </a:spcBef>
              <a:buFont typeface="Arial" panose="020B0604020202020204" pitchFamily="34" charset="0"/>
              <a:buNone/>
              <a:defRPr lang="en-US" sz="1500" kern="1200" dirty="0" smtClean="0">
                <a:solidFill>
                  <a:schemeClr val="bg1">
                    <a:lumMod val="50000"/>
                  </a:schemeClr>
                </a:solidFill>
                <a:latin typeface="Helvetica Neue"/>
                <a:ea typeface="Roboto Condensed bold" panose="02000000000000000000" pitchFamily="2" charset="0"/>
                <a:cs typeface="Helvetica Neue"/>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Open Sans Light" panose="020B0306030504020204" pitchFamily="34" charset="0"/>
                <a:cs typeface="Open Sans Light" panose="020B0306030504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Open Sans Light" panose="020B0306030504020204" pitchFamily="34" charset="0"/>
                <a:cs typeface="Open Sans Light" panose="020B0306030504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fontAlgn="base">
              <a:lnSpc>
                <a:spcPct val="100000"/>
              </a:lnSpc>
              <a:spcBef>
                <a:spcPct val="0"/>
              </a:spcBef>
              <a:spcAft>
                <a:spcPct val="0"/>
              </a:spcAft>
              <a:buFontTx/>
              <a:buNone/>
              <a:defRPr/>
            </a:pPr>
            <a:endParaRPr sz="800">
              <a:solidFill>
                <a:srgbClr val="404040">
                  <a:lumMod val="50000"/>
                </a:srgb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74037B0-B171-D248-4284-93423E9E7073}"/>
              </a:ext>
            </a:extLst>
          </p:cNvPr>
          <p:cNvSpPr/>
          <p:nvPr userDrawn="1"/>
        </p:nvSpPr>
        <p:spPr>
          <a:xfrm>
            <a:off x="10432026" y="206477"/>
            <a:ext cx="1592826" cy="501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psos Logo">
            <a:extLst>
              <a:ext uri="{FF2B5EF4-FFF2-40B4-BE49-F238E27FC236}">
                <a16:creationId xmlns:a16="http://schemas.microsoft.com/office/drawing/2014/main" id="{F3BCE8CA-0B8B-3EFD-CD36-E9A981E143EE}"/>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259310" y="5953557"/>
            <a:ext cx="583826" cy="529647"/>
          </a:xfrm>
          <a:prstGeom prst="rect">
            <a:avLst/>
          </a:prstGeom>
        </p:spPr>
      </p:pic>
    </p:spTree>
    <p:extLst>
      <p:ext uri="{BB962C8B-B14F-4D97-AF65-F5344CB8AC3E}">
        <p14:creationId xmlns:p14="http://schemas.microsoft.com/office/powerpoint/2010/main" val="459518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US BLOC TEXTE">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422888" y="244703"/>
            <a:ext cx="10363200" cy="671807"/>
          </a:xfrm>
        </p:spPr>
        <p:txBody>
          <a:bodyPr>
            <a:normAutofit/>
          </a:bodyPr>
          <a:lstStyle>
            <a:lvl1pPr algn="l">
              <a:defRPr lang="en-US" sz="2200" b="1" i="0" kern="1200" dirty="0" smtClean="0">
                <a:solidFill>
                  <a:srgbClr val="CB333B"/>
                </a:solidFill>
                <a:latin typeface="Arial Black" panose="020B0A04020102020204" pitchFamily="34" charset="0"/>
                <a:ea typeface="Arial Black" panose="020B0A04020102020204" pitchFamily="34" charset="0"/>
                <a:cs typeface="Arial" panose="020B0604020202020204" pitchFamily="34" charset="0"/>
              </a:defRPr>
            </a:lvl1pPr>
          </a:lstStyle>
          <a:p>
            <a:r>
              <a:rPr lang="en-US"/>
              <a:t>Title</a:t>
            </a:r>
          </a:p>
        </p:txBody>
      </p:sp>
      <p:sp>
        <p:nvSpPr>
          <p:cNvPr id="6" name="Text Placeholder 5"/>
          <p:cNvSpPr>
            <a:spLocks noGrp="1"/>
          </p:cNvSpPr>
          <p:nvPr>
            <p:ph type="body" sz="quarter" idx="10" hasCustomPrompt="1"/>
          </p:nvPr>
        </p:nvSpPr>
        <p:spPr>
          <a:xfrm>
            <a:off x="410188" y="829745"/>
            <a:ext cx="10363200" cy="218395"/>
          </a:xfrm>
        </p:spPr>
        <p:txBody>
          <a:bodyPr>
            <a:noAutofit/>
          </a:bodyPr>
          <a:lstStyle>
            <a:lvl1pPr marL="0" indent="0" algn="l">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stStyle>
          <a:p>
            <a:pPr lvl="0"/>
            <a:r>
              <a:rPr lang="en-US"/>
              <a:t>Subtitle</a:t>
            </a:r>
          </a:p>
        </p:txBody>
      </p:sp>
      <p:sp>
        <p:nvSpPr>
          <p:cNvPr id="24" name="Espace réservé du texte 23"/>
          <p:cNvSpPr>
            <a:spLocks noGrp="1"/>
          </p:cNvSpPr>
          <p:nvPr>
            <p:ph type="body" sz="quarter" idx="18" hasCustomPrompt="1"/>
          </p:nvPr>
        </p:nvSpPr>
        <p:spPr>
          <a:xfrm>
            <a:off x="425449" y="1562100"/>
            <a:ext cx="9417051" cy="273051"/>
          </a:xfrm>
        </p:spPr>
        <p:txBody>
          <a:bodyPr>
            <a:noAutofit/>
          </a:bodyPr>
          <a:lstStyle>
            <a:lvl1pPr marL="0" indent="0">
              <a:buNone/>
              <a:defRPr sz="2000" b="1">
                <a:solidFill>
                  <a:srgbClr val="404040"/>
                </a:solidFill>
                <a:latin typeface="Arial" panose="020B0604020202020204" pitchFamily="34" charset="0"/>
                <a:cs typeface="Arial" panose="020B0604020202020204" pitchFamily="34" charset="0"/>
              </a:defRPr>
            </a:lvl1pPr>
          </a:lstStyle>
          <a:p>
            <a:pPr lvl="0"/>
            <a:r>
              <a:rPr lang="fr-FR"/>
              <a:t>Content </a:t>
            </a:r>
            <a:r>
              <a:rPr lang="fr-FR" err="1"/>
              <a:t>Title</a:t>
            </a:r>
            <a:endParaRPr lang="fr-FR"/>
          </a:p>
        </p:txBody>
      </p:sp>
      <p:sp>
        <p:nvSpPr>
          <p:cNvPr id="28" name="Espace réservé du texte 27"/>
          <p:cNvSpPr>
            <a:spLocks noGrp="1"/>
          </p:cNvSpPr>
          <p:nvPr>
            <p:ph type="body" sz="quarter" idx="20"/>
          </p:nvPr>
        </p:nvSpPr>
        <p:spPr>
          <a:xfrm>
            <a:off x="425450" y="1943098"/>
            <a:ext cx="4603751" cy="3816351"/>
          </a:xfrm>
        </p:spPr>
        <p:txBody>
          <a:bodyPr>
            <a:normAutofit/>
          </a:bodyPr>
          <a:lstStyle>
            <a:lvl1pPr marL="0" indent="0">
              <a:lnSpc>
                <a:spcPct val="120000"/>
              </a:lnSpc>
              <a:buNone/>
              <a:defRPr sz="1200">
                <a:solidFill>
                  <a:schemeClr val="bg1">
                    <a:lumMod val="50000"/>
                  </a:schemeClr>
                </a:solidFill>
                <a:latin typeface="Arial" panose="020B0604020202020204" pitchFamily="34" charset="0"/>
                <a:cs typeface="Arial" panose="020B0604020202020204" pitchFamily="34" charset="0"/>
              </a:defRPr>
            </a:lvl1pPr>
          </a:lstStyle>
          <a:p>
            <a:pPr lvl="0"/>
            <a:endParaRPr lang="fr-FR"/>
          </a:p>
        </p:txBody>
      </p:sp>
      <p:sp>
        <p:nvSpPr>
          <p:cNvPr id="10" name="Espace réservé du texte 27">
            <a:extLst>
              <a:ext uri="{FF2B5EF4-FFF2-40B4-BE49-F238E27FC236}">
                <a16:creationId xmlns:a16="http://schemas.microsoft.com/office/drawing/2014/main" id="{4FD6AA2D-7AAB-304B-B193-6BB3A8F88C84}"/>
              </a:ext>
            </a:extLst>
          </p:cNvPr>
          <p:cNvSpPr>
            <a:spLocks noGrp="1"/>
          </p:cNvSpPr>
          <p:nvPr>
            <p:ph type="body" sz="quarter" idx="21"/>
          </p:nvPr>
        </p:nvSpPr>
        <p:spPr>
          <a:xfrm>
            <a:off x="5218773" y="1943098"/>
            <a:ext cx="4623729" cy="3816351"/>
          </a:xfrm>
        </p:spPr>
        <p:txBody>
          <a:bodyPr>
            <a:normAutofit/>
          </a:bodyPr>
          <a:lstStyle>
            <a:lvl1pPr marL="0" indent="0">
              <a:lnSpc>
                <a:spcPct val="120000"/>
              </a:lnSpc>
              <a:buNone/>
              <a:defRPr sz="1200">
                <a:solidFill>
                  <a:schemeClr val="bg1">
                    <a:lumMod val="50000"/>
                  </a:schemeClr>
                </a:solidFill>
                <a:latin typeface="Arial" panose="020B0604020202020204" pitchFamily="34" charset="0"/>
                <a:cs typeface="Arial" panose="020B0604020202020204" pitchFamily="34" charset="0"/>
              </a:defRPr>
            </a:lvl1pPr>
          </a:lstStyle>
          <a:p>
            <a:pPr lvl="0"/>
            <a:endParaRPr lang="fr-FR"/>
          </a:p>
        </p:txBody>
      </p:sp>
      <p:sp>
        <p:nvSpPr>
          <p:cNvPr id="14" name="Text Placeholder 5"/>
          <p:cNvSpPr txBox="1">
            <a:spLocks/>
          </p:cNvSpPr>
          <p:nvPr userDrawn="1"/>
        </p:nvSpPr>
        <p:spPr>
          <a:xfrm>
            <a:off x="295956" y="6602221"/>
            <a:ext cx="10363200" cy="218395"/>
          </a:xfrm>
          <a:prstGeom prst="rect">
            <a:avLst/>
          </a:prstGeom>
        </p:spPr>
        <p:txBody>
          <a:bodyPr>
            <a:normAutofit/>
          </a:bodyPr>
          <a:lstStyle>
            <a:lvl1pPr marL="0" indent="0" algn="l" defTabSz="914377" rtl="0" eaLnBrk="1" latinLnBrk="0" hangingPunct="1">
              <a:lnSpc>
                <a:spcPct val="90000"/>
              </a:lnSpc>
              <a:spcBef>
                <a:spcPts val="1000"/>
              </a:spcBef>
              <a:buFont typeface="Arial" panose="020B0604020202020204" pitchFamily="34" charset="0"/>
              <a:buNone/>
              <a:defRPr lang="en-US" sz="1500" kern="1200" dirty="0" smtClean="0">
                <a:solidFill>
                  <a:schemeClr val="bg1">
                    <a:lumMod val="50000"/>
                  </a:schemeClr>
                </a:solidFill>
                <a:latin typeface="Helvetica Neue"/>
                <a:ea typeface="Roboto Condensed bold" panose="02000000000000000000" pitchFamily="2" charset="0"/>
                <a:cs typeface="Helvetica Neue"/>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Open Sans Light" panose="020B0306030504020204" pitchFamily="34" charset="0"/>
                <a:cs typeface="Open Sans Light" panose="020B0306030504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Open Sans Light" panose="020B0306030504020204" pitchFamily="34" charset="0"/>
                <a:cs typeface="Open Sans Light" panose="020B0306030504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fontAlgn="base">
              <a:lnSpc>
                <a:spcPct val="100000"/>
              </a:lnSpc>
              <a:spcBef>
                <a:spcPct val="0"/>
              </a:spcBef>
              <a:spcAft>
                <a:spcPct val="0"/>
              </a:spcAft>
              <a:buFontTx/>
              <a:buNone/>
              <a:defRPr/>
            </a:pPr>
            <a:r>
              <a:rPr lang="en-GB" sz="800">
                <a:solidFill>
                  <a:srgbClr val="FFFFFF">
                    <a:lumMod val="75000"/>
                  </a:srgbClr>
                </a:solidFill>
                <a:latin typeface="Verdana"/>
                <a:cs typeface="Verdana"/>
              </a:rPr>
              <a:t>J:\Current Jobs\TTL\24883 Visit Wales Quant\Conversion Study\v1\restricted</a:t>
            </a:r>
            <a:endParaRPr sz="800">
              <a:solidFill>
                <a:srgbClr val="FFFFFF">
                  <a:lumMod val="75000"/>
                </a:srgbClr>
              </a:solidFill>
              <a:latin typeface="Verdana"/>
              <a:cs typeface="Verdana"/>
            </a:endParaRPr>
          </a:p>
        </p:txBody>
      </p:sp>
      <p:sp>
        <p:nvSpPr>
          <p:cNvPr id="15" name="Text Placeholder 5"/>
          <p:cNvSpPr>
            <a:spLocks noGrp="1"/>
          </p:cNvSpPr>
          <p:nvPr>
            <p:ph type="body" sz="quarter" idx="22" hasCustomPrompt="1"/>
          </p:nvPr>
        </p:nvSpPr>
        <p:spPr>
          <a:xfrm>
            <a:off x="295956" y="6324317"/>
            <a:ext cx="10363200" cy="218395"/>
          </a:xfrm>
        </p:spPr>
        <p:txBody>
          <a:bodyPr>
            <a:normAutofit/>
          </a:bodyPr>
          <a:lstStyle>
            <a:lvl1pPr marL="0" indent="0" algn="l">
              <a:buNone/>
              <a:defRPr lang="en-US" sz="800" kern="1200" dirty="0" smtClean="0">
                <a:solidFill>
                  <a:schemeClr val="tx1">
                    <a:lumMod val="50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a:t>Subtitle</a:t>
            </a:r>
          </a:p>
        </p:txBody>
      </p:sp>
      <p:pic>
        <p:nvPicPr>
          <p:cNvPr id="2" name="Picture 1">
            <a:extLst>
              <a:ext uri="{FF2B5EF4-FFF2-40B4-BE49-F238E27FC236}">
                <a16:creationId xmlns:a16="http://schemas.microsoft.com/office/drawing/2014/main" id="{4858AC30-DE77-C7B7-21CF-05194E481B50}"/>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0" b="94521" l="0" r="95671">
                        <a14:foregroundMark x1="11255" y1="5479" x2="12554" y2="0"/>
                        <a14:foregroundMark x1="90043" y1="90868" x2="90476" y2="90868"/>
                        <a14:foregroundMark x1="37229" y1="13242" x2="37229" y2="13242"/>
                        <a14:foregroundMark x1="44589" y1="15525" x2="44589" y2="15525"/>
                        <a14:foregroundMark x1="52814" y1="12785" x2="52814" y2="12785"/>
                        <a14:foregroundMark x1="65368" y1="14155" x2="65368" y2="14155"/>
                        <a14:foregroundMark x1="67532" y1="9132" x2="67532" y2="9132"/>
                        <a14:foregroundMark x1="76623" y1="16438" x2="76623" y2="16438"/>
                        <a14:foregroundMark x1="69264" y1="22831" x2="69264" y2="22831"/>
                        <a14:foregroundMark x1="70130" y1="17808" x2="70130" y2="17808"/>
                        <a14:foregroundMark x1="61472" y1="26941" x2="61472" y2="26941"/>
                        <a14:foregroundMark x1="61905" y1="31507" x2="61905" y2="31507"/>
                        <a14:foregroundMark x1="66667" y1="43379" x2="66667" y2="43379"/>
                        <a14:foregroundMark x1="60173" y1="48402" x2="60173" y2="48402"/>
                        <a14:foregroundMark x1="62771" y1="49315" x2="62771" y2="49315"/>
                        <a14:foregroundMark x1="56277" y1="50228" x2="56277" y2="50228"/>
                        <a14:foregroundMark x1="73160" y1="52511" x2="73160" y2="52511"/>
                        <a14:foregroundMark x1="73160" y1="39726" x2="73160" y2="39726"/>
                        <a14:foregroundMark x1="80952" y1="26027" x2="80952" y2="26027"/>
                        <a14:foregroundMark x1="30736" y1="56621" x2="30736" y2="56621"/>
                        <a14:foregroundMark x1="32900" y1="47489" x2="32900" y2="47489"/>
                        <a14:foregroundMark x1="23810" y1="53881" x2="23810" y2="53881"/>
                        <a14:foregroundMark x1="28139" y1="28767" x2="28139" y2="28767"/>
                        <a14:foregroundMark x1="28139" y1="32877" x2="28139" y2="32877"/>
                        <a14:foregroundMark x1="20779" y1="21918" x2="20779" y2="21918"/>
                        <a14:foregroundMark x1="76623" y1="58447" x2="76623" y2="58447"/>
                        <a14:foregroundMark x1="66234" y1="59361" x2="67100" y2="58904"/>
                        <a14:foregroundMark x1="27706" y1="30594" x2="27706" y2="30594"/>
                        <a14:foregroundMark x1="23377" y1="76712" x2="23377" y2="76712"/>
                        <a14:foregroundMark x1="29870" y1="78995" x2="29870" y2="78995"/>
                        <a14:foregroundMark x1="34632" y1="75799" x2="34632" y2="75799"/>
                        <a14:foregroundMark x1="39827" y1="74886" x2="39827" y2="74886"/>
                        <a14:foregroundMark x1="43290" y1="75342" x2="43290" y2="75342"/>
                        <a14:foregroundMark x1="49784" y1="74429" x2="49784" y2="74429"/>
                        <a14:foregroundMark x1="54978" y1="73516" x2="54978" y2="73516"/>
                        <a14:foregroundMark x1="58442" y1="76256" x2="58442" y2="76256"/>
                        <a14:foregroundMark x1="67965" y1="76256" x2="67965" y2="76256"/>
                        <a14:foregroundMark x1="73593" y1="78082" x2="73593" y2="78082"/>
                        <a14:foregroundMark x1="81818" y1="76712" x2="81818" y2="76712"/>
                        <a14:foregroundMark x1="95238" y1="78539" x2="95238" y2="78539"/>
                        <a14:foregroundMark x1="88312" y1="78082" x2="88312" y2="78082"/>
                        <a14:foregroundMark x1="87013" y1="94977" x2="87013" y2="94977"/>
                        <a14:foregroundMark x1="83550" y1="89954" x2="83550" y2="89954"/>
                        <a14:foregroundMark x1="78355" y1="89041" x2="78355" y2="89041"/>
                        <a14:foregroundMark x1="68398" y1="90411" x2="68398" y2="90411"/>
                        <a14:foregroundMark x1="64069" y1="89498" x2="64069" y2="89498"/>
                        <a14:foregroundMark x1="60173" y1="89498" x2="60173" y2="89498"/>
                        <a14:foregroundMark x1="52381" y1="89954" x2="52381" y2="89954"/>
                        <a14:foregroundMark x1="47186" y1="89041" x2="47186" y2="89041"/>
                        <a14:foregroundMark x1="41558" y1="86301" x2="41558" y2="86301"/>
                        <a14:foregroundMark x1="22511" y1="89498" x2="22511" y2="89498"/>
                        <a14:foregroundMark x1="29870" y1="86758" x2="29870" y2="86758"/>
                        <a14:foregroundMark x1="24675" y1="90411" x2="24675" y2="90411"/>
                        <a14:foregroundMark x1="8225" y1="89041" x2="8225" y2="89041"/>
                        <a14:foregroundMark x1="16017" y1="91324" x2="16017" y2="91324"/>
                        <a14:foregroundMark x1="14286" y1="80365" x2="14286" y2="80365"/>
                        <a14:foregroundMark x1="10390" y1="76712" x2="10390" y2="76712"/>
                        <a14:foregroundMark x1="6061" y1="76712" x2="6061" y2="76712"/>
                        <a14:foregroundMark x1="95671" y1="88128" x2="95671" y2="88128"/>
                        <a14:foregroundMark x1="35931" y1="26027" x2="35931" y2="26027"/>
                      </a14:backgroundRemoval>
                    </a14:imgEffect>
                  </a14:imgLayer>
                </a14:imgProps>
              </a:ext>
            </a:extLst>
          </a:blip>
          <a:stretch>
            <a:fillRect/>
          </a:stretch>
        </p:blipFill>
        <p:spPr>
          <a:xfrm>
            <a:off x="10309758" y="6011155"/>
            <a:ext cx="705885" cy="669216"/>
          </a:xfrm>
          <a:prstGeom prst="rect">
            <a:avLst/>
          </a:prstGeom>
        </p:spPr>
      </p:pic>
      <p:pic>
        <p:nvPicPr>
          <p:cNvPr id="3" name="Graphic 7">
            <a:extLst>
              <a:ext uri="{FF2B5EF4-FFF2-40B4-BE49-F238E27FC236}">
                <a16:creationId xmlns:a16="http://schemas.microsoft.com/office/drawing/2014/main" id="{0E8B48E6-FD3A-E5C9-8096-EABA2871518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208502" y="6050113"/>
            <a:ext cx="705885" cy="582434"/>
          </a:xfrm>
          <a:prstGeom prst="rect">
            <a:avLst/>
          </a:prstGeom>
        </p:spPr>
      </p:pic>
      <p:sp>
        <p:nvSpPr>
          <p:cNvPr id="5" name="Rectangle 4">
            <a:extLst>
              <a:ext uri="{FF2B5EF4-FFF2-40B4-BE49-F238E27FC236}">
                <a16:creationId xmlns:a16="http://schemas.microsoft.com/office/drawing/2014/main" id="{7C0C1573-4CEF-1D52-46AD-D3E1D9D4A8B3}"/>
              </a:ext>
            </a:extLst>
          </p:cNvPr>
          <p:cNvSpPr/>
          <p:nvPr userDrawn="1"/>
        </p:nvSpPr>
        <p:spPr>
          <a:xfrm>
            <a:off x="10309758" y="127819"/>
            <a:ext cx="1744590" cy="788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9736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BVE_Cover/End_Top ba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84B127-CD9C-4BC9-AF73-63C020A4C74F}"/>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20" name="Title">
            <a:extLst>
              <a:ext uri="{FF2B5EF4-FFF2-40B4-BE49-F238E27FC236}">
                <a16:creationId xmlns:a16="http://schemas.microsoft.com/office/drawing/2014/main" id="{0C382BE5-FAB0-1847-9F84-41006A9B6DB3}"/>
              </a:ext>
            </a:extLst>
          </p:cNvPr>
          <p:cNvSpPr>
            <a:spLocks noGrp="1"/>
          </p:cNvSpPr>
          <p:nvPr>
            <p:ph type="title" hasCustomPrompt="1"/>
          </p:nvPr>
        </p:nvSpPr>
        <p:spPr>
          <a:xfrm>
            <a:off x="1001259" y="876425"/>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9" name="Sub-title">
            <a:extLst>
              <a:ext uri="{FF2B5EF4-FFF2-40B4-BE49-F238E27FC236}">
                <a16:creationId xmlns:a16="http://schemas.microsoft.com/office/drawing/2014/main" id="{C69BCFFB-EAB5-7148-9BDA-CA5E369508C8}"/>
              </a:ext>
            </a:extLst>
          </p:cNvPr>
          <p:cNvSpPr>
            <a:spLocks noGrp="1"/>
          </p:cNvSpPr>
          <p:nvPr>
            <p:ph type="body" sz="quarter" idx="13" hasCustomPrompt="1"/>
          </p:nvPr>
        </p:nvSpPr>
        <p:spPr>
          <a:xfrm>
            <a:off x="1001713" y="1988273"/>
            <a:ext cx="6423025" cy="43778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Text Placeholder 8">
            <a:extLst>
              <a:ext uri="{FF2B5EF4-FFF2-40B4-BE49-F238E27FC236}">
                <a16:creationId xmlns:a16="http://schemas.microsoft.com/office/drawing/2014/main" id="{402A6949-F154-44D6-9D93-E670421AE657}"/>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Locations Image label">
            <a:extLst>
              <a:ext uri="{FF2B5EF4-FFF2-40B4-BE49-F238E27FC236}">
                <a16:creationId xmlns:a16="http://schemas.microsoft.com/office/drawing/2014/main" id="{CB76177C-7793-441F-8512-7EB9EE495606}"/>
              </a:ext>
            </a:extLst>
          </p:cNvPr>
          <p:cNvSpPr>
            <a:spLocks noGrp="1"/>
          </p:cNvSpPr>
          <p:nvPr>
            <p:ph type="body" sz="quarter" idx="18" hasCustomPrompt="1"/>
          </p:nvPr>
        </p:nvSpPr>
        <p:spPr>
          <a:xfrm>
            <a:off x="231714"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1" name="Partner logo">
            <a:extLst>
              <a:ext uri="{FF2B5EF4-FFF2-40B4-BE49-F238E27FC236}">
                <a16:creationId xmlns:a16="http://schemas.microsoft.com/office/drawing/2014/main" id="{3199BF92-1102-EC43-A85C-66A9CAC7881E}"/>
              </a:ext>
              <a:ext uri="{C183D7F6-B498-43B3-948B-1728B52AA6E4}">
                <adec:decorative xmlns:adec="http://schemas.microsoft.com/office/drawing/2017/decorative" val="0"/>
              </a:ext>
            </a:extLst>
          </p:cNvPr>
          <p:cNvSpPr>
            <a:spLocks noGrp="1"/>
          </p:cNvSpPr>
          <p:nvPr>
            <p:ph type="pic" sz="quarter" idx="12" hasCustomPrompt="1"/>
          </p:nvPr>
        </p:nvSpPr>
        <p:spPr>
          <a:xfrm>
            <a:off x="7611101" y="5640688"/>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3083149178"/>
      </p:ext>
    </p:extLst>
  </p:cSld>
  <p:clrMapOvr>
    <a:masterClrMapping/>
  </p:clrMapOvr>
  <p:extLst>
    <p:ext uri="{DCECCB84-F9BA-43D5-87BE-67443E8EF086}">
      <p15:sldGuideLst xmlns:p15="http://schemas.microsoft.com/office/powerpoint/2012/main">
        <p15:guide id="1" orient="horz" pos="2160">
          <p15:clr>
            <a:srgbClr val="FBAE40"/>
          </p15:clr>
        </p15:guide>
        <p15:guide id="2" pos="474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BVE_Cover/End_Middle bar">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2D894BF6-A0C0-43C0-ACD3-9A8F83AE45F7}"/>
              </a:ext>
              <a:ext uri="{C183D7F6-B498-43B3-948B-1728B52AA6E4}">
                <adec:decorative xmlns:adec="http://schemas.microsoft.com/office/drawing/2017/decorative" val="0"/>
              </a:ext>
            </a:extLst>
          </p:cNvPr>
          <p:cNvSpPr>
            <a:spLocks noGrp="1"/>
          </p:cNvSpPr>
          <p:nvPr>
            <p:ph type="pic" sz="quarter" idx="17" hasCustomPrompt="1"/>
          </p:nvPr>
        </p:nvSpPr>
        <p:spPr>
          <a:xfrm>
            <a:off x="0" y="8965"/>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image, right click on the blue bar and send it to the back, then click the central icon to add background picture, then right click on the image and send it to the back so that the blue bar reappears in front of it.   </a:t>
            </a:r>
            <a:endParaRPr lang="en-GB"/>
          </a:p>
        </p:txBody>
      </p:sp>
      <p:sp>
        <p:nvSpPr>
          <p:cNvPr id="14" name="Title">
            <a:extLst>
              <a:ext uri="{FF2B5EF4-FFF2-40B4-BE49-F238E27FC236}">
                <a16:creationId xmlns:a16="http://schemas.microsoft.com/office/drawing/2014/main" id="{B2EFE6F6-D4B3-524D-A2FF-E67AAC361DDD}"/>
              </a:ext>
            </a:extLst>
          </p:cNvPr>
          <p:cNvSpPr>
            <a:spLocks noGrp="1"/>
          </p:cNvSpPr>
          <p:nvPr>
            <p:ph type="title" hasCustomPrompt="1"/>
          </p:nvPr>
        </p:nvSpPr>
        <p:spPr>
          <a:xfrm>
            <a:off x="1001259" y="2678129"/>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5" name="Sub-title">
            <a:extLst>
              <a:ext uri="{FF2B5EF4-FFF2-40B4-BE49-F238E27FC236}">
                <a16:creationId xmlns:a16="http://schemas.microsoft.com/office/drawing/2014/main" id="{3D9D4C4B-A286-AB4D-ADF9-BC5D8320DE85}"/>
              </a:ext>
            </a:extLst>
          </p:cNvPr>
          <p:cNvSpPr>
            <a:spLocks noGrp="1"/>
          </p:cNvSpPr>
          <p:nvPr>
            <p:ph type="body" sz="quarter" idx="13" hasCustomPrompt="1"/>
          </p:nvPr>
        </p:nvSpPr>
        <p:spPr>
          <a:xfrm>
            <a:off x="1001713" y="3799502"/>
            <a:ext cx="6423025" cy="41054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Hastags">
            <a:extLst>
              <a:ext uri="{FF2B5EF4-FFF2-40B4-BE49-F238E27FC236}">
                <a16:creationId xmlns:a16="http://schemas.microsoft.com/office/drawing/2014/main" id="{3BD289E3-E397-414F-AFFF-DD8B826386F2}"/>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Text Placeholder 8">
            <a:extLst>
              <a:ext uri="{FF2B5EF4-FFF2-40B4-BE49-F238E27FC236}">
                <a16:creationId xmlns:a16="http://schemas.microsoft.com/office/drawing/2014/main" id="{4122CEB2-10C8-4B14-8988-7526AA2BF19B}"/>
              </a:ext>
              <a:ext uri="{C183D7F6-B498-43B3-948B-1728B52AA6E4}">
                <adec:decorative xmlns:adec="http://schemas.microsoft.com/office/drawing/2017/decorative" val="0"/>
              </a:ext>
            </a:extLst>
          </p:cNvPr>
          <p:cNvSpPr>
            <a:spLocks noGrp="1"/>
          </p:cNvSpPr>
          <p:nvPr>
            <p:ph type="body" sz="quarter" idx="18" hasCustomPrompt="1"/>
          </p:nvPr>
        </p:nvSpPr>
        <p:spPr>
          <a:xfrm>
            <a:off x="225587"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8" name="Picture Placeholder 4">
            <a:extLst>
              <a:ext uri="{FF2B5EF4-FFF2-40B4-BE49-F238E27FC236}">
                <a16:creationId xmlns:a16="http://schemas.microsoft.com/office/drawing/2014/main" id="{61FB83C8-6591-4E4F-A020-1BC4EB2BFDAB}"/>
              </a:ext>
              <a:ext uri="{C183D7F6-B498-43B3-948B-1728B52AA6E4}">
                <adec:decorative xmlns:adec="http://schemas.microsoft.com/office/drawing/2017/decorative" val="0"/>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3400355983"/>
      </p:ext>
    </p:extLst>
  </p:cSld>
  <p:clrMapOvr>
    <a:masterClrMapping/>
  </p:clrMapOvr>
  <p:extLst>
    <p:ext uri="{DCECCB84-F9BA-43D5-87BE-67443E8EF086}">
      <p15:sldGuideLst xmlns:p15="http://schemas.microsoft.com/office/powerpoint/2012/main">
        <p15:guide id="1" orient="horz" pos="2160">
          <p15:clr>
            <a:srgbClr val="FBAE40"/>
          </p15:clr>
        </p15:guide>
        <p15:guide id="2" pos="473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BVE_Cover/End_Bottom bar">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91F2816-65F1-482C-B5B4-E5C909BC2AE8}"/>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32" name="Title">
            <a:extLst>
              <a:ext uri="{FF2B5EF4-FFF2-40B4-BE49-F238E27FC236}">
                <a16:creationId xmlns:a16="http://schemas.microsoft.com/office/drawing/2014/main" id="{77948493-4899-E642-8DB6-71465BB5986D}"/>
              </a:ext>
            </a:extLst>
          </p:cNvPr>
          <p:cNvSpPr>
            <a:spLocks noGrp="1"/>
          </p:cNvSpPr>
          <p:nvPr>
            <p:ph type="title" hasCustomPrompt="1"/>
          </p:nvPr>
        </p:nvSpPr>
        <p:spPr>
          <a:xfrm>
            <a:off x="1001259" y="4375798"/>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31" name="Sub title">
            <a:extLst>
              <a:ext uri="{FF2B5EF4-FFF2-40B4-BE49-F238E27FC236}">
                <a16:creationId xmlns:a16="http://schemas.microsoft.com/office/drawing/2014/main" id="{228973A0-6782-E144-B6BE-8A91E0CB5DCA}"/>
              </a:ext>
            </a:extLst>
          </p:cNvPr>
          <p:cNvSpPr>
            <a:spLocks noGrp="1"/>
          </p:cNvSpPr>
          <p:nvPr>
            <p:ph type="body" sz="quarter" idx="13" hasCustomPrompt="1"/>
          </p:nvPr>
        </p:nvSpPr>
        <p:spPr>
          <a:xfrm>
            <a:off x="1001713" y="5478682"/>
            <a:ext cx="6423025" cy="445868"/>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11" name="Text Placeholder 8">
            <a:extLst>
              <a:ext uri="{FF2B5EF4-FFF2-40B4-BE49-F238E27FC236}">
                <a16:creationId xmlns:a16="http://schemas.microsoft.com/office/drawing/2014/main" id="{55285386-2331-4BA8-9102-7E7175F8F8C9}"/>
              </a:ext>
            </a:extLst>
          </p:cNvPr>
          <p:cNvSpPr>
            <a:spLocks noGrp="1"/>
          </p:cNvSpPr>
          <p:nvPr>
            <p:ph type="body" sz="quarter" idx="16" hasCustomPrompt="1"/>
          </p:nvPr>
        </p:nvSpPr>
        <p:spPr>
          <a:xfrm>
            <a:off x="1001259" y="6111526"/>
            <a:ext cx="5363327"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Partner logo">
            <a:extLst>
              <a:ext uri="{FF2B5EF4-FFF2-40B4-BE49-F238E27FC236}">
                <a16:creationId xmlns:a16="http://schemas.microsoft.com/office/drawing/2014/main" id="{E2646508-2137-5D48-AA82-17BA6E64E66C}"/>
              </a:ext>
              <a:ext uri="{C183D7F6-B498-43B3-948B-1728B52AA6E4}">
                <adec:decorative xmlns:adec="http://schemas.microsoft.com/office/drawing/2017/decorative" val="0"/>
              </a:ext>
            </a:extLst>
          </p:cNvPr>
          <p:cNvSpPr>
            <a:spLocks noGrp="1"/>
          </p:cNvSpPr>
          <p:nvPr>
            <p:ph type="pic" sz="quarter" idx="14" hasCustomPrompt="1"/>
          </p:nvPr>
        </p:nvSpPr>
        <p:spPr>
          <a:xfrm>
            <a:off x="10096483" y="150462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
        <p:nvSpPr>
          <p:cNvPr id="13" name="Locations">
            <a:extLst>
              <a:ext uri="{FF2B5EF4-FFF2-40B4-BE49-F238E27FC236}">
                <a16:creationId xmlns:a16="http://schemas.microsoft.com/office/drawing/2014/main" id="{22EA7560-7CFA-493F-828C-2F865C4FEA86}"/>
              </a:ext>
            </a:extLst>
          </p:cNvPr>
          <p:cNvSpPr>
            <a:spLocks noGrp="1"/>
          </p:cNvSpPr>
          <p:nvPr>
            <p:ph type="body" sz="quarter" idx="18" hasCustomPrompt="1"/>
          </p:nvPr>
        </p:nvSpPr>
        <p:spPr>
          <a:xfrm>
            <a:off x="6752349" y="6294092"/>
            <a:ext cx="5210703" cy="322262"/>
          </a:xfrm>
          <a:prstGeom prst="rect">
            <a:avLst/>
          </a:prstGeom>
          <a:solidFill>
            <a:srgbClr val="120742"/>
          </a:solidFill>
        </p:spPr>
        <p:txBody>
          <a:bodyPr anchor="ctr"/>
          <a:lstStyle>
            <a:lvl1pPr marL="0" indent="0" algn="r">
              <a:lnSpc>
                <a:spcPct val="100000"/>
              </a:lnSpc>
              <a:spcBef>
                <a:spcPts val="400"/>
              </a:spcBef>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2062648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BVE_Cover/End_Navy background">
    <p:bg>
      <p:bgPr>
        <a:solidFill>
          <a:srgbClr val="1E1541"/>
        </a:solidFill>
        <a:effectLst/>
      </p:bgPr>
    </p:bg>
    <p:spTree>
      <p:nvGrpSpPr>
        <p:cNvPr id="1" name=""/>
        <p:cNvGrpSpPr/>
        <p:nvPr/>
      </p:nvGrpSpPr>
      <p:grpSpPr>
        <a:xfrm>
          <a:off x="0" y="0"/>
          <a:ext cx="0" cy="0"/>
          <a:chOff x="0" y="0"/>
          <a:chExt cx="0" cy="0"/>
        </a:xfrm>
      </p:grpSpPr>
      <p:sp>
        <p:nvSpPr>
          <p:cNvPr id="7" name="Title 9">
            <a:extLst>
              <a:ext uri="{FF2B5EF4-FFF2-40B4-BE49-F238E27FC236}">
                <a16:creationId xmlns:a16="http://schemas.microsoft.com/office/drawing/2014/main" id="{21D0B9E3-8F7B-7248-9736-61CA539B061A}"/>
              </a:ext>
            </a:extLst>
          </p:cNvPr>
          <p:cNvSpPr>
            <a:spLocks noGrp="1"/>
          </p:cNvSpPr>
          <p:nvPr>
            <p:ph type="title" hasCustomPrompt="1"/>
          </p:nvPr>
        </p:nvSpPr>
        <p:spPr>
          <a:xfrm>
            <a:off x="1001259" y="2668604"/>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8" name="Text Placeholder 8">
            <a:extLst>
              <a:ext uri="{FF2B5EF4-FFF2-40B4-BE49-F238E27FC236}">
                <a16:creationId xmlns:a16="http://schemas.microsoft.com/office/drawing/2014/main" id="{8EC15C1C-5783-494B-871F-AECEBCBF4D0D}"/>
              </a:ext>
            </a:extLst>
          </p:cNvPr>
          <p:cNvSpPr>
            <a:spLocks noGrp="1"/>
          </p:cNvSpPr>
          <p:nvPr>
            <p:ph type="body" sz="quarter" idx="13" hasCustomPrompt="1"/>
          </p:nvPr>
        </p:nvSpPr>
        <p:spPr>
          <a:xfrm>
            <a:off x="1001713" y="3780452"/>
            <a:ext cx="6423025" cy="413391"/>
          </a:xfrm>
          <a:prstGeom prst="rect">
            <a:avLst/>
          </a:prstGeom>
        </p:spPr>
        <p:txBody>
          <a:bodyPr/>
          <a:lstStyle>
            <a:lvl1pPr marL="0" indent="0">
              <a:buNone/>
              <a:defRPr sz="2400" baseline="0">
                <a:solidFill>
                  <a:schemeClr val="bg1"/>
                </a:solidFill>
              </a:defRPr>
            </a:lvl1pPr>
          </a:lstStyle>
          <a:p>
            <a:pPr lvl="0"/>
            <a:r>
              <a:rPr lang="en-GB"/>
              <a:t>Click to edit speaker’s name</a:t>
            </a:r>
            <a:endParaRPr lang="en-US"/>
          </a:p>
        </p:txBody>
      </p:sp>
      <p:sp>
        <p:nvSpPr>
          <p:cNvPr id="14" name="Text Placeholder 8">
            <a:extLst>
              <a:ext uri="{FF2B5EF4-FFF2-40B4-BE49-F238E27FC236}">
                <a16:creationId xmlns:a16="http://schemas.microsoft.com/office/drawing/2014/main" id="{0689DB96-61E7-AF4B-A561-5BD620B014B9}"/>
              </a:ext>
            </a:extLst>
          </p:cNvPr>
          <p:cNvSpPr>
            <a:spLocks noGrp="1"/>
          </p:cNvSpPr>
          <p:nvPr>
            <p:ph type="body" sz="quarter" idx="15" hasCustomPrompt="1"/>
          </p:nvPr>
        </p:nvSpPr>
        <p:spPr>
          <a:xfrm>
            <a:off x="1001259" y="6111526"/>
            <a:ext cx="6423025" cy="322262"/>
          </a:xfrm>
          <a:prstGeom prst="rect">
            <a:avLst/>
          </a:prstGeom>
        </p:spPr>
        <p:txBody>
          <a:bodyPr/>
          <a:lstStyle>
            <a:lvl1pPr marL="0" indent="0">
              <a:buNone/>
              <a:defRPr sz="2000" b="1" i="0" baseline="0">
                <a:solidFill>
                  <a:schemeClr val="bg1"/>
                </a:solidFill>
              </a:defRPr>
            </a:lvl1pPr>
          </a:lstStyle>
          <a:p>
            <a:pPr lvl="0"/>
            <a:r>
              <a:rPr lang="en-GB"/>
              <a:t>Click to add hashtag</a:t>
            </a:r>
            <a:endParaRPr lang="en-US"/>
          </a:p>
        </p:txBody>
      </p:sp>
      <p:sp>
        <p:nvSpPr>
          <p:cNvPr id="15" name="Rectangle 14" descr="Red Bar">
            <a:extLst>
              <a:ext uri="{FF2B5EF4-FFF2-40B4-BE49-F238E27FC236}">
                <a16:creationId xmlns:a16="http://schemas.microsoft.com/office/drawing/2014/main" id="{D9E3F728-D018-E348-890F-A46BDC523F45}"/>
              </a:ext>
              <a:ext uri="{C183D7F6-B498-43B3-948B-1728B52AA6E4}">
                <adec:decorative xmlns:adec="http://schemas.microsoft.com/office/drawing/2017/decorative" val="0"/>
              </a:ext>
            </a:extLst>
          </p:cNvPr>
          <p:cNvSpPr/>
          <p:nvPr userDrawn="1"/>
        </p:nvSpPr>
        <p:spPr>
          <a:xfrm>
            <a:off x="0" y="2628986"/>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Logos">
            <a:extLst>
              <a:ext uri="{FF2B5EF4-FFF2-40B4-BE49-F238E27FC236}">
                <a16:creationId xmlns:a16="http://schemas.microsoft.com/office/drawing/2014/main" id="{E41796DB-48D6-6B49-9BF5-BF764821060F}"/>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0B4F3DBB-C697-6923-0949-C408E6A59F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1544369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BVE_Cover/End_Navy background_Centred">
    <p:bg>
      <p:bgPr>
        <a:solidFill>
          <a:srgbClr val="1E1541"/>
        </a:solidFill>
        <a:effectLst/>
      </p:bgPr>
    </p:bg>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EECD84F3-CF78-A94C-B74B-B6099D67A55A}"/>
              </a:ext>
            </a:extLst>
          </p:cNvPr>
          <p:cNvSpPr>
            <a:spLocks noGrp="1"/>
          </p:cNvSpPr>
          <p:nvPr>
            <p:ph type="title" hasCustomPrompt="1"/>
          </p:nvPr>
        </p:nvSpPr>
        <p:spPr>
          <a:xfrm>
            <a:off x="1001259" y="2668604"/>
            <a:ext cx="10189028" cy="1078798"/>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4" name="Text Placeholder 8">
            <a:extLst>
              <a:ext uri="{FF2B5EF4-FFF2-40B4-BE49-F238E27FC236}">
                <a16:creationId xmlns:a16="http://schemas.microsoft.com/office/drawing/2014/main" id="{163D32C7-79BD-5B43-8577-A450EBE06AA2}"/>
              </a:ext>
            </a:extLst>
          </p:cNvPr>
          <p:cNvSpPr>
            <a:spLocks noGrp="1"/>
          </p:cNvSpPr>
          <p:nvPr>
            <p:ph type="body" sz="quarter" idx="13" hasCustomPrompt="1"/>
          </p:nvPr>
        </p:nvSpPr>
        <p:spPr>
          <a:xfrm>
            <a:off x="2884260" y="3780453"/>
            <a:ext cx="6423025" cy="439122"/>
          </a:xfrm>
          <a:prstGeom prst="rect">
            <a:avLst/>
          </a:prstGeom>
        </p:spPr>
        <p:txBody>
          <a:bodyPr/>
          <a:lstStyle>
            <a:lvl1pPr marL="0" indent="0" algn="ctr">
              <a:buNone/>
              <a:defRPr sz="2400" baseline="0">
                <a:solidFill>
                  <a:schemeClr val="bg1"/>
                </a:solidFill>
              </a:defRPr>
            </a:lvl1pPr>
          </a:lstStyle>
          <a:p>
            <a:pPr lvl="0"/>
            <a:r>
              <a:rPr lang="en-GB"/>
              <a:t>Click to edit speaker’s name</a:t>
            </a:r>
            <a:endParaRPr lang="en-US"/>
          </a:p>
        </p:txBody>
      </p:sp>
      <p:sp>
        <p:nvSpPr>
          <p:cNvPr id="15" name="Text Placeholder 8">
            <a:extLst>
              <a:ext uri="{FF2B5EF4-FFF2-40B4-BE49-F238E27FC236}">
                <a16:creationId xmlns:a16="http://schemas.microsoft.com/office/drawing/2014/main" id="{2869F0AB-6BA2-184D-8261-47FD5EAAD564}"/>
              </a:ext>
            </a:extLst>
          </p:cNvPr>
          <p:cNvSpPr>
            <a:spLocks noGrp="1"/>
          </p:cNvSpPr>
          <p:nvPr>
            <p:ph type="body" sz="quarter" idx="15" hasCustomPrompt="1"/>
          </p:nvPr>
        </p:nvSpPr>
        <p:spPr>
          <a:xfrm>
            <a:off x="2884259" y="6111526"/>
            <a:ext cx="6423025" cy="322262"/>
          </a:xfrm>
          <a:prstGeom prst="rect">
            <a:avLst/>
          </a:prstGeom>
        </p:spPr>
        <p:txBody>
          <a:bodyPr/>
          <a:lstStyle>
            <a:lvl1pPr marL="0" indent="0" algn="ctr">
              <a:buNone/>
              <a:defRPr sz="2000" b="1" i="0" baseline="0">
                <a:solidFill>
                  <a:schemeClr val="bg1"/>
                </a:solidFill>
              </a:defRPr>
            </a:lvl1pPr>
          </a:lstStyle>
          <a:p>
            <a:pPr lvl="0"/>
            <a:r>
              <a:rPr lang="en-GB"/>
              <a:t>Click to add hashtag</a:t>
            </a:r>
            <a:endParaRPr lang="en-US"/>
          </a:p>
        </p:txBody>
      </p:sp>
      <p:pic>
        <p:nvPicPr>
          <p:cNvPr id="8" name="Logos">
            <a:extLst>
              <a:ext uri="{FF2B5EF4-FFF2-40B4-BE49-F238E27FC236}">
                <a16:creationId xmlns:a16="http://schemas.microsoft.com/office/drawing/2014/main" id="{A87F04DC-5812-BF4C-865D-BDF86990C94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F5FEF047-6E19-5D0F-BECF-ECB1CBC37B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2621181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BVE_Cover/End_Content Slide_Logo">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8306025"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8306024"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pic>
        <p:nvPicPr>
          <p:cNvPr id="10" name="Logos">
            <a:extLst>
              <a:ext uri="{FF2B5EF4-FFF2-40B4-BE49-F238E27FC236}">
                <a16:creationId xmlns:a16="http://schemas.microsoft.com/office/drawing/2014/main" id="{B93767B3-2877-4D4D-A622-AE6B4EB23B8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F3091997-7865-101F-9A5F-8B82C8DAB6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757792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VBVE_Cover/End_Content Slide">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10288413"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10288412"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1702619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ation_Navy">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9613A1A9-F97F-4D22-AACA-BAB43A58D979}"/>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B6169398-DA0D-634D-A347-F8D65716CF67}"/>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E0AB1231-AD18-4EB3-8D11-04AD0A3AF011}"/>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448773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ation_Red">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8A2D00AF-5F33-40F6-99C9-0D8ADEF6574E}"/>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96A7D56D-E191-4E4B-B30D-6D68698A783A}"/>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7FDC2D99-840E-41CF-8ADE-FAAFD2858E27}"/>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523481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_Navy">
    <p:spTree>
      <p:nvGrpSpPr>
        <p:cNvPr id="1" name=""/>
        <p:cNvGrpSpPr/>
        <p:nvPr/>
      </p:nvGrpSpPr>
      <p:grpSpPr>
        <a:xfrm>
          <a:off x="0" y="0"/>
          <a:ext cx="0" cy="0"/>
          <a:chOff x="0" y="0"/>
          <a:chExt cx="0" cy="0"/>
        </a:xfrm>
      </p:grpSpPr>
      <p:sp>
        <p:nvSpPr>
          <p:cNvPr id="13" name="Rectangle 12" descr="Blue heading Bar">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2924270"/>
            <a:ext cx="3141553" cy="717694"/>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10" name="Picture Placeholder 9">
            <a:extLst>
              <a:ext uri="{FF2B5EF4-FFF2-40B4-BE49-F238E27FC236}">
                <a16:creationId xmlns:a16="http://schemas.microsoft.com/office/drawing/2014/main" id="{DA622506-CE23-476C-AF20-3AAD6027BAF9}"/>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8" name="Text Placeholder 8">
            <a:extLst>
              <a:ext uri="{FF2B5EF4-FFF2-40B4-BE49-F238E27FC236}">
                <a16:creationId xmlns:a16="http://schemas.microsoft.com/office/drawing/2014/main" id="{DC6E0E0E-BA2D-48E5-99EB-12291FFCA58A}"/>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4515131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_Red">
    <p:spTree>
      <p:nvGrpSpPr>
        <p:cNvPr id="1" name=""/>
        <p:cNvGrpSpPr/>
        <p:nvPr/>
      </p:nvGrpSpPr>
      <p:grpSpPr>
        <a:xfrm>
          <a:off x="0" y="0"/>
          <a:ext cx="0" cy="0"/>
          <a:chOff x="0" y="0"/>
          <a:chExt cx="0" cy="0"/>
        </a:xfrm>
      </p:grpSpPr>
      <p:sp>
        <p:nvSpPr>
          <p:cNvPr id="13" name="Rectangle 12" descr="Red">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3216036"/>
            <a:ext cx="3141553" cy="425927"/>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8" name="Picture Placeholder 7">
            <a:extLst>
              <a:ext uri="{FF2B5EF4-FFF2-40B4-BE49-F238E27FC236}">
                <a16:creationId xmlns:a16="http://schemas.microsoft.com/office/drawing/2014/main" id="{B19B5CF3-B191-481F-A975-3BF9A9945F0B}"/>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10" name="Text Placeholder 8">
            <a:extLst>
              <a:ext uri="{FF2B5EF4-FFF2-40B4-BE49-F238E27FC236}">
                <a16:creationId xmlns:a16="http://schemas.microsoft.com/office/drawing/2014/main" id="{6A672AB4-D24F-4ECB-8506-139C950CB8E0}"/>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41179114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6" name="Picture 5" descr="A logo with blue and red text&#10;&#10;Description automatically generated">
            <a:extLst>
              <a:ext uri="{FF2B5EF4-FFF2-40B4-BE49-F238E27FC236}">
                <a16:creationId xmlns:a16="http://schemas.microsoft.com/office/drawing/2014/main" id="{E87C1C7A-7C46-020C-E0A3-F2792C6148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97991921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50F89AB6-EF92-4E49-981B-06A9965CAC19}"/>
              </a:ext>
              <a:ext uri="{C183D7F6-B498-43B3-948B-1728B52AA6E4}">
                <adec:decorative xmlns:adec="http://schemas.microsoft.com/office/drawing/2017/decorative" val="0"/>
              </a:ext>
            </a:extLst>
          </p:cNvPr>
          <p:cNvSpPr>
            <a:spLocks noGrp="1"/>
          </p:cNvSpPr>
          <p:nvPr>
            <p:ph type="pic" sz="quarter" idx="16"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1" name="Picture 10">
            <a:extLst>
              <a:ext uri="{FF2B5EF4-FFF2-40B4-BE49-F238E27FC236}">
                <a16:creationId xmlns:a16="http://schemas.microsoft.com/office/drawing/2014/main" id="{1451CFEE-B823-9A4D-ABE9-715015314F8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DBAC715-BFB9-A4D6-347F-3E6BA9BC14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68754067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27E6AC7-39E2-3E47-B374-4D873C8FB1E5}"/>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DB018FEC-D8C0-A04E-86F3-AE4142522968}"/>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24A8F1F-A4BB-8B8F-2B24-8AA8D87C09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87221472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159183"/>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BAC9CFCE-90A3-46F0-A6A3-A6121A3B2E7C}"/>
              </a:ext>
            </a:extLst>
          </p:cNvPr>
          <p:cNvSpPr>
            <a:spLocks noGrp="1"/>
          </p:cNvSpPr>
          <p:nvPr>
            <p:ph sz="quarter" idx="19" hasCustomPrompt="1"/>
          </p:nvPr>
        </p:nvSpPr>
        <p:spPr>
          <a:xfrm>
            <a:off x="6228582"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63586CC4-DABB-2D4F-BFD0-C29AC252710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C4CC767-77DE-1F47-85B9-952129BA576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0A725BE-10D3-6745-72D2-1BBB544335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60618215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40"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D63707EB-C232-46ED-86F2-D4669D03038E}"/>
              </a:ext>
            </a:extLst>
          </p:cNvPr>
          <p:cNvSpPr>
            <a:spLocks noGrp="1"/>
          </p:cNvSpPr>
          <p:nvPr>
            <p:ph sz="quarter" idx="19" hasCustomPrompt="1"/>
          </p:nvPr>
        </p:nvSpPr>
        <p:spPr>
          <a:xfrm>
            <a:off x="6228582"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5462C8B-E0BC-458E-98BE-7B1A2D4B415A}"/>
              </a:ext>
            </a:extLst>
          </p:cNvPr>
          <p:cNvSpPr>
            <a:spLocks noGrp="1"/>
          </p:cNvSpPr>
          <p:nvPr>
            <p:ph sz="quarter" idx="20" hasCustomPrompt="1"/>
          </p:nvPr>
        </p:nvSpPr>
        <p:spPr>
          <a:xfrm>
            <a:off x="6228582"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8" name="Picture Placeholder 4">
            <a:extLst>
              <a:ext uri="{FF2B5EF4-FFF2-40B4-BE49-F238E27FC236}">
                <a16:creationId xmlns:a16="http://schemas.microsoft.com/office/drawing/2014/main" id="{0C70EEFD-4AD8-6A43-832A-205712F9BD7F}"/>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5125BAB1-2160-8041-A15D-C196E49A12A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C93D42C-709A-9A46-A02C-3F48BE926A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67279765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_Subtitle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Content Placeholder 3">
            <a:extLst>
              <a:ext uri="{FF2B5EF4-FFF2-40B4-BE49-F238E27FC236}">
                <a16:creationId xmlns:a16="http://schemas.microsoft.com/office/drawing/2014/main" id="{CFA28A5D-BBBD-4531-AB19-30230F3896D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CDD2952-EC48-4368-A15E-602C698A4485}"/>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8" y="2600325"/>
            <a:ext cx="11561761"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624ACC40-DE07-034C-BD8D-55CE23D25E38}"/>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614169D-14EE-C94B-8635-9A995B85DEB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B17EF4A0-BBFB-84A8-FD0F-4FFB6CE25A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35149629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88AAD741-6BD8-1E4A-9C50-E76F48C90AB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3CD806AD-8B58-154E-BF0B-195E7249FEB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EFDC180-8F20-9A23-F68B-F51EE646EA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15960799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51FA8743-6D40-8F40-B55F-FBA0757CC1A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03AE5985-E192-DB4C-82B8-51D4C6FE515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EF4FCE2F-6388-D096-40DE-E84581EEAD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76133512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00E6E6B1-8FDC-4917-85BE-BE61CD77BEA7}"/>
              </a:ext>
            </a:extLst>
          </p:cNvPr>
          <p:cNvSpPr>
            <a:spLocks noGrp="1"/>
          </p:cNvSpPr>
          <p:nvPr>
            <p:ph sz="quarter" idx="10" hasCustomPrompt="1"/>
          </p:nvPr>
        </p:nvSpPr>
        <p:spPr>
          <a:xfrm>
            <a:off x="325439"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4" name="Content Placeholder 3">
            <a:extLst>
              <a:ext uri="{FF2B5EF4-FFF2-40B4-BE49-F238E27FC236}">
                <a16:creationId xmlns:a16="http://schemas.microsoft.com/office/drawing/2014/main" id="{4085FD2B-0AE1-4C1C-B760-B8328F13E470}"/>
              </a:ext>
            </a:extLst>
          </p:cNvPr>
          <p:cNvSpPr>
            <a:spLocks noGrp="1"/>
          </p:cNvSpPr>
          <p:nvPr>
            <p:ph sz="quarter" idx="21" hasCustomPrompt="1"/>
          </p:nvPr>
        </p:nvSpPr>
        <p:spPr>
          <a:xfrm>
            <a:off x="6237633"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A3A06535-43CB-E443-B170-555F63CED2F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17C26DC3-233F-E449-9138-FEE580997A8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C3576893-1BF5-887F-3B52-4C47B70F4C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87648396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_4 Img Collage_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Picture Placeholder 3">
            <a:extLst>
              <a:ext uri="{FF2B5EF4-FFF2-40B4-BE49-F238E27FC236}">
                <a16:creationId xmlns:a16="http://schemas.microsoft.com/office/drawing/2014/main" id="{5CA47C59-220C-4D4C-B4C9-867AB670FE6C}"/>
              </a:ext>
            </a:extLst>
          </p:cNvPr>
          <p:cNvSpPr>
            <a:spLocks noGrp="1"/>
          </p:cNvSpPr>
          <p:nvPr>
            <p:ph type="pic" sz="quarter" idx="13"/>
          </p:nvPr>
        </p:nvSpPr>
        <p:spPr>
          <a:xfrm>
            <a:off x="325834" y="1157898"/>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Picture Placeholder 3">
            <a:extLst>
              <a:ext uri="{FF2B5EF4-FFF2-40B4-BE49-F238E27FC236}">
                <a16:creationId xmlns:a16="http://schemas.microsoft.com/office/drawing/2014/main" id="{7FBD58E9-13E2-4430-BB74-4C327E2DC21B}"/>
              </a:ext>
            </a:extLst>
          </p:cNvPr>
          <p:cNvSpPr>
            <a:spLocks noGrp="1"/>
          </p:cNvSpPr>
          <p:nvPr>
            <p:ph type="pic" sz="quarter" idx="15"/>
          </p:nvPr>
        </p:nvSpPr>
        <p:spPr>
          <a:xfrm>
            <a:off x="2988621" y="1157898"/>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3" name="Picture Placeholder 3">
            <a:extLst>
              <a:ext uri="{FF2B5EF4-FFF2-40B4-BE49-F238E27FC236}">
                <a16:creationId xmlns:a16="http://schemas.microsoft.com/office/drawing/2014/main" id="{22554A0B-D560-4DEB-A455-FE92CEB18143}"/>
              </a:ext>
            </a:extLst>
          </p:cNvPr>
          <p:cNvSpPr>
            <a:spLocks noGrp="1"/>
          </p:cNvSpPr>
          <p:nvPr>
            <p:ph type="pic" sz="quarter" idx="17"/>
          </p:nvPr>
        </p:nvSpPr>
        <p:spPr>
          <a:xfrm>
            <a:off x="325834" y="3738277"/>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2" name="Picture Placeholder 3">
            <a:extLst>
              <a:ext uri="{FF2B5EF4-FFF2-40B4-BE49-F238E27FC236}">
                <a16:creationId xmlns:a16="http://schemas.microsoft.com/office/drawing/2014/main" id="{793D9C21-F06D-4A52-BEE1-796FF27B765D}"/>
              </a:ext>
            </a:extLst>
          </p:cNvPr>
          <p:cNvSpPr>
            <a:spLocks noGrp="1"/>
          </p:cNvSpPr>
          <p:nvPr>
            <p:ph type="pic" sz="quarter" idx="16"/>
          </p:nvPr>
        </p:nvSpPr>
        <p:spPr>
          <a:xfrm>
            <a:off x="4611051" y="3738277"/>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Content Placeholder 3">
            <a:extLst>
              <a:ext uri="{FF2B5EF4-FFF2-40B4-BE49-F238E27FC236}">
                <a16:creationId xmlns:a16="http://schemas.microsoft.com/office/drawing/2014/main" id="{4EC386EE-C2BB-43BC-8F31-2AF5D77F47C2}"/>
              </a:ext>
              <a:ext uri="{C183D7F6-B498-43B3-948B-1728B52AA6E4}">
                <adec:decorative xmlns:adec="http://schemas.microsoft.com/office/drawing/2017/decorative" val="0"/>
              </a:ext>
            </a:extLst>
          </p:cNvPr>
          <p:cNvSpPr>
            <a:spLocks noGrp="1"/>
          </p:cNvSpPr>
          <p:nvPr>
            <p:ph sz="quarter" idx="18" hasCustomPrompt="1"/>
          </p:nvPr>
        </p:nvSpPr>
        <p:spPr>
          <a:xfrm>
            <a:off x="7264784" y="1158403"/>
            <a:ext cx="4622415"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4" name="Picture Placeholder 4">
            <a:extLst>
              <a:ext uri="{FF2B5EF4-FFF2-40B4-BE49-F238E27FC236}">
                <a16:creationId xmlns:a16="http://schemas.microsoft.com/office/drawing/2014/main" id="{CA1E2F42-C2F5-0245-AD61-4ABF8A06C5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AD96D83E-976F-CB43-8C93-59984E85BC72}"/>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053D9EAC-5FF0-B2E5-1A4F-96856BF10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30429187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236">
          <p15:clr>
            <a:srgbClr val="FBAE40"/>
          </p15:clr>
        </p15:guide>
        <p15:guide id="10" orient="horz" pos="235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_Full Page Image Coll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Picture Placeholder 3">
            <a:extLst>
              <a:ext uri="{FF2B5EF4-FFF2-40B4-BE49-F238E27FC236}">
                <a16:creationId xmlns:a16="http://schemas.microsoft.com/office/drawing/2014/main" id="{41EBFB52-47B2-44CB-B9B5-C8C4D2F2AF23}"/>
              </a:ext>
            </a:extLst>
          </p:cNvPr>
          <p:cNvSpPr>
            <a:spLocks noGrp="1"/>
          </p:cNvSpPr>
          <p:nvPr>
            <p:ph type="pic" sz="quarter" idx="13"/>
          </p:nvPr>
        </p:nvSpPr>
        <p:spPr>
          <a:xfrm>
            <a:off x="325833" y="1167730"/>
            <a:ext cx="242961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Picture Placeholder 3">
            <a:extLst>
              <a:ext uri="{FF2B5EF4-FFF2-40B4-BE49-F238E27FC236}">
                <a16:creationId xmlns:a16="http://schemas.microsoft.com/office/drawing/2014/main" id="{0772F182-62BF-4CD4-AFAB-DD3986E2570A}"/>
              </a:ext>
            </a:extLst>
          </p:cNvPr>
          <p:cNvSpPr>
            <a:spLocks noGrp="1"/>
          </p:cNvSpPr>
          <p:nvPr>
            <p:ph type="pic" sz="quarter" idx="15"/>
          </p:nvPr>
        </p:nvSpPr>
        <p:spPr>
          <a:xfrm>
            <a:off x="2988620" y="1157898"/>
            <a:ext cx="405204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8" name="Picture Placeholder 3">
            <a:extLst>
              <a:ext uri="{FF2B5EF4-FFF2-40B4-BE49-F238E27FC236}">
                <a16:creationId xmlns:a16="http://schemas.microsoft.com/office/drawing/2014/main" id="{CDFD8E56-6E37-43C9-8D07-9658BFA53A71}"/>
              </a:ext>
            </a:extLst>
          </p:cNvPr>
          <p:cNvSpPr>
            <a:spLocks noGrp="1"/>
          </p:cNvSpPr>
          <p:nvPr>
            <p:ph type="pic" sz="quarter" idx="18"/>
          </p:nvPr>
        </p:nvSpPr>
        <p:spPr>
          <a:xfrm>
            <a:off x="7264785" y="1157898"/>
            <a:ext cx="4622415"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7" name="Picture Placeholder 3">
            <a:extLst>
              <a:ext uri="{FF2B5EF4-FFF2-40B4-BE49-F238E27FC236}">
                <a16:creationId xmlns:a16="http://schemas.microsoft.com/office/drawing/2014/main" id="{F90C7393-C78B-48EB-AC56-F592B5062718}"/>
              </a:ext>
            </a:extLst>
          </p:cNvPr>
          <p:cNvSpPr>
            <a:spLocks noGrp="1"/>
          </p:cNvSpPr>
          <p:nvPr>
            <p:ph type="pic" sz="quarter" idx="17"/>
          </p:nvPr>
        </p:nvSpPr>
        <p:spPr>
          <a:xfrm>
            <a:off x="325833" y="3733800"/>
            <a:ext cx="405204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6" name="Picture Placeholder 3">
            <a:extLst>
              <a:ext uri="{FF2B5EF4-FFF2-40B4-BE49-F238E27FC236}">
                <a16:creationId xmlns:a16="http://schemas.microsoft.com/office/drawing/2014/main" id="{2A64CEAF-F72A-4665-A1E7-EE72A6BE8FF2}"/>
              </a:ext>
            </a:extLst>
          </p:cNvPr>
          <p:cNvSpPr>
            <a:spLocks noGrp="1"/>
          </p:cNvSpPr>
          <p:nvPr>
            <p:ph type="pic" sz="quarter" idx="16"/>
          </p:nvPr>
        </p:nvSpPr>
        <p:spPr>
          <a:xfrm>
            <a:off x="4611050" y="3733800"/>
            <a:ext cx="242961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9" name="Picture Placeholder 3">
            <a:extLst>
              <a:ext uri="{FF2B5EF4-FFF2-40B4-BE49-F238E27FC236}">
                <a16:creationId xmlns:a16="http://schemas.microsoft.com/office/drawing/2014/main" id="{E8BF7EBF-D330-4550-AA20-B874337DB116}"/>
              </a:ext>
            </a:extLst>
          </p:cNvPr>
          <p:cNvSpPr>
            <a:spLocks noGrp="1"/>
          </p:cNvSpPr>
          <p:nvPr>
            <p:ph type="pic" sz="quarter" idx="19"/>
          </p:nvPr>
        </p:nvSpPr>
        <p:spPr>
          <a:xfrm>
            <a:off x="7264784" y="3733800"/>
            <a:ext cx="4622415"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83144689-DF27-4C4F-AEEE-8283850944EB}"/>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20" name="Picture 19">
            <a:extLst>
              <a:ext uri="{FF2B5EF4-FFF2-40B4-BE49-F238E27FC236}">
                <a16:creationId xmlns:a16="http://schemas.microsoft.com/office/drawing/2014/main" id="{A3F49034-53B1-F447-8617-CDE9CE77F9CE}"/>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F79D57EE-E808-DDCE-48CB-592E2DBFCC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86912944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352">
          <p15:clr>
            <a:srgbClr val="FBAE40"/>
          </p15:clr>
        </p15:guide>
        <p15:guide id="10" orient="horz" pos="223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_2/3 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25" name="Content Placeholder 3">
            <a:extLst>
              <a:ext uri="{FF2B5EF4-FFF2-40B4-BE49-F238E27FC236}">
                <a16:creationId xmlns:a16="http://schemas.microsoft.com/office/drawing/2014/main" id="{24C93AA4-914B-45B2-8818-F28671B740D9}"/>
              </a:ext>
            </a:extLst>
          </p:cNvPr>
          <p:cNvSpPr>
            <a:spLocks noGrp="1"/>
          </p:cNvSpPr>
          <p:nvPr>
            <p:ph sz="quarter" idx="19" hasCustomPrompt="1"/>
          </p:nvPr>
        </p:nvSpPr>
        <p:spPr>
          <a:xfrm>
            <a:off x="325439" y="1149350"/>
            <a:ext cx="7544032"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15184" y="1157898"/>
            <a:ext cx="3772016" cy="4971439"/>
          </a:xfrm>
          <a:prstGeom prst="rect">
            <a:avLst/>
          </a:prstGeom>
        </p:spPr>
        <p:txBody>
          <a:bodyPr tIns="0" bIns="0"/>
          <a:lstStyle>
            <a:lvl1pPr>
              <a:defRPr lang="en-US" sz="1600" kern="1200" baseline="0" dirty="0">
                <a:solidFill>
                  <a:schemeClr val="accent1"/>
                </a:solidFill>
                <a:latin typeface="+mn-lt"/>
                <a:ea typeface="+mn-ea"/>
                <a:cs typeface="+mn-cs"/>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76A13BB6-85A5-8644-883F-958DBA5B363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0" name="Picture 9">
            <a:extLst>
              <a:ext uri="{FF2B5EF4-FFF2-40B4-BE49-F238E27FC236}">
                <a16:creationId xmlns:a16="http://schemas.microsoft.com/office/drawing/2014/main" id="{B76780DF-95CB-2344-9B62-F51096A6644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2CD41DF-36E1-A371-993F-A68DD30D3B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038898955"/>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11561762"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4E887FA2-7D3A-664F-93DB-3EB9460F9BA6}"/>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C80D20E1-5E2F-DC49-B11B-024820BA606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0A39805-0828-90B8-3030-EA400D652D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06853134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7544033"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11" name="Text Placeholder 8">
            <a:extLst>
              <a:ext uri="{FF2B5EF4-FFF2-40B4-BE49-F238E27FC236}">
                <a16:creationId xmlns:a16="http://schemas.microsoft.com/office/drawing/2014/main" id="{0078D08B-4AC0-413A-8D64-84876BCF693E}"/>
              </a:ext>
            </a:extLst>
          </p:cNvPr>
          <p:cNvSpPr>
            <a:spLocks noGrp="1"/>
          </p:cNvSpPr>
          <p:nvPr>
            <p:ph type="body" sz="quarter" idx="20" hasCustomPrompt="1"/>
          </p:nvPr>
        </p:nvSpPr>
        <p:spPr>
          <a:xfrm>
            <a:off x="8106131" y="1158403"/>
            <a:ext cx="378106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C89BDC3-593E-A843-8BF2-5F4E73EEADB4}"/>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9DBF0CF-4090-334E-9533-542A553DBDA3}"/>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22DEF11-D3A1-4305-548A-0845A06B19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11782731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_Half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Content Placeholder 3">
            <a:extLst>
              <a:ext uri="{FF2B5EF4-FFF2-40B4-BE49-F238E27FC236}">
                <a16:creationId xmlns:a16="http://schemas.microsoft.com/office/drawing/2014/main" id="{B10A3255-96BA-4D60-BF32-DF5A0CF4AE4F}"/>
              </a:ext>
            </a:extLst>
          </p:cNvPr>
          <p:cNvSpPr>
            <a:spLocks noGrp="1"/>
          </p:cNvSpPr>
          <p:nvPr>
            <p:ph sz="quarter" idx="19" hasCustomPrompt="1"/>
          </p:nvPr>
        </p:nvSpPr>
        <p:spPr>
          <a:xfrm>
            <a:off x="325439" y="1149350"/>
            <a:ext cx="5595527"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0E00FE3C-6612-402C-B97E-100F9A45454F}"/>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4" name="Picture 3" descr="A logo with blue and red text&#10;&#10;Description automatically generated">
            <a:extLst>
              <a:ext uri="{FF2B5EF4-FFF2-40B4-BE49-F238E27FC236}">
                <a16:creationId xmlns:a16="http://schemas.microsoft.com/office/drawing/2014/main" id="{D95F99CD-E32A-4F18-27D1-6E533FC26D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57801"/>
            <a:ext cx="595971" cy="488830"/>
          </a:xfrm>
          <a:prstGeom prst="rect">
            <a:avLst/>
          </a:prstGeom>
        </p:spPr>
      </p:pic>
    </p:spTree>
    <p:extLst>
      <p:ext uri="{BB962C8B-B14F-4D97-AF65-F5344CB8AC3E}">
        <p14:creationId xmlns:p14="http://schemas.microsoft.com/office/powerpoint/2010/main" val="324856060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_HalfPag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Text Placeholder 8">
            <a:extLst>
              <a:ext uri="{FF2B5EF4-FFF2-40B4-BE49-F238E27FC236}">
                <a16:creationId xmlns:a16="http://schemas.microsoft.com/office/drawing/2014/main" id="{2B75052F-0636-4932-8F2E-F2F81FDD5A13}"/>
              </a:ext>
            </a:extLst>
          </p:cNvPr>
          <p:cNvSpPr>
            <a:spLocks noGrp="1"/>
          </p:cNvSpPr>
          <p:nvPr>
            <p:ph type="body" sz="quarter" idx="19" hasCustomPrompt="1"/>
          </p:nvPr>
        </p:nvSpPr>
        <p:spPr>
          <a:xfrm>
            <a:off x="325438" y="1149350"/>
            <a:ext cx="559060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4" name="Content Placeholder 3">
            <a:extLst>
              <a:ext uri="{FF2B5EF4-FFF2-40B4-BE49-F238E27FC236}">
                <a16:creationId xmlns:a16="http://schemas.microsoft.com/office/drawing/2014/main" id="{F990E6F4-5BA5-461C-98F8-2FA662FC386F}"/>
              </a:ext>
            </a:extLst>
          </p:cNvPr>
          <p:cNvSpPr>
            <a:spLocks noGrp="1"/>
          </p:cNvSpPr>
          <p:nvPr>
            <p:ph sz="quarter" idx="20" hasCustomPrompt="1"/>
          </p:nvPr>
        </p:nvSpPr>
        <p:spPr>
          <a:xfrm>
            <a:off x="325439" y="1692998"/>
            <a:ext cx="5595527" cy="44363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66FC4C66-5FFB-40F0-AC3F-B1D1D04E119C}"/>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6F4E35D4-6128-8B41-9123-30295AF368DD}"/>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8543D20-DDB8-5247-B162-452D9A21158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D70D39B-AF72-FCBD-7CA2-E1C93F0EC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72675"/>
            <a:ext cx="595971" cy="488830"/>
          </a:xfrm>
          <a:prstGeom prst="rect">
            <a:avLst/>
          </a:prstGeom>
        </p:spPr>
      </p:pic>
    </p:spTree>
    <p:extLst>
      <p:ext uri="{BB962C8B-B14F-4D97-AF65-F5344CB8AC3E}">
        <p14:creationId xmlns:p14="http://schemas.microsoft.com/office/powerpoint/2010/main" val="219611192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_Video Slid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162739"/>
            <a:ext cx="11563200" cy="4971600"/>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A797627D-3402-6E4D-8187-1EC2AC184A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8" name="Picture 7">
            <a:extLst>
              <a:ext uri="{FF2B5EF4-FFF2-40B4-BE49-F238E27FC236}">
                <a16:creationId xmlns:a16="http://schemas.microsoft.com/office/drawing/2014/main" id="{D0E8DD23-376B-D042-93F3-9B85EB4C3C1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1CE2059A-4E75-770E-67FE-B157D9662C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2918156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_Video Slid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1" name="Content Placeholder 3">
            <a:extLst>
              <a:ext uri="{FF2B5EF4-FFF2-40B4-BE49-F238E27FC236}">
                <a16:creationId xmlns:a16="http://schemas.microsoft.com/office/drawing/2014/main" id="{C8B8085A-D291-4463-8D01-7FA09C7E8216}"/>
              </a:ext>
            </a:extLst>
          </p:cNvPr>
          <p:cNvSpPr>
            <a:spLocks noGrp="1"/>
          </p:cNvSpPr>
          <p:nvPr>
            <p:ph sz="quarter" idx="16"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674891"/>
            <a:ext cx="11563200" cy="4459448"/>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9051DCD0-3964-C241-8800-8AEFF47F2642}"/>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81605404-8C18-AB41-B5E3-98BCC34C0E67}"/>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D6A6FEE-B6F6-032F-2E8C-FABC533C05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67687491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A8E0D-3723-DB46-AD2B-3118B2035D3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F88177E-EC12-6B45-B699-5FC992660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4A6E95E6-7177-094D-89F1-1BB374C748A7}"/>
              </a:ext>
              <a:ext uri="{C183D7F6-B498-43B3-948B-1728B52AA6E4}">
                <adec:decorative xmlns:adec="http://schemas.microsoft.com/office/drawing/2017/decorative" val="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065667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43523-DB5A-EB45-868A-FF9695C5592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311E57-8DA1-A846-8863-F2C271F60F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054C57-823D-6948-BABD-AAEF6DEC251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D195DBD-B0AC-074E-A729-966A6FACAB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7A16180-2DF4-774C-ADDA-C5B4FF2EE9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59828AF-F08A-7E4F-989C-D37ADD16E8B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9E608C9-3CBA-D44C-8999-0EACD76D504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474198-C3FF-B944-9730-B726BB817373}"/>
              </a:ext>
            </a:extLst>
          </p:cNvPr>
          <p:cNvSpPr>
            <a:spLocks noGrp="1"/>
          </p:cNvSpPr>
          <p:nvPr>
            <p:ph type="sldNum" sz="quarter" idx="12"/>
          </p:nvPr>
        </p:nvSpPr>
        <p:spPr/>
        <p:txBody>
          <a:bodyPr/>
          <a:lstStyle/>
          <a:p>
            <a:fld id="{11E70006-CDA3-E044-BEF7-40A57D243F45}" type="slidenum">
              <a:rPr lang="en-US" smtClean="0"/>
              <a:t>‹#›</a:t>
            </a:fld>
            <a:endParaRPr lang="en-US"/>
          </a:p>
        </p:txBody>
      </p:sp>
    </p:spTree>
    <p:extLst>
      <p:ext uri="{BB962C8B-B14F-4D97-AF65-F5344CB8AC3E}">
        <p14:creationId xmlns:p14="http://schemas.microsoft.com/office/powerpoint/2010/main" val="40048863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DA4C-8946-5E4B-8D67-D65C36BB53B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73E01C-0FC4-BF4D-825C-B3AC8F5A0E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52A6A39-4587-AE49-B4FF-51C7AF859B6E}"/>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14AB001E-F7D5-FC45-8265-4B243EE4E7B7}"/>
              </a:ext>
            </a:extLst>
          </p:cNvPr>
          <p:cNvSpPr>
            <a:spLocks noGrp="1"/>
          </p:cNvSpPr>
          <p:nvPr>
            <p:ph type="sldNum" sz="quarter" idx="12"/>
          </p:nvPr>
        </p:nvSpPr>
        <p:spPr/>
        <p:txBody>
          <a:bodyPr/>
          <a:lstStyle/>
          <a:p>
            <a:fld id="{11E70006-CDA3-E044-BEF7-40A57D243F45}" type="slidenum">
              <a:rPr lang="en-US" smtClean="0"/>
              <a:t>‹#›</a:t>
            </a:fld>
            <a:endParaRPr lang="en-US"/>
          </a:p>
        </p:txBody>
      </p:sp>
      <p:sp>
        <p:nvSpPr>
          <p:cNvPr id="5" name="Footer Placeholder 4">
            <a:extLst>
              <a:ext uri="{FF2B5EF4-FFF2-40B4-BE49-F238E27FC236}">
                <a16:creationId xmlns:a16="http://schemas.microsoft.com/office/drawing/2014/main" id="{F56C540F-8BFF-8544-84A9-B227FF5DFFAA}"/>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412022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pic>
        <p:nvPicPr>
          <p:cNvPr id="9" name="Picture 8">
            <a:extLst>
              <a:ext uri="{FF2B5EF4-FFF2-40B4-BE49-F238E27FC236}">
                <a16:creationId xmlns:a16="http://schemas.microsoft.com/office/drawing/2014/main" id="{3B7D0068-DB7A-4ADD-8483-42F51E0F982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52175640-05CC-D18C-F02D-6C3EC64EEF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08240685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BVE_Cover/End_Top ba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84B127-CD9C-4BC9-AF73-63C020A4C74F}"/>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20" name="Title">
            <a:extLst>
              <a:ext uri="{FF2B5EF4-FFF2-40B4-BE49-F238E27FC236}">
                <a16:creationId xmlns:a16="http://schemas.microsoft.com/office/drawing/2014/main" id="{0C382BE5-FAB0-1847-9F84-41006A9B6DB3}"/>
              </a:ext>
            </a:extLst>
          </p:cNvPr>
          <p:cNvSpPr>
            <a:spLocks noGrp="1"/>
          </p:cNvSpPr>
          <p:nvPr>
            <p:ph type="title" hasCustomPrompt="1"/>
          </p:nvPr>
        </p:nvSpPr>
        <p:spPr>
          <a:xfrm>
            <a:off x="1001259" y="876425"/>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9" name="Sub-title">
            <a:extLst>
              <a:ext uri="{FF2B5EF4-FFF2-40B4-BE49-F238E27FC236}">
                <a16:creationId xmlns:a16="http://schemas.microsoft.com/office/drawing/2014/main" id="{C69BCFFB-EAB5-7148-9BDA-CA5E369508C8}"/>
              </a:ext>
            </a:extLst>
          </p:cNvPr>
          <p:cNvSpPr>
            <a:spLocks noGrp="1"/>
          </p:cNvSpPr>
          <p:nvPr>
            <p:ph type="body" sz="quarter" idx="13" hasCustomPrompt="1"/>
          </p:nvPr>
        </p:nvSpPr>
        <p:spPr>
          <a:xfrm>
            <a:off x="1001713" y="1988273"/>
            <a:ext cx="6423025" cy="43778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Text Placeholder 8">
            <a:extLst>
              <a:ext uri="{FF2B5EF4-FFF2-40B4-BE49-F238E27FC236}">
                <a16:creationId xmlns:a16="http://schemas.microsoft.com/office/drawing/2014/main" id="{402A6949-F154-44D6-9D93-E670421AE657}"/>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Locations Image label">
            <a:extLst>
              <a:ext uri="{FF2B5EF4-FFF2-40B4-BE49-F238E27FC236}">
                <a16:creationId xmlns:a16="http://schemas.microsoft.com/office/drawing/2014/main" id="{CB76177C-7793-441F-8512-7EB9EE495606}"/>
              </a:ext>
            </a:extLst>
          </p:cNvPr>
          <p:cNvSpPr>
            <a:spLocks noGrp="1"/>
          </p:cNvSpPr>
          <p:nvPr>
            <p:ph type="body" sz="quarter" idx="18" hasCustomPrompt="1"/>
          </p:nvPr>
        </p:nvSpPr>
        <p:spPr>
          <a:xfrm>
            <a:off x="231714"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1" name="Partner logo">
            <a:extLst>
              <a:ext uri="{FF2B5EF4-FFF2-40B4-BE49-F238E27FC236}">
                <a16:creationId xmlns:a16="http://schemas.microsoft.com/office/drawing/2014/main" id="{3199BF92-1102-EC43-A85C-66A9CAC7881E}"/>
              </a:ext>
              <a:ext uri="{C183D7F6-B498-43B3-948B-1728B52AA6E4}">
                <adec:decorative xmlns:adec="http://schemas.microsoft.com/office/drawing/2017/decorative" val="0"/>
              </a:ext>
            </a:extLst>
          </p:cNvPr>
          <p:cNvSpPr>
            <a:spLocks noGrp="1"/>
          </p:cNvSpPr>
          <p:nvPr>
            <p:ph type="pic" sz="quarter" idx="12" hasCustomPrompt="1"/>
          </p:nvPr>
        </p:nvSpPr>
        <p:spPr>
          <a:xfrm>
            <a:off x="7611101" y="5640688"/>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1882132485"/>
      </p:ext>
    </p:extLst>
  </p:cSld>
  <p:clrMapOvr>
    <a:masterClrMapping/>
  </p:clrMapOvr>
  <p:extLst>
    <p:ext uri="{DCECCB84-F9BA-43D5-87BE-67443E8EF086}">
      <p15:sldGuideLst xmlns:p15="http://schemas.microsoft.com/office/powerpoint/2012/main">
        <p15:guide id="1" orient="horz" pos="2160">
          <p15:clr>
            <a:srgbClr val="FBAE40"/>
          </p15:clr>
        </p15:guide>
        <p15:guide id="2" pos="4745">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BVE_Cover/End_Middle bar">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2D894BF6-A0C0-43C0-ACD3-9A8F83AE45F7}"/>
              </a:ext>
              <a:ext uri="{C183D7F6-B498-43B3-948B-1728B52AA6E4}">
                <adec:decorative xmlns:adec="http://schemas.microsoft.com/office/drawing/2017/decorative" val="0"/>
              </a:ext>
            </a:extLst>
          </p:cNvPr>
          <p:cNvSpPr>
            <a:spLocks noGrp="1"/>
          </p:cNvSpPr>
          <p:nvPr>
            <p:ph type="pic" sz="quarter" idx="17" hasCustomPrompt="1"/>
          </p:nvPr>
        </p:nvSpPr>
        <p:spPr>
          <a:xfrm>
            <a:off x="0" y="8965"/>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image, right click on the blue bar and send it to the back, then click the central icon to add background picture, then right click on the image and send it to the back so that the blue bar reappears in front of it.   </a:t>
            </a:r>
            <a:endParaRPr lang="en-GB"/>
          </a:p>
        </p:txBody>
      </p:sp>
      <p:sp>
        <p:nvSpPr>
          <p:cNvPr id="14" name="Title">
            <a:extLst>
              <a:ext uri="{FF2B5EF4-FFF2-40B4-BE49-F238E27FC236}">
                <a16:creationId xmlns:a16="http://schemas.microsoft.com/office/drawing/2014/main" id="{B2EFE6F6-D4B3-524D-A2FF-E67AAC361DDD}"/>
              </a:ext>
            </a:extLst>
          </p:cNvPr>
          <p:cNvSpPr>
            <a:spLocks noGrp="1"/>
          </p:cNvSpPr>
          <p:nvPr>
            <p:ph type="title" hasCustomPrompt="1"/>
          </p:nvPr>
        </p:nvSpPr>
        <p:spPr>
          <a:xfrm>
            <a:off x="1001259" y="2678129"/>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5" name="Sub-title">
            <a:extLst>
              <a:ext uri="{FF2B5EF4-FFF2-40B4-BE49-F238E27FC236}">
                <a16:creationId xmlns:a16="http://schemas.microsoft.com/office/drawing/2014/main" id="{3D9D4C4B-A286-AB4D-ADF9-BC5D8320DE85}"/>
              </a:ext>
            </a:extLst>
          </p:cNvPr>
          <p:cNvSpPr>
            <a:spLocks noGrp="1"/>
          </p:cNvSpPr>
          <p:nvPr>
            <p:ph type="body" sz="quarter" idx="13" hasCustomPrompt="1"/>
          </p:nvPr>
        </p:nvSpPr>
        <p:spPr>
          <a:xfrm>
            <a:off x="1001713" y="3799502"/>
            <a:ext cx="6423025" cy="41054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Hastags">
            <a:extLst>
              <a:ext uri="{FF2B5EF4-FFF2-40B4-BE49-F238E27FC236}">
                <a16:creationId xmlns:a16="http://schemas.microsoft.com/office/drawing/2014/main" id="{3BD289E3-E397-414F-AFFF-DD8B826386F2}"/>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Text Placeholder 8">
            <a:extLst>
              <a:ext uri="{FF2B5EF4-FFF2-40B4-BE49-F238E27FC236}">
                <a16:creationId xmlns:a16="http://schemas.microsoft.com/office/drawing/2014/main" id="{4122CEB2-10C8-4B14-8988-7526AA2BF19B}"/>
              </a:ext>
              <a:ext uri="{C183D7F6-B498-43B3-948B-1728B52AA6E4}">
                <adec:decorative xmlns:adec="http://schemas.microsoft.com/office/drawing/2017/decorative" val="0"/>
              </a:ext>
            </a:extLst>
          </p:cNvPr>
          <p:cNvSpPr>
            <a:spLocks noGrp="1"/>
          </p:cNvSpPr>
          <p:nvPr>
            <p:ph type="body" sz="quarter" idx="18" hasCustomPrompt="1"/>
          </p:nvPr>
        </p:nvSpPr>
        <p:spPr>
          <a:xfrm>
            <a:off x="225587"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8" name="Picture Placeholder 4">
            <a:extLst>
              <a:ext uri="{FF2B5EF4-FFF2-40B4-BE49-F238E27FC236}">
                <a16:creationId xmlns:a16="http://schemas.microsoft.com/office/drawing/2014/main" id="{61FB83C8-6591-4E4F-A020-1BC4EB2BFDAB}"/>
              </a:ext>
              <a:ext uri="{C183D7F6-B498-43B3-948B-1728B52AA6E4}">
                <adec:decorative xmlns:adec="http://schemas.microsoft.com/office/drawing/2017/decorative" val="0"/>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1823578658"/>
      </p:ext>
    </p:extLst>
  </p:cSld>
  <p:clrMapOvr>
    <a:masterClrMapping/>
  </p:clrMapOvr>
  <p:extLst>
    <p:ext uri="{DCECCB84-F9BA-43D5-87BE-67443E8EF086}">
      <p15:sldGuideLst xmlns:p15="http://schemas.microsoft.com/office/powerpoint/2012/main">
        <p15:guide id="1" orient="horz" pos="2160">
          <p15:clr>
            <a:srgbClr val="FBAE40"/>
          </p15:clr>
        </p15:guide>
        <p15:guide id="2" pos="4733">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BVE_Cover/End_Bottom bar">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91F2816-65F1-482C-B5B4-E5C909BC2AE8}"/>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32" name="Title">
            <a:extLst>
              <a:ext uri="{FF2B5EF4-FFF2-40B4-BE49-F238E27FC236}">
                <a16:creationId xmlns:a16="http://schemas.microsoft.com/office/drawing/2014/main" id="{77948493-4899-E642-8DB6-71465BB5986D}"/>
              </a:ext>
            </a:extLst>
          </p:cNvPr>
          <p:cNvSpPr>
            <a:spLocks noGrp="1"/>
          </p:cNvSpPr>
          <p:nvPr>
            <p:ph type="title" hasCustomPrompt="1"/>
          </p:nvPr>
        </p:nvSpPr>
        <p:spPr>
          <a:xfrm>
            <a:off x="1001259" y="4375798"/>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31" name="Sub title">
            <a:extLst>
              <a:ext uri="{FF2B5EF4-FFF2-40B4-BE49-F238E27FC236}">
                <a16:creationId xmlns:a16="http://schemas.microsoft.com/office/drawing/2014/main" id="{228973A0-6782-E144-B6BE-8A91E0CB5DCA}"/>
              </a:ext>
            </a:extLst>
          </p:cNvPr>
          <p:cNvSpPr>
            <a:spLocks noGrp="1"/>
          </p:cNvSpPr>
          <p:nvPr>
            <p:ph type="body" sz="quarter" idx="13" hasCustomPrompt="1"/>
          </p:nvPr>
        </p:nvSpPr>
        <p:spPr>
          <a:xfrm>
            <a:off x="1001713" y="5478682"/>
            <a:ext cx="6423025" cy="445868"/>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11" name="Text Placeholder 8">
            <a:extLst>
              <a:ext uri="{FF2B5EF4-FFF2-40B4-BE49-F238E27FC236}">
                <a16:creationId xmlns:a16="http://schemas.microsoft.com/office/drawing/2014/main" id="{55285386-2331-4BA8-9102-7E7175F8F8C9}"/>
              </a:ext>
            </a:extLst>
          </p:cNvPr>
          <p:cNvSpPr>
            <a:spLocks noGrp="1"/>
          </p:cNvSpPr>
          <p:nvPr>
            <p:ph type="body" sz="quarter" idx="16" hasCustomPrompt="1"/>
          </p:nvPr>
        </p:nvSpPr>
        <p:spPr>
          <a:xfrm>
            <a:off x="1001259" y="6111526"/>
            <a:ext cx="5363327"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Partner logo">
            <a:extLst>
              <a:ext uri="{FF2B5EF4-FFF2-40B4-BE49-F238E27FC236}">
                <a16:creationId xmlns:a16="http://schemas.microsoft.com/office/drawing/2014/main" id="{E2646508-2137-5D48-AA82-17BA6E64E66C}"/>
              </a:ext>
              <a:ext uri="{C183D7F6-B498-43B3-948B-1728B52AA6E4}">
                <adec:decorative xmlns:adec="http://schemas.microsoft.com/office/drawing/2017/decorative" val="0"/>
              </a:ext>
            </a:extLst>
          </p:cNvPr>
          <p:cNvSpPr>
            <a:spLocks noGrp="1"/>
          </p:cNvSpPr>
          <p:nvPr>
            <p:ph type="pic" sz="quarter" idx="14" hasCustomPrompt="1"/>
          </p:nvPr>
        </p:nvSpPr>
        <p:spPr>
          <a:xfrm>
            <a:off x="10096483" y="150462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
        <p:nvSpPr>
          <p:cNvPr id="13" name="Locations">
            <a:extLst>
              <a:ext uri="{FF2B5EF4-FFF2-40B4-BE49-F238E27FC236}">
                <a16:creationId xmlns:a16="http://schemas.microsoft.com/office/drawing/2014/main" id="{22EA7560-7CFA-493F-828C-2F865C4FEA86}"/>
              </a:ext>
            </a:extLst>
          </p:cNvPr>
          <p:cNvSpPr>
            <a:spLocks noGrp="1"/>
          </p:cNvSpPr>
          <p:nvPr>
            <p:ph type="body" sz="quarter" idx="18" hasCustomPrompt="1"/>
          </p:nvPr>
        </p:nvSpPr>
        <p:spPr>
          <a:xfrm>
            <a:off x="6752349" y="6294092"/>
            <a:ext cx="5210703" cy="322262"/>
          </a:xfrm>
          <a:prstGeom prst="rect">
            <a:avLst/>
          </a:prstGeom>
          <a:solidFill>
            <a:srgbClr val="120742"/>
          </a:solidFill>
        </p:spPr>
        <p:txBody>
          <a:bodyPr anchor="ctr"/>
          <a:lstStyle>
            <a:lvl1pPr marL="0" indent="0" algn="r">
              <a:lnSpc>
                <a:spcPct val="100000"/>
              </a:lnSpc>
              <a:spcBef>
                <a:spcPts val="400"/>
              </a:spcBef>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6614239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BVE_Cover/End_Navy background">
    <p:bg>
      <p:bgPr>
        <a:solidFill>
          <a:srgbClr val="1E1541"/>
        </a:solidFill>
        <a:effectLst/>
      </p:bgPr>
    </p:bg>
    <p:spTree>
      <p:nvGrpSpPr>
        <p:cNvPr id="1" name=""/>
        <p:cNvGrpSpPr/>
        <p:nvPr/>
      </p:nvGrpSpPr>
      <p:grpSpPr>
        <a:xfrm>
          <a:off x="0" y="0"/>
          <a:ext cx="0" cy="0"/>
          <a:chOff x="0" y="0"/>
          <a:chExt cx="0" cy="0"/>
        </a:xfrm>
      </p:grpSpPr>
      <p:sp>
        <p:nvSpPr>
          <p:cNvPr id="7" name="Title 9">
            <a:extLst>
              <a:ext uri="{FF2B5EF4-FFF2-40B4-BE49-F238E27FC236}">
                <a16:creationId xmlns:a16="http://schemas.microsoft.com/office/drawing/2014/main" id="{21D0B9E3-8F7B-7248-9736-61CA539B061A}"/>
              </a:ext>
            </a:extLst>
          </p:cNvPr>
          <p:cNvSpPr>
            <a:spLocks noGrp="1"/>
          </p:cNvSpPr>
          <p:nvPr>
            <p:ph type="title" hasCustomPrompt="1"/>
          </p:nvPr>
        </p:nvSpPr>
        <p:spPr>
          <a:xfrm>
            <a:off x="1001259" y="2668604"/>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8" name="Text Placeholder 8">
            <a:extLst>
              <a:ext uri="{FF2B5EF4-FFF2-40B4-BE49-F238E27FC236}">
                <a16:creationId xmlns:a16="http://schemas.microsoft.com/office/drawing/2014/main" id="{8EC15C1C-5783-494B-871F-AECEBCBF4D0D}"/>
              </a:ext>
            </a:extLst>
          </p:cNvPr>
          <p:cNvSpPr>
            <a:spLocks noGrp="1"/>
          </p:cNvSpPr>
          <p:nvPr>
            <p:ph type="body" sz="quarter" idx="13" hasCustomPrompt="1"/>
          </p:nvPr>
        </p:nvSpPr>
        <p:spPr>
          <a:xfrm>
            <a:off x="1001713" y="3780452"/>
            <a:ext cx="6423025" cy="413391"/>
          </a:xfrm>
          <a:prstGeom prst="rect">
            <a:avLst/>
          </a:prstGeom>
        </p:spPr>
        <p:txBody>
          <a:bodyPr/>
          <a:lstStyle>
            <a:lvl1pPr marL="0" indent="0">
              <a:buNone/>
              <a:defRPr sz="2400" baseline="0">
                <a:solidFill>
                  <a:schemeClr val="bg1"/>
                </a:solidFill>
              </a:defRPr>
            </a:lvl1pPr>
          </a:lstStyle>
          <a:p>
            <a:pPr lvl="0"/>
            <a:r>
              <a:rPr lang="en-GB"/>
              <a:t>Click to edit speaker’s name</a:t>
            </a:r>
            <a:endParaRPr lang="en-US"/>
          </a:p>
        </p:txBody>
      </p:sp>
      <p:sp>
        <p:nvSpPr>
          <p:cNvPr id="14" name="Text Placeholder 8">
            <a:extLst>
              <a:ext uri="{FF2B5EF4-FFF2-40B4-BE49-F238E27FC236}">
                <a16:creationId xmlns:a16="http://schemas.microsoft.com/office/drawing/2014/main" id="{0689DB96-61E7-AF4B-A561-5BD620B014B9}"/>
              </a:ext>
            </a:extLst>
          </p:cNvPr>
          <p:cNvSpPr>
            <a:spLocks noGrp="1"/>
          </p:cNvSpPr>
          <p:nvPr>
            <p:ph type="body" sz="quarter" idx="15" hasCustomPrompt="1"/>
          </p:nvPr>
        </p:nvSpPr>
        <p:spPr>
          <a:xfrm>
            <a:off x="1001259" y="6111526"/>
            <a:ext cx="6423025" cy="322262"/>
          </a:xfrm>
          <a:prstGeom prst="rect">
            <a:avLst/>
          </a:prstGeom>
        </p:spPr>
        <p:txBody>
          <a:bodyPr/>
          <a:lstStyle>
            <a:lvl1pPr marL="0" indent="0">
              <a:buNone/>
              <a:defRPr sz="2000" b="1" i="0" baseline="0">
                <a:solidFill>
                  <a:schemeClr val="bg1"/>
                </a:solidFill>
              </a:defRPr>
            </a:lvl1pPr>
          </a:lstStyle>
          <a:p>
            <a:pPr lvl="0"/>
            <a:r>
              <a:rPr lang="en-GB"/>
              <a:t>Click to add hashtag</a:t>
            </a:r>
            <a:endParaRPr lang="en-US"/>
          </a:p>
        </p:txBody>
      </p:sp>
      <p:sp>
        <p:nvSpPr>
          <p:cNvPr id="15" name="Rectangle 14" descr="Red Bar">
            <a:extLst>
              <a:ext uri="{FF2B5EF4-FFF2-40B4-BE49-F238E27FC236}">
                <a16:creationId xmlns:a16="http://schemas.microsoft.com/office/drawing/2014/main" id="{D9E3F728-D018-E348-890F-A46BDC523F45}"/>
              </a:ext>
              <a:ext uri="{C183D7F6-B498-43B3-948B-1728B52AA6E4}">
                <adec:decorative xmlns:adec="http://schemas.microsoft.com/office/drawing/2017/decorative" val="0"/>
              </a:ext>
            </a:extLst>
          </p:cNvPr>
          <p:cNvSpPr/>
          <p:nvPr userDrawn="1"/>
        </p:nvSpPr>
        <p:spPr>
          <a:xfrm>
            <a:off x="0" y="2628986"/>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Logos">
            <a:extLst>
              <a:ext uri="{FF2B5EF4-FFF2-40B4-BE49-F238E27FC236}">
                <a16:creationId xmlns:a16="http://schemas.microsoft.com/office/drawing/2014/main" id="{E41796DB-48D6-6B49-9BF5-BF764821060F}"/>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0B4F3DBB-C697-6923-0949-C408E6A59F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340102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BVE_Cover/End_Navy background_Centred">
    <p:bg>
      <p:bgPr>
        <a:solidFill>
          <a:srgbClr val="1E1541"/>
        </a:solidFill>
        <a:effectLst/>
      </p:bgPr>
    </p:bg>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EECD84F3-CF78-A94C-B74B-B6099D67A55A}"/>
              </a:ext>
            </a:extLst>
          </p:cNvPr>
          <p:cNvSpPr>
            <a:spLocks noGrp="1"/>
          </p:cNvSpPr>
          <p:nvPr>
            <p:ph type="title" hasCustomPrompt="1"/>
          </p:nvPr>
        </p:nvSpPr>
        <p:spPr>
          <a:xfrm>
            <a:off x="1001259" y="2668604"/>
            <a:ext cx="10189028" cy="1078798"/>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4" name="Text Placeholder 8">
            <a:extLst>
              <a:ext uri="{FF2B5EF4-FFF2-40B4-BE49-F238E27FC236}">
                <a16:creationId xmlns:a16="http://schemas.microsoft.com/office/drawing/2014/main" id="{163D32C7-79BD-5B43-8577-A450EBE06AA2}"/>
              </a:ext>
            </a:extLst>
          </p:cNvPr>
          <p:cNvSpPr>
            <a:spLocks noGrp="1"/>
          </p:cNvSpPr>
          <p:nvPr>
            <p:ph type="body" sz="quarter" idx="13" hasCustomPrompt="1"/>
          </p:nvPr>
        </p:nvSpPr>
        <p:spPr>
          <a:xfrm>
            <a:off x="2884260" y="3780453"/>
            <a:ext cx="6423025" cy="439122"/>
          </a:xfrm>
          <a:prstGeom prst="rect">
            <a:avLst/>
          </a:prstGeom>
        </p:spPr>
        <p:txBody>
          <a:bodyPr/>
          <a:lstStyle>
            <a:lvl1pPr marL="0" indent="0" algn="ctr">
              <a:buNone/>
              <a:defRPr sz="2400" baseline="0">
                <a:solidFill>
                  <a:schemeClr val="bg1"/>
                </a:solidFill>
              </a:defRPr>
            </a:lvl1pPr>
          </a:lstStyle>
          <a:p>
            <a:pPr lvl="0"/>
            <a:r>
              <a:rPr lang="en-GB"/>
              <a:t>Click to edit speaker’s name</a:t>
            </a:r>
            <a:endParaRPr lang="en-US"/>
          </a:p>
        </p:txBody>
      </p:sp>
      <p:sp>
        <p:nvSpPr>
          <p:cNvPr id="15" name="Text Placeholder 8">
            <a:extLst>
              <a:ext uri="{FF2B5EF4-FFF2-40B4-BE49-F238E27FC236}">
                <a16:creationId xmlns:a16="http://schemas.microsoft.com/office/drawing/2014/main" id="{2869F0AB-6BA2-184D-8261-47FD5EAAD564}"/>
              </a:ext>
            </a:extLst>
          </p:cNvPr>
          <p:cNvSpPr>
            <a:spLocks noGrp="1"/>
          </p:cNvSpPr>
          <p:nvPr>
            <p:ph type="body" sz="quarter" idx="15" hasCustomPrompt="1"/>
          </p:nvPr>
        </p:nvSpPr>
        <p:spPr>
          <a:xfrm>
            <a:off x="2884259" y="6111526"/>
            <a:ext cx="6423025" cy="322262"/>
          </a:xfrm>
          <a:prstGeom prst="rect">
            <a:avLst/>
          </a:prstGeom>
        </p:spPr>
        <p:txBody>
          <a:bodyPr/>
          <a:lstStyle>
            <a:lvl1pPr marL="0" indent="0" algn="ctr">
              <a:buNone/>
              <a:defRPr sz="2000" b="1" i="0" baseline="0">
                <a:solidFill>
                  <a:schemeClr val="bg1"/>
                </a:solidFill>
              </a:defRPr>
            </a:lvl1pPr>
          </a:lstStyle>
          <a:p>
            <a:pPr lvl="0"/>
            <a:r>
              <a:rPr lang="en-GB"/>
              <a:t>Click to add hashtag</a:t>
            </a:r>
            <a:endParaRPr lang="en-US"/>
          </a:p>
        </p:txBody>
      </p:sp>
      <p:pic>
        <p:nvPicPr>
          <p:cNvPr id="8" name="Logos">
            <a:extLst>
              <a:ext uri="{FF2B5EF4-FFF2-40B4-BE49-F238E27FC236}">
                <a16:creationId xmlns:a16="http://schemas.microsoft.com/office/drawing/2014/main" id="{A87F04DC-5812-BF4C-865D-BDF86990C94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F5FEF047-6E19-5D0F-BECF-ECB1CBC37B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4057048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BVE_Cover/End_Content Slide_Logo">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8306025"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8306024"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pic>
        <p:nvPicPr>
          <p:cNvPr id="10" name="Logos">
            <a:extLst>
              <a:ext uri="{FF2B5EF4-FFF2-40B4-BE49-F238E27FC236}">
                <a16:creationId xmlns:a16="http://schemas.microsoft.com/office/drawing/2014/main" id="{B93767B3-2877-4D4D-A622-AE6B4EB23B8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F3091997-7865-101F-9A5F-8B82C8DAB6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26856985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VBVE_Cover/End_Content Slide">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10288413"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10288412"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2028959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ation_Navy">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9613A1A9-F97F-4D22-AACA-BAB43A58D979}"/>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B6169398-DA0D-634D-A347-F8D65716CF67}"/>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E0AB1231-AD18-4EB3-8D11-04AD0A3AF011}"/>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32341286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ation_Red">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8A2D00AF-5F33-40F6-99C9-0D8ADEF6574E}"/>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96A7D56D-E191-4E4B-B30D-6D68698A783A}"/>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7FDC2D99-840E-41CF-8ADE-FAAFD2858E27}"/>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811572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vider_Navy">
    <p:spTree>
      <p:nvGrpSpPr>
        <p:cNvPr id="1" name=""/>
        <p:cNvGrpSpPr/>
        <p:nvPr/>
      </p:nvGrpSpPr>
      <p:grpSpPr>
        <a:xfrm>
          <a:off x="0" y="0"/>
          <a:ext cx="0" cy="0"/>
          <a:chOff x="0" y="0"/>
          <a:chExt cx="0" cy="0"/>
        </a:xfrm>
      </p:grpSpPr>
      <p:sp>
        <p:nvSpPr>
          <p:cNvPr id="13" name="Rectangle 12" descr="Blue heading Bar">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2924270"/>
            <a:ext cx="3141553" cy="717694"/>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10" name="Picture Placeholder 9">
            <a:extLst>
              <a:ext uri="{FF2B5EF4-FFF2-40B4-BE49-F238E27FC236}">
                <a16:creationId xmlns:a16="http://schemas.microsoft.com/office/drawing/2014/main" id="{DA622506-CE23-476C-AF20-3AAD6027BAF9}"/>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8" name="Text Placeholder 8">
            <a:extLst>
              <a:ext uri="{FF2B5EF4-FFF2-40B4-BE49-F238E27FC236}">
                <a16:creationId xmlns:a16="http://schemas.microsoft.com/office/drawing/2014/main" id="{DC6E0E0E-BA2D-48E5-99EB-12291FFCA58A}"/>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42790363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vider_Red">
    <p:spTree>
      <p:nvGrpSpPr>
        <p:cNvPr id="1" name=""/>
        <p:cNvGrpSpPr/>
        <p:nvPr/>
      </p:nvGrpSpPr>
      <p:grpSpPr>
        <a:xfrm>
          <a:off x="0" y="0"/>
          <a:ext cx="0" cy="0"/>
          <a:chOff x="0" y="0"/>
          <a:chExt cx="0" cy="0"/>
        </a:xfrm>
      </p:grpSpPr>
      <p:sp>
        <p:nvSpPr>
          <p:cNvPr id="13" name="Rectangle 12" descr="Red">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3216036"/>
            <a:ext cx="3141553" cy="425927"/>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8" name="Picture Placeholder 7">
            <a:extLst>
              <a:ext uri="{FF2B5EF4-FFF2-40B4-BE49-F238E27FC236}">
                <a16:creationId xmlns:a16="http://schemas.microsoft.com/office/drawing/2014/main" id="{B19B5CF3-B191-481F-A975-3BF9A9945F0B}"/>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10" name="Text Placeholder 8">
            <a:extLst>
              <a:ext uri="{FF2B5EF4-FFF2-40B4-BE49-F238E27FC236}">
                <a16:creationId xmlns:a16="http://schemas.microsoft.com/office/drawing/2014/main" id="{6A672AB4-D24F-4ECB-8506-139C950CB8E0}"/>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35394286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6" name="Picture 5" descr="A logo with blue and red text&#10;&#10;Description automatically generated">
            <a:extLst>
              <a:ext uri="{FF2B5EF4-FFF2-40B4-BE49-F238E27FC236}">
                <a16:creationId xmlns:a16="http://schemas.microsoft.com/office/drawing/2014/main" id="{E87C1C7A-7C46-020C-E0A3-F2792C6148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81902479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50F89AB6-EF92-4E49-981B-06A9965CAC19}"/>
              </a:ext>
              <a:ext uri="{C183D7F6-B498-43B3-948B-1728B52AA6E4}">
                <adec:decorative xmlns:adec="http://schemas.microsoft.com/office/drawing/2017/decorative" val="0"/>
              </a:ext>
            </a:extLst>
          </p:cNvPr>
          <p:cNvSpPr>
            <a:spLocks noGrp="1"/>
          </p:cNvSpPr>
          <p:nvPr>
            <p:ph type="pic" sz="quarter" idx="16"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1" name="Picture 10">
            <a:extLst>
              <a:ext uri="{FF2B5EF4-FFF2-40B4-BE49-F238E27FC236}">
                <a16:creationId xmlns:a16="http://schemas.microsoft.com/office/drawing/2014/main" id="{1451CFEE-B823-9A4D-ABE9-715015314F8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DBAC715-BFB9-A4D6-347F-3E6BA9BC14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50138374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27E6AC7-39E2-3E47-B374-4D873C8FB1E5}"/>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DB018FEC-D8C0-A04E-86F3-AE4142522968}"/>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24A8F1F-A4BB-8B8F-2B24-8AA8D87C09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626636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159183"/>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BAC9CFCE-90A3-46F0-A6A3-A6121A3B2E7C}"/>
              </a:ext>
            </a:extLst>
          </p:cNvPr>
          <p:cNvSpPr>
            <a:spLocks noGrp="1"/>
          </p:cNvSpPr>
          <p:nvPr>
            <p:ph sz="quarter" idx="19" hasCustomPrompt="1"/>
          </p:nvPr>
        </p:nvSpPr>
        <p:spPr>
          <a:xfrm>
            <a:off x="6228582"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63586CC4-DABB-2D4F-BFD0-C29AC252710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C4CC767-77DE-1F47-85B9-952129BA576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0A725BE-10D3-6745-72D2-1BBB544335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84463193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40"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D63707EB-C232-46ED-86F2-D4669D03038E}"/>
              </a:ext>
            </a:extLst>
          </p:cNvPr>
          <p:cNvSpPr>
            <a:spLocks noGrp="1"/>
          </p:cNvSpPr>
          <p:nvPr>
            <p:ph sz="quarter" idx="19" hasCustomPrompt="1"/>
          </p:nvPr>
        </p:nvSpPr>
        <p:spPr>
          <a:xfrm>
            <a:off x="6228582"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5462C8B-E0BC-458E-98BE-7B1A2D4B415A}"/>
              </a:ext>
            </a:extLst>
          </p:cNvPr>
          <p:cNvSpPr>
            <a:spLocks noGrp="1"/>
          </p:cNvSpPr>
          <p:nvPr>
            <p:ph sz="quarter" idx="20" hasCustomPrompt="1"/>
          </p:nvPr>
        </p:nvSpPr>
        <p:spPr>
          <a:xfrm>
            <a:off x="6228582"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8" name="Picture Placeholder 4">
            <a:extLst>
              <a:ext uri="{FF2B5EF4-FFF2-40B4-BE49-F238E27FC236}">
                <a16:creationId xmlns:a16="http://schemas.microsoft.com/office/drawing/2014/main" id="{0C70EEFD-4AD8-6A43-832A-205712F9BD7F}"/>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5125BAB1-2160-8041-A15D-C196E49A12A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C93D42C-709A-9A46-A02C-3F48BE926A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77494973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_Subtitle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Content Placeholder 3">
            <a:extLst>
              <a:ext uri="{FF2B5EF4-FFF2-40B4-BE49-F238E27FC236}">
                <a16:creationId xmlns:a16="http://schemas.microsoft.com/office/drawing/2014/main" id="{CFA28A5D-BBBD-4531-AB19-30230F3896D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CDD2952-EC48-4368-A15E-602C698A4485}"/>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8" y="2600325"/>
            <a:ext cx="11561761"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624ACC40-DE07-034C-BD8D-55CE23D25E38}"/>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614169D-14EE-C94B-8635-9A995B85DEB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B17EF4A0-BBFB-84A8-FD0F-4FFB6CE25A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591411735"/>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88AAD741-6BD8-1E4A-9C50-E76F48C90AB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3CD806AD-8B58-154E-BF0B-195E7249FEB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EFDC180-8F20-9A23-F68B-F51EE646EA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08093370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51FA8743-6D40-8F40-B55F-FBA0757CC1A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03AE5985-E192-DB4C-82B8-51D4C6FE515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EF4FCE2F-6388-D096-40DE-E84581EEAD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23109993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00E6E6B1-8FDC-4917-85BE-BE61CD77BEA7}"/>
              </a:ext>
            </a:extLst>
          </p:cNvPr>
          <p:cNvSpPr>
            <a:spLocks noGrp="1"/>
          </p:cNvSpPr>
          <p:nvPr>
            <p:ph sz="quarter" idx="10" hasCustomPrompt="1"/>
          </p:nvPr>
        </p:nvSpPr>
        <p:spPr>
          <a:xfrm>
            <a:off x="325439"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4" name="Content Placeholder 3">
            <a:extLst>
              <a:ext uri="{FF2B5EF4-FFF2-40B4-BE49-F238E27FC236}">
                <a16:creationId xmlns:a16="http://schemas.microsoft.com/office/drawing/2014/main" id="{4085FD2B-0AE1-4C1C-B760-B8328F13E470}"/>
              </a:ext>
            </a:extLst>
          </p:cNvPr>
          <p:cNvSpPr>
            <a:spLocks noGrp="1"/>
          </p:cNvSpPr>
          <p:nvPr>
            <p:ph sz="quarter" idx="21" hasCustomPrompt="1"/>
          </p:nvPr>
        </p:nvSpPr>
        <p:spPr>
          <a:xfrm>
            <a:off x="6237633"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A3A06535-43CB-E443-B170-555F63CED2F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17C26DC3-233F-E449-9138-FEE580997A8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C3576893-1BF5-887F-3B52-4C47B70F4C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95340033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_4 Img Collage_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Picture Placeholder 3">
            <a:extLst>
              <a:ext uri="{FF2B5EF4-FFF2-40B4-BE49-F238E27FC236}">
                <a16:creationId xmlns:a16="http://schemas.microsoft.com/office/drawing/2014/main" id="{5CA47C59-220C-4D4C-B4C9-867AB670FE6C}"/>
              </a:ext>
            </a:extLst>
          </p:cNvPr>
          <p:cNvSpPr>
            <a:spLocks noGrp="1"/>
          </p:cNvSpPr>
          <p:nvPr>
            <p:ph type="pic" sz="quarter" idx="13"/>
          </p:nvPr>
        </p:nvSpPr>
        <p:spPr>
          <a:xfrm>
            <a:off x="325834" y="1157898"/>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Picture Placeholder 3">
            <a:extLst>
              <a:ext uri="{FF2B5EF4-FFF2-40B4-BE49-F238E27FC236}">
                <a16:creationId xmlns:a16="http://schemas.microsoft.com/office/drawing/2014/main" id="{7FBD58E9-13E2-4430-BB74-4C327E2DC21B}"/>
              </a:ext>
            </a:extLst>
          </p:cNvPr>
          <p:cNvSpPr>
            <a:spLocks noGrp="1"/>
          </p:cNvSpPr>
          <p:nvPr>
            <p:ph type="pic" sz="quarter" idx="15"/>
          </p:nvPr>
        </p:nvSpPr>
        <p:spPr>
          <a:xfrm>
            <a:off x="2988621" y="1157898"/>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3" name="Picture Placeholder 3">
            <a:extLst>
              <a:ext uri="{FF2B5EF4-FFF2-40B4-BE49-F238E27FC236}">
                <a16:creationId xmlns:a16="http://schemas.microsoft.com/office/drawing/2014/main" id="{22554A0B-D560-4DEB-A455-FE92CEB18143}"/>
              </a:ext>
            </a:extLst>
          </p:cNvPr>
          <p:cNvSpPr>
            <a:spLocks noGrp="1"/>
          </p:cNvSpPr>
          <p:nvPr>
            <p:ph type="pic" sz="quarter" idx="17"/>
          </p:nvPr>
        </p:nvSpPr>
        <p:spPr>
          <a:xfrm>
            <a:off x="325834" y="3738277"/>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2" name="Picture Placeholder 3">
            <a:extLst>
              <a:ext uri="{FF2B5EF4-FFF2-40B4-BE49-F238E27FC236}">
                <a16:creationId xmlns:a16="http://schemas.microsoft.com/office/drawing/2014/main" id="{793D9C21-F06D-4A52-BEE1-796FF27B765D}"/>
              </a:ext>
            </a:extLst>
          </p:cNvPr>
          <p:cNvSpPr>
            <a:spLocks noGrp="1"/>
          </p:cNvSpPr>
          <p:nvPr>
            <p:ph type="pic" sz="quarter" idx="16"/>
          </p:nvPr>
        </p:nvSpPr>
        <p:spPr>
          <a:xfrm>
            <a:off x="4611051" y="3738277"/>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Content Placeholder 3">
            <a:extLst>
              <a:ext uri="{FF2B5EF4-FFF2-40B4-BE49-F238E27FC236}">
                <a16:creationId xmlns:a16="http://schemas.microsoft.com/office/drawing/2014/main" id="{4EC386EE-C2BB-43BC-8F31-2AF5D77F47C2}"/>
              </a:ext>
              <a:ext uri="{C183D7F6-B498-43B3-948B-1728B52AA6E4}">
                <adec:decorative xmlns:adec="http://schemas.microsoft.com/office/drawing/2017/decorative" val="0"/>
              </a:ext>
            </a:extLst>
          </p:cNvPr>
          <p:cNvSpPr>
            <a:spLocks noGrp="1"/>
          </p:cNvSpPr>
          <p:nvPr>
            <p:ph sz="quarter" idx="18" hasCustomPrompt="1"/>
          </p:nvPr>
        </p:nvSpPr>
        <p:spPr>
          <a:xfrm>
            <a:off x="7264784" y="1158403"/>
            <a:ext cx="4622415"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4" name="Picture Placeholder 4">
            <a:extLst>
              <a:ext uri="{FF2B5EF4-FFF2-40B4-BE49-F238E27FC236}">
                <a16:creationId xmlns:a16="http://schemas.microsoft.com/office/drawing/2014/main" id="{CA1E2F42-C2F5-0245-AD61-4ABF8A06C5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AD96D83E-976F-CB43-8C93-59984E85BC72}"/>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053D9EAC-5FF0-B2E5-1A4F-96856BF10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00230900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236">
          <p15:clr>
            <a:srgbClr val="FBAE40"/>
          </p15:clr>
        </p15:guide>
        <p15:guide id="10" orient="horz" pos="235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_Full Page Image Coll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Picture Placeholder 3">
            <a:extLst>
              <a:ext uri="{FF2B5EF4-FFF2-40B4-BE49-F238E27FC236}">
                <a16:creationId xmlns:a16="http://schemas.microsoft.com/office/drawing/2014/main" id="{41EBFB52-47B2-44CB-B9B5-C8C4D2F2AF23}"/>
              </a:ext>
            </a:extLst>
          </p:cNvPr>
          <p:cNvSpPr>
            <a:spLocks noGrp="1"/>
          </p:cNvSpPr>
          <p:nvPr>
            <p:ph type="pic" sz="quarter" idx="13"/>
          </p:nvPr>
        </p:nvSpPr>
        <p:spPr>
          <a:xfrm>
            <a:off x="325833" y="1167730"/>
            <a:ext cx="242961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Picture Placeholder 3">
            <a:extLst>
              <a:ext uri="{FF2B5EF4-FFF2-40B4-BE49-F238E27FC236}">
                <a16:creationId xmlns:a16="http://schemas.microsoft.com/office/drawing/2014/main" id="{0772F182-62BF-4CD4-AFAB-DD3986E2570A}"/>
              </a:ext>
            </a:extLst>
          </p:cNvPr>
          <p:cNvSpPr>
            <a:spLocks noGrp="1"/>
          </p:cNvSpPr>
          <p:nvPr>
            <p:ph type="pic" sz="quarter" idx="15"/>
          </p:nvPr>
        </p:nvSpPr>
        <p:spPr>
          <a:xfrm>
            <a:off x="2988620" y="1157898"/>
            <a:ext cx="405204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8" name="Picture Placeholder 3">
            <a:extLst>
              <a:ext uri="{FF2B5EF4-FFF2-40B4-BE49-F238E27FC236}">
                <a16:creationId xmlns:a16="http://schemas.microsoft.com/office/drawing/2014/main" id="{CDFD8E56-6E37-43C9-8D07-9658BFA53A71}"/>
              </a:ext>
            </a:extLst>
          </p:cNvPr>
          <p:cNvSpPr>
            <a:spLocks noGrp="1"/>
          </p:cNvSpPr>
          <p:nvPr>
            <p:ph type="pic" sz="quarter" idx="18"/>
          </p:nvPr>
        </p:nvSpPr>
        <p:spPr>
          <a:xfrm>
            <a:off x="7264785" y="1157898"/>
            <a:ext cx="4622415"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7" name="Picture Placeholder 3">
            <a:extLst>
              <a:ext uri="{FF2B5EF4-FFF2-40B4-BE49-F238E27FC236}">
                <a16:creationId xmlns:a16="http://schemas.microsoft.com/office/drawing/2014/main" id="{F90C7393-C78B-48EB-AC56-F592B5062718}"/>
              </a:ext>
            </a:extLst>
          </p:cNvPr>
          <p:cNvSpPr>
            <a:spLocks noGrp="1"/>
          </p:cNvSpPr>
          <p:nvPr>
            <p:ph type="pic" sz="quarter" idx="17"/>
          </p:nvPr>
        </p:nvSpPr>
        <p:spPr>
          <a:xfrm>
            <a:off x="325833" y="3733800"/>
            <a:ext cx="405204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6" name="Picture Placeholder 3">
            <a:extLst>
              <a:ext uri="{FF2B5EF4-FFF2-40B4-BE49-F238E27FC236}">
                <a16:creationId xmlns:a16="http://schemas.microsoft.com/office/drawing/2014/main" id="{2A64CEAF-F72A-4665-A1E7-EE72A6BE8FF2}"/>
              </a:ext>
            </a:extLst>
          </p:cNvPr>
          <p:cNvSpPr>
            <a:spLocks noGrp="1"/>
          </p:cNvSpPr>
          <p:nvPr>
            <p:ph type="pic" sz="quarter" idx="16"/>
          </p:nvPr>
        </p:nvSpPr>
        <p:spPr>
          <a:xfrm>
            <a:off x="4611050" y="3733800"/>
            <a:ext cx="242961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9" name="Picture Placeholder 3">
            <a:extLst>
              <a:ext uri="{FF2B5EF4-FFF2-40B4-BE49-F238E27FC236}">
                <a16:creationId xmlns:a16="http://schemas.microsoft.com/office/drawing/2014/main" id="{E8BF7EBF-D330-4550-AA20-B874337DB116}"/>
              </a:ext>
            </a:extLst>
          </p:cNvPr>
          <p:cNvSpPr>
            <a:spLocks noGrp="1"/>
          </p:cNvSpPr>
          <p:nvPr>
            <p:ph type="pic" sz="quarter" idx="19"/>
          </p:nvPr>
        </p:nvSpPr>
        <p:spPr>
          <a:xfrm>
            <a:off x="7264784" y="3733800"/>
            <a:ext cx="4622415"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83144689-DF27-4C4F-AEEE-8283850944EB}"/>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20" name="Picture 19">
            <a:extLst>
              <a:ext uri="{FF2B5EF4-FFF2-40B4-BE49-F238E27FC236}">
                <a16:creationId xmlns:a16="http://schemas.microsoft.com/office/drawing/2014/main" id="{A3F49034-53B1-F447-8617-CDE9CE77F9CE}"/>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F79D57EE-E808-DDCE-48CB-592E2DBFCC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91675402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352">
          <p15:clr>
            <a:srgbClr val="FBAE40"/>
          </p15:clr>
        </p15:guide>
        <p15:guide id="10" orient="horz" pos="223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_2/3 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25" name="Content Placeholder 3">
            <a:extLst>
              <a:ext uri="{FF2B5EF4-FFF2-40B4-BE49-F238E27FC236}">
                <a16:creationId xmlns:a16="http://schemas.microsoft.com/office/drawing/2014/main" id="{24C93AA4-914B-45B2-8818-F28671B740D9}"/>
              </a:ext>
            </a:extLst>
          </p:cNvPr>
          <p:cNvSpPr>
            <a:spLocks noGrp="1"/>
          </p:cNvSpPr>
          <p:nvPr>
            <p:ph sz="quarter" idx="19" hasCustomPrompt="1"/>
          </p:nvPr>
        </p:nvSpPr>
        <p:spPr>
          <a:xfrm>
            <a:off x="325439" y="1149350"/>
            <a:ext cx="7544032"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15184" y="1157898"/>
            <a:ext cx="3772016" cy="4971439"/>
          </a:xfrm>
          <a:prstGeom prst="rect">
            <a:avLst/>
          </a:prstGeom>
        </p:spPr>
        <p:txBody>
          <a:bodyPr tIns="0" bIns="0"/>
          <a:lstStyle>
            <a:lvl1pPr>
              <a:defRPr lang="en-US" sz="1600" kern="1200" baseline="0" dirty="0">
                <a:solidFill>
                  <a:schemeClr val="accent1"/>
                </a:solidFill>
                <a:latin typeface="+mn-lt"/>
                <a:ea typeface="+mn-ea"/>
                <a:cs typeface="+mn-cs"/>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76A13BB6-85A5-8644-883F-958DBA5B363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0" name="Picture 9">
            <a:extLst>
              <a:ext uri="{FF2B5EF4-FFF2-40B4-BE49-F238E27FC236}">
                <a16:creationId xmlns:a16="http://schemas.microsoft.com/office/drawing/2014/main" id="{B76780DF-95CB-2344-9B62-F51096A6644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2CD41DF-36E1-A371-993F-A68DD30D3B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75158341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11561762"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4E887FA2-7D3A-664F-93DB-3EB9460F9BA6}"/>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C80D20E1-5E2F-DC49-B11B-024820BA606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0A39805-0828-90B8-3030-EA400D652D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37313254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7544033"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11" name="Text Placeholder 8">
            <a:extLst>
              <a:ext uri="{FF2B5EF4-FFF2-40B4-BE49-F238E27FC236}">
                <a16:creationId xmlns:a16="http://schemas.microsoft.com/office/drawing/2014/main" id="{0078D08B-4AC0-413A-8D64-84876BCF693E}"/>
              </a:ext>
            </a:extLst>
          </p:cNvPr>
          <p:cNvSpPr>
            <a:spLocks noGrp="1"/>
          </p:cNvSpPr>
          <p:nvPr>
            <p:ph type="body" sz="quarter" idx="20" hasCustomPrompt="1"/>
          </p:nvPr>
        </p:nvSpPr>
        <p:spPr>
          <a:xfrm>
            <a:off x="8106131" y="1158403"/>
            <a:ext cx="378106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C89BDC3-593E-A843-8BF2-5F4E73EEADB4}"/>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9DBF0CF-4090-334E-9533-542A553DBDA3}"/>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22DEF11-D3A1-4305-548A-0845A06B19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9715931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_Half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Content Placeholder 3">
            <a:extLst>
              <a:ext uri="{FF2B5EF4-FFF2-40B4-BE49-F238E27FC236}">
                <a16:creationId xmlns:a16="http://schemas.microsoft.com/office/drawing/2014/main" id="{B10A3255-96BA-4D60-BF32-DF5A0CF4AE4F}"/>
              </a:ext>
            </a:extLst>
          </p:cNvPr>
          <p:cNvSpPr>
            <a:spLocks noGrp="1"/>
          </p:cNvSpPr>
          <p:nvPr>
            <p:ph sz="quarter" idx="19" hasCustomPrompt="1"/>
          </p:nvPr>
        </p:nvSpPr>
        <p:spPr>
          <a:xfrm>
            <a:off x="325439" y="1149350"/>
            <a:ext cx="5595527"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0E00FE3C-6612-402C-B97E-100F9A45454F}"/>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4" name="Picture 3" descr="A logo with blue and red text&#10;&#10;Description automatically generated">
            <a:extLst>
              <a:ext uri="{FF2B5EF4-FFF2-40B4-BE49-F238E27FC236}">
                <a16:creationId xmlns:a16="http://schemas.microsoft.com/office/drawing/2014/main" id="{D95F99CD-E32A-4F18-27D1-6E533FC26D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57801"/>
            <a:ext cx="595971" cy="488830"/>
          </a:xfrm>
          <a:prstGeom prst="rect">
            <a:avLst/>
          </a:prstGeom>
        </p:spPr>
      </p:pic>
    </p:spTree>
    <p:extLst>
      <p:ext uri="{BB962C8B-B14F-4D97-AF65-F5344CB8AC3E}">
        <p14:creationId xmlns:p14="http://schemas.microsoft.com/office/powerpoint/2010/main" val="343075456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_HalfPag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Text Placeholder 8">
            <a:extLst>
              <a:ext uri="{FF2B5EF4-FFF2-40B4-BE49-F238E27FC236}">
                <a16:creationId xmlns:a16="http://schemas.microsoft.com/office/drawing/2014/main" id="{2B75052F-0636-4932-8F2E-F2F81FDD5A13}"/>
              </a:ext>
            </a:extLst>
          </p:cNvPr>
          <p:cNvSpPr>
            <a:spLocks noGrp="1"/>
          </p:cNvSpPr>
          <p:nvPr>
            <p:ph type="body" sz="quarter" idx="19" hasCustomPrompt="1"/>
          </p:nvPr>
        </p:nvSpPr>
        <p:spPr>
          <a:xfrm>
            <a:off x="325438" y="1149350"/>
            <a:ext cx="559060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4" name="Content Placeholder 3">
            <a:extLst>
              <a:ext uri="{FF2B5EF4-FFF2-40B4-BE49-F238E27FC236}">
                <a16:creationId xmlns:a16="http://schemas.microsoft.com/office/drawing/2014/main" id="{F990E6F4-5BA5-461C-98F8-2FA662FC386F}"/>
              </a:ext>
            </a:extLst>
          </p:cNvPr>
          <p:cNvSpPr>
            <a:spLocks noGrp="1"/>
          </p:cNvSpPr>
          <p:nvPr>
            <p:ph sz="quarter" idx="20" hasCustomPrompt="1"/>
          </p:nvPr>
        </p:nvSpPr>
        <p:spPr>
          <a:xfrm>
            <a:off x="325439" y="1692998"/>
            <a:ext cx="5595527" cy="44363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66FC4C66-5FFB-40F0-AC3F-B1D1D04E119C}"/>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6F4E35D4-6128-8B41-9123-30295AF368DD}"/>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8543D20-DDB8-5247-B162-452D9A21158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D70D39B-AF72-FCBD-7CA2-E1C93F0EC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72675"/>
            <a:ext cx="595971" cy="488830"/>
          </a:xfrm>
          <a:prstGeom prst="rect">
            <a:avLst/>
          </a:prstGeom>
        </p:spPr>
      </p:pic>
    </p:spTree>
    <p:extLst>
      <p:ext uri="{BB962C8B-B14F-4D97-AF65-F5344CB8AC3E}">
        <p14:creationId xmlns:p14="http://schemas.microsoft.com/office/powerpoint/2010/main" val="328711222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_Video Slid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162739"/>
            <a:ext cx="11563200" cy="4971600"/>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A797627D-3402-6E4D-8187-1EC2AC184A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8" name="Picture 7">
            <a:extLst>
              <a:ext uri="{FF2B5EF4-FFF2-40B4-BE49-F238E27FC236}">
                <a16:creationId xmlns:a16="http://schemas.microsoft.com/office/drawing/2014/main" id="{D0E8DD23-376B-D042-93F3-9B85EB4C3C1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1CE2059A-4E75-770E-67FE-B157D9662C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55938601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_Video Slid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1" name="Content Placeholder 3">
            <a:extLst>
              <a:ext uri="{FF2B5EF4-FFF2-40B4-BE49-F238E27FC236}">
                <a16:creationId xmlns:a16="http://schemas.microsoft.com/office/drawing/2014/main" id="{C8B8085A-D291-4463-8D01-7FA09C7E8216}"/>
              </a:ext>
            </a:extLst>
          </p:cNvPr>
          <p:cNvSpPr>
            <a:spLocks noGrp="1"/>
          </p:cNvSpPr>
          <p:nvPr>
            <p:ph sz="quarter" idx="16"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674891"/>
            <a:ext cx="11563200" cy="4459448"/>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9051DCD0-3964-C241-8800-8AEFF47F2642}"/>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81605404-8C18-AB41-B5E3-98BCC34C0E67}"/>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D6A6FEE-B6F6-032F-2E8C-FABC533C05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46711737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A8E0D-3723-DB46-AD2B-3118B2035D3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F88177E-EC12-6B45-B699-5FC992660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4A6E95E6-7177-094D-89F1-1BB374C748A7}"/>
              </a:ext>
              <a:ext uri="{C183D7F6-B498-43B3-948B-1728B52AA6E4}">
                <adec:decorative xmlns:adec="http://schemas.microsoft.com/office/drawing/2017/decorative" val="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579228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43523-DB5A-EB45-868A-FF9695C5592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311E57-8DA1-A846-8863-F2C271F60F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054C57-823D-6948-BABD-AAEF6DEC251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D195DBD-B0AC-074E-A729-966A6FACAB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7A16180-2DF4-774C-ADDA-C5B4FF2EE9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59828AF-F08A-7E4F-989C-D37ADD16E8B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9E608C9-3CBA-D44C-8999-0EACD76D504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474198-C3FF-B944-9730-B726BB817373}"/>
              </a:ext>
            </a:extLst>
          </p:cNvPr>
          <p:cNvSpPr>
            <a:spLocks noGrp="1"/>
          </p:cNvSpPr>
          <p:nvPr>
            <p:ph type="sldNum" sz="quarter" idx="12"/>
          </p:nvPr>
        </p:nvSpPr>
        <p:spPr/>
        <p:txBody>
          <a:bodyPr/>
          <a:lstStyle/>
          <a:p>
            <a:fld id="{11E70006-CDA3-E044-BEF7-40A57D243F45}" type="slidenum">
              <a:rPr lang="en-US" smtClean="0"/>
              <a:t>‹#›</a:t>
            </a:fld>
            <a:endParaRPr lang="en-US"/>
          </a:p>
        </p:txBody>
      </p:sp>
    </p:spTree>
    <p:extLst>
      <p:ext uri="{BB962C8B-B14F-4D97-AF65-F5344CB8AC3E}">
        <p14:creationId xmlns:p14="http://schemas.microsoft.com/office/powerpoint/2010/main" val="29656579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DA4C-8946-5E4B-8D67-D65C36BB53B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73E01C-0FC4-BF4D-825C-B3AC8F5A0E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52A6A39-4587-AE49-B4FF-51C7AF859B6E}"/>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14AB001E-F7D5-FC45-8265-4B243EE4E7B7}"/>
              </a:ext>
            </a:extLst>
          </p:cNvPr>
          <p:cNvSpPr>
            <a:spLocks noGrp="1"/>
          </p:cNvSpPr>
          <p:nvPr>
            <p:ph type="sldNum" sz="quarter" idx="12"/>
          </p:nvPr>
        </p:nvSpPr>
        <p:spPr/>
        <p:txBody>
          <a:bodyPr/>
          <a:lstStyle/>
          <a:p>
            <a:fld id="{11E70006-CDA3-E044-BEF7-40A57D243F45}" type="slidenum">
              <a:rPr lang="en-US" smtClean="0"/>
              <a:t>‹#›</a:t>
            </a:fld>
            <a:endParaRPr lang="en-US"/>
          </a:p>
        </p:txBody>
      </p:sp>
      <p:sp>
        <p:nvSpPr>
          <p:cNvPr id="5" name="Footer Placeholder 4">
            <a:extLst>
              <a:ext uri="{FF2B5EF4-FFF2-40B4-BE49-F238E27FC236}">
                <a16:creationId xmlns:a16="http://schemas.microsoft.com/office/drawing/2014/main" id="{F56C540F-8BFF-8544-84A9-B227FF5DFFAA}"/>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89085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pic>
        <p:nvPicPr>
          <p:cNvPr id="13" name="Picture 12">
            <a:extLst>
              <a:ext uri="{FF2B5EF4-FFF2-40B4-BE49-F238E27FC236}">
                <a16:creationId xmlns:a16="http://schemas.microsoft.com/office/drawing/2014/main" id="{35058F9C-1C6B-4602-A914-4368920D6DB6}"/>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25844DD-7A45-2BFA-9C5C-5EC9B691BE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53457235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pic>
        <p:nvPicPr>
          <p:cNvPr id="9" name="Picture 8">
            <a:extLst>
              <a:ext uri="{FF2B5EF4-FFF2-40B4-BE49-F238E27FC236}">
                <a16:creationId xmlns:a16="http://schemas.microsoft.com/office/drawing/2014/main" id="{3B7D0068-DB7A-4ADD-8483-42F51E0F982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52175640-05CC-D18C-F02D-6C3EC64EEF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12634083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34" Type="http://schemas.openxmlformats.org/officeDocument/2006/relationships/theme" Target="../theme/theme2.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8"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theme" Target="../theme/theme3.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Freeform: Shape 41">
            <a:extLst>
              <a:ext uri="{FF2B5EF4-FFF2-40B4-BE49-F238E27FC236}">
                <a16:creationId xmlns:a16="http://schemas.microsoft.com/office/drawing/2014/main" id="{C13CA592-F5F1-8118-6D9A-118BDE188A74}"/>
              </a:ext>
            </a:extLst>
          </p:cNvPr>
          <p:cNvSpPr/>
          <p:nvPr/>
        </p:nvSpPr>
        <p:spPr>
          <a:xfrm>
            <a:off x="0" y="0"/>
            <a:ext cx="12192000" cy="6858000"/>
          </a:xfrm>
          <a:custGeom>
            <a:avLst/>
            <a:gdLst>
              <a:gd name="connsiteX0" fmla="*/ 0 w 12192000"/>
              <a:gd name="connsiteY0" fmla="*/ 0 h 6858000"/>
              <a:gd name="connsiteX1" fmla="*/ 127321 w 12192000"/>
              <a:gd name="connsiteY1" fmla="*/ 0 h 6858000"/>
              <a:gd name="connsiteX2" fmla="*/ 127321 w 12192000"/>
              <a:gd name="connsiteY2" fmla="*/ 6361264 h 6858000"/>
              <a:gd name="connsiteX3" fmla="*/ 369414 w 12192000"/>
              <a:gd name="connsiteY3" fmla="*/ 6603357 h 6858000"/>
              <a:gd name="connsiteX4" fmla="*/ 12192000 w 12192000"/>
              <a:gd name="connsiteY4" fmla="*/ 6603357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127321" y="0"/>
                </a:lnTo>
                <a:lnTo>
                  <a:pt x="127321" y="6361264"/>
                </a:lnTo>
                <a:cubicBezTo>
                  <a:pt x="127321" y="6494968"/>
                  <a:pt x="235710" y="6603357"/>
                  <a:pt x="369414" y="6603357"/>
                </a:cubicBezTo>
                <a:lnTo>
                  <a:pt x="12192000" y="6603357"/>
                </a:lnTo>
                <a:lnTo>
                  <a:pt x="12192000" y="6858000"/>
                </a:lnTo>
                <a:lnTo>
                  <a:pt x="0" y="6858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2" name="Espace réservé du titre 23">
            <a:extLst>
              <a:ext uri="{FF2B5EF4-FFF2-40B4-BE49-F238E27FC236}">
                <a16:creationId xmlns:a16="http://schemas.microsoft.com/office/drawing/2014/main" id="{DAE184AE-0BA8-8C12-E1B7-B2CACD26B524}"/>
              </a:ext>
            </a:extLst>
          </p:cNvPr>
          <p:cNvSpPr>
            <a:spLocks noGrp="1"/>
          </p:cNvSpPr>
          <p:nvPr>
            <p:ph type="title"/>
          </p:nvPr>
        </p:nvSpPr>
        <p:spPr>
          <a:xfrm>
            <a:off x="432560" y="189100"/>
            <a:ext cx="9244173" cy="480131"/>
          </a:xfrm>
          <a:prstGeom prst="rect">
            <a:avLst/>
          </a:prstGeom>
        </p:spPr>
        <p:txBody>
          <a:bodyPr wrap="square" anchor="t" anchorCtr="0">
            <a:spAutoFit/>
          </a:bodyPr>
          <a:lstStyle/>
          <a:p>
            <a:pPr marL="0" lvl="0"/>
            <a:r>
              <a:rPr lang="fr-FR"/>
              <a:t>Modifiez le style du titre</a:t>
            </a:r>
          </a:p>
        </p:txBody>
      </p:sp>
      <p:sp>
        <p:nvSpPr>
          <p:cNvPr id="33" name="Espace réservé du texte 24">
            <a:extLst>
              <a:ext uri="{FF2B5EF4-FFF2-40B4-BE49-F238E27FC236}">
                <a16:creationId xmlns:a16="http://schemas.microsoft.com/office/drawing/2014/main" id="{FE9A313B-BBF3-DDCE-A100-687506D29EAD}"/>
              </a:ext>
            </a:extLst>
          </p:cNvPr>
          <p:cNvSpPr>
            <a:spLocks noGrp="1"/>
          </p:cNvSpPr>
          <p:nvPr>
            <p:ph type="body" idx="1"/>
          </p:nvPr>
        </p:nvSpPr>
        <p:spPr>
          <a:xfrm>
            <a:off x="432480" y="678359"/>
            <a:ext cx="9244173" cy="307777"/>
          </a:xfrm>
          <a:prstGeom prst="rect">
            <a:avLst/>
          </a:prstGeom>
        </p:spPr>
        <p:txBody>
          <a:bodyPr vert="horz" wrap="square" lIns="91440" tIns="45720" rIns="91440" bIns="45720" rtlCol="0" anchor="t">
            <a:spAutoFit/>
          </a:bodyPr>
          <a:lstStyle/>
          <a:p>
            <a:pPr lvl="0">
              <a:lnSpc>
                <a:spcPct val="100000"/>
              </a:lnSpc>
              <a:buNone/>
            </a:pPr>
            <a:r>
              <a:rPr lang="fr-FR"/>
              <a:t>Cliquez pour modifier les styles du texte du masque</a:t>
            </a:r>
          </a:p>
        </p:txBody>
      </p:sp>
      <p:sp>
        <p:nvSpPr>
          <p:cNvPr id="7" name="Slide Number Placeholder 5">
            <a:extLst>
              <a:ext uri="{FF2B5EF4-FFF2-40B4-BE49-F238E27FC236}">
                <a16:creationId xmlns:a16="http://schemas.microsoft.com/office/drawing/2014/main" id="{0DA23AD0-17FD-8B78-1CE8-3969E382FB69}"/>
              </a:ext>
            </a:extLst>
          </p:cNvPr>
          <p:cNvSpPr txBox="1">
            <a:spLocks/>
          </p:cNvSpPr>
          <p:nvPr/>
        </p:nvSpPr>
        <p:spPr>
          <a:xfrm>
            <a:off x="11766550" y="6580485"/>
            <a:ext cx="374307" cy="328295"/>
          </a:xfrm>
          <a:prstGeom prst="rect">
            <a:avLst/>
          </a:prstGeom>
        </p:spPr>
        <p:txBody>
          <a:bodyPr anchor="ctr"/>
          <a:lstStyle>
            <a:defPPr>
              <a:defRPr lang="fr-FR"/>
            </a:defPPr>
            <a:lvl1pPr>
              <a:defRPr sz="800">
                <a:latin typeface="Dreaming Outloud Pro" panose="03050502040302030504" pitchFamily="66" charset="0"/>
                <a:cs typeface="Dreaming Outloud Pro" panose="03050502040302030504" pitchFamily="66"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1A290D8D-6BA0-418D-AFED-C65293F70DA0}" type="slidenum">
              <a:rPr lang="en-US" smtClean="0"/>
              <a:pPr lvl="0"/>
              <a:t>‹#›</a:t>
            </a:fld>
            <a:endParaRPr lang="en-US"/>
          </a:p>
        </p:txBody>
      </p:sp>
      <p:sp>
        <p:nvSpPr>
          <p:cNvPr id="2" name="Forme libre : forme 1">
            <a:extLst>
              <a:ext uri="{FF2B5EF4-FFF2-40B4-BE49-F238E27FC236}">
                <a16:creationId xmlns:a16="http://schemas.microsoft.com/office/drawing/2014/main" id="{566E483A-EEE2-6498-6A64-591B5D5230CE}"/>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594519857"/>
      </p:ext>
    </p:extLst>
  </p:cSld>
  <p:clrMap bg1="lt1" tx1="dk1" bg2="lt2" tx2="dk2" accent1="accent1" accent2="accent2" accent3="accent3" accent4="accent4" accent5="accent5" accent6="accent6" hlink="hlink" folHlink="folHlink"/>
  <p:sldLayoutIdLst>
    <p:sldLayoutId id="2147483714" r:id="rId1"/>
    <p:sldLayoutId id="2147483717" r:id="rId2"/>
    <p:sldLayoutId id="2147483720" r:id="rId3"/>
    <p:sldLayoutId id="2147483721" r:id="rId4"/>
    <p:sldLayoutId id="2147483722" r:id="rId5"/>
    <p:sldLayoutId id="2147483729" r:id="rId6"/>
    <p:sldLayoutId id="2147483736" r:id="rId7"/>
    <p:sldLayoutId id="2147483730" r:id="rId8"/>
    <p:sldLayoutId id="2147483734" r:id="rId9"/>
    <p:sldLayoutId id="2147483749" r:id="rId10"/>
    <p:sldLayoutId id="2147483876" r:id="rId11"/>
    <p:sldLayoutId id="2147483877" r:id="rId12"/>
    <p:sldLayoutId id="2147483878" r:id="rId13"/>
    <p:sldLayoutId id="2147483879" r:id="rId14"/>
  </p:sldLayoutIdLst>
  <p:hf hdr="0"/>
  <p:txStyles>
    <p:titleStyle>
      <a:lvl1pPr algn="l" defTabSz="914400" rtl="0" eaLnBrk="1" latinLnBrk="0" hangingPunct="1">
        <a:lnSpc>
          <a:spcPct val="90000"/>
        </a:lnSpc>
        <a:spcBef>
          <a:spcPct val="0"/>
        </a:spcBef>
        <a:buNone/>
        <a:defRPr lang="fr-FR" sz="2800" b="1" kern="1200" cap="none" baseline="0" dirty="0" smtClean="0">
          <a:solidFill>
            <a:schemeClr val="tx2"/>
          </a:solidFill>
          <a:latin typeface="Tenorite"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fr-FR" sz="1400" kern="1200" dirty="0" smtClean="0">
          <a:solidFill>
            <a:schemeClr val="accent2"/>
          </a:solidFill>
          <a:latin typeface="Dreaming Outloud Pro" panose="03050502040302030504" pitchFamily="66"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4BDC19B-E4DC-4FBA-A93E-A7BCABBC19B4}"/>
              </a:ext>
              <a:ext uri="{C183D7F6-B498-43B3-948B-1728B52AA6E4}">
                <adec:decorative xmlns:adec="http://schemas.microsoft.com/office/drawing/2017/decorative" val="1"/>
              </a:ext>
            </a:extLst>
          </p:cNvPr>
          <p:cNvSpPr>
            <a:spLocks noGrp="1"/>
          </p:cNvSpPr>
          <p:nvPr>
            <p:ph type="ftr" sz="quarter" idx="3"/>
          </p:nvPr>
        </p:nvSpPr>
        <p:spPr>
          <a:xfrm>
            <a:off x="0" y="394570"/>
            <a:ext cx="651353" cy="519830"/>
          </a:xfrm>
          <a:prstGeom prst="rect">
            <a:avLst/>
          </a:prstGeom>
          <a:solidFill>
            <a:srgbClr val="E41F18"/>
          </a:solidFill>
        </p:spPr>
        <p:txBody>
          <a:bodyPr vert="horz" lIns="91440" tIns="45720" rIns="91440" bIns="45720" rtlCol="0" anchor="ctr"/>
          <a:lstStyle>
            <a:lvl1pPr algn="ctr">
              <a:defRPr sz="1200">
                <a:solidFill>
                  <a:srgbClr val="E41F18"/>
                </a:solidFill>
              </a:defRPr>
            </a:lvl1pPr>
          </a:lstStyle>
          <a:p>
            <a:endParaRPr lang="en-GB"/>
          </a:p>
        </p:txBody>
      </p:sp>
      <p:sp>
        <p:nvSpPr>
          <p:cNvPr id="2" name="Title Placeholder 1">
            <a:extLst>
              <a:ext uri="{FF2B5EF4-FFF2-40B4-BE49-F238E27FC236}">
                <a16:creationId xmlns:a16="http://schemas.microsoft.com/office/drawing/2014/main" id="{F623CCCC-FD15-491B-B91D-4392C3136A73}"/>
              </a:ext>
            </a:extLst>
          </p:cNvPr>
          <p:cNvSpPr>
            <a:spLocks noGrp="1"/>
          </p:cNvSpPr>
          <p:nvPr>
            <p:ph type="title"/>
          </p:nvPr>
        </p:nvSpPr>
        <p:spPr>
          <a:xfrm>
            <a:off x="905253" y="365125"/>
            <a:ext cx="10961307" cy="54927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BACBB8-06FE-4347-A218-326404308A75}"/>
              </a:ext>
            </a:extLst>
          </p:cNvPr>
          <p:cNvSpPr>
            <a:spLocks noGrp="1"/>
          </p:cNvSpPr>
          <p:nvPr>
            <p:ph type="body" idx="1"/>
          </p:nvPr>
        </p:nvSpPr>
        <p:spPr>
          <a:xfrm>
            <a:off x="325439" y="1157898"/>
            <a:ext cx="11541122" cy="5019065"/>
          </a:xfrm>
          <a:prstGeom prst="rect">
            <a:avLst/>
          </a:prstGeom>
        </p:spPr>
        <p:txBody>
          <a:bodyPr tIns="0" bIns="0"/>
          <a:lstStyle/>
          <a:p>
            <a:pPr marL="0" lvl="0" indent="0">
              <a:lnSpc>
                <a:spcPct val="100000"/>
              </a:lnSpc>
              <a:spcBef>
                <a:spcPts val="0"/>
              </a:spcBef>
              <a:spcAft>
                <a:spcPts val="600"/>
              </a:spcAft>
              <a:buClr>
                <a:srgbClr val="E41F18"/>
              </a:buClr>
              <a:buNone/>
            </a:pPr>
            <a:r>
              <a:rPr lang="en-US"/>
              <a:t>Click to edit Master text styles</a:t>
            </a:r>
          </a:p>
          <a:p>
            <a:pPr marL="271463" lvl="1" indent="-271463">
              <a:lnSpc>
                <a:spcPct val="100000"/>
              </a:lnSpc>
              <a:spcBef>
                <a:spcPts val="0"/>
              </a:spcBef>
              <a:spcAft>
                <a:spcPts val="600"/>
              </a:spcAft>
              <a:buClr>
                <a:srgbClr val="E41F18"/>
              </a:buClr>
            </a:pPr>
            <a:r>
              <a:rPr lang="en-US"/>
              <a:t>Second level</a:t>
            </a:r>
          </a:p>
          <a:p>
            <a:pPr marL="533400" lvl="2" indent="-261938">
              <a:lnSpc>
                <a:spcPct val="100000"/>
              </a:lnSpc>
              <a:spcBef>
                <a:spcPts val="0"/>
              </a:spcBef>
              <a:spcAft>
                <a:spcPts val="600"/>
              </a:spcAft>
              <a:buClr>
                <a:srgbClr val="E41F18"/>
              </a:buClr>
            </a:pPr>
            <a:r>
              <a:rPr lang="en-US"/>
              <a:t>Third level</a:t>
            </a:r>
          </a:p>
          <a:p>
            <a:pPr marL="806450" lvl="3" indent="-273050">
              <a:lnSpc>
                <a:spcPct val="100000"/>
              </a:lnSpc>
              <a:spcBef>
                <a:spcPts val="0"/>
              </a:spcBef>
              <a:spcAft>
                <a:spcPts val="600"/>
              </a:spcAft>
              <a:buClr>
                <a:srgbClr val="E41F18"/>
              </a:buClr>
            </a:pPr>
            <a:r>
              <a:rPr lang="en-US"/>
              <a:t>Fourth level</a:t>
            </a:r>
          </a:p>
        </p:txBody>
      </p:sp>
    </p:spTree>
    <p:extLst>
      <p:ext uri="{BB962C8B-B14F-4D97-AF65-F5344CB8AC3E}">
        <p14:creationId xmlns:p14="http://schemas.microsoft.com/office/powerpoint/2010/main" val="4268798533"/>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 id="2147483825" r:id="rId19"/>
    <p:sldLayoutId id="2147483826" r:id="rId20"/>
    <p:sldLayoutId id="2147483827" r:id="rId21"/>
    <p:sldLayoutId id="2147483828" r:id="rId22"/>
    <p:sldLayoutId id="2147483829" r:id="rId23"/>
    <p:sldLayoutId id="2147483830" r:id="rId24"/>
    <p:sldLayoutId id="2147483831" r:id="rId25"/>
    <p:sldLayoutId id="2147483832" r:id="rId26"/>
    <p:sldLayoutId id="2147483833" r:id="rId27"/>
    <p:sldLayoutId id="2147483834" r:id="rId28"/>
    <p:sldLayoutId id="2147483835" r:id="rId29"/>
    <p:sldLayoutId id="2147483836" r:id="rId30"/>
    <p:sldLayoutId id="2147483837" r:id="rId31"/>
    <p:sldLayoutId id="2147483838" r:id="rId32"/>
    <p:sldLayoutId id="2147483840" r:id="rId33"/>
  </p:sldLayoutIdLst>
  <p:hf hdr="0" ftr="0" dt="0"/>
  <p:txStyles>
    <p:titleStyle>
      <a:lvl1pPr algn="l" defTabSz="914400" rtl="0" eaLnBrk="1" latinLnBrk="0" hangingPunct="1">
        <a:lnSpc>
          <a:spcPct val="90000"/>
        </a:lnSpc>
        <a:spcBef>
          <a:spcPct val="0"/>
        </a:spcBef>
        <a:buNone/>
        <a:defRPr lang="en-GB" sz="3200" kern="1200" cap="none" baseline="0" dirty="0">
          <a:solidFill>
            <a:schemeClr val="accent1"/>
          </a:solidFill>
          <a:latin typeface="Arial Black"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4BDC19B-E4DC-4FBA-A93E-A7BCABBC19B4}"/>
              </a:ext>
              <a:ext uri="{C183D7F6-B498-43B3-948B-1728B52AA6E4}">
                <adec:decorative xmlns:adec="http://schemas.microsoft.com/office/drawing/2017/decorative" val="1"/>
              </a:ext>
            </a:extLst>
          </p:cNvPr>
          <p:cNvSpPr>
            <a:spLocks noGrp="1"/>
          </p:cNvSpPr>
          <p:nvPr>
            <p:ph type="ftr" sz="quarter" idx="3"/>
          </p:nvPr>
        </p:nvSpPr>
        <p:spPr>
          <a:xfrm>
            <a:off x="0" y="394570"/>
            <a:ext cx="651353" cy="519830"/>
          </a:xfrm>
          <a:prstGeom prst="rect">
            <a:avLst/>
          </a:prstGeom>
          <a:solidFill>
            <a:srgbClr val="E41F18"/>
          </a:solidFill>
        </p:spPr>
        <p:txBody>
          <a:bodyPr vert="horz" lIns="91440" tIns="45720" rIns="91440" bIns="45720" rtlCol="0" anchor="ctr"/>
          <a:lstStyle>
            <a:lvl1pPr algn="ctr">
              <a:defRPr sz="1200">
                <a:solidFill>
                  <a:srgbClr val="E41F18"/>
                </a:solidFill>
              </a:defRPr>
            </a:lvl1pPr>
          </a:lstStyle>
          <a:p>
            <a:endParaRPr lang="en-GB"/>
          </a:p>
        </p:txBody>
      </p:sp>
      <p:sp>
        <p:nvSpPr>
          <p:cNvPr id="2" name="Title Placeholder 1">
            <a:extLst>
              <a:ext uri="{FF2B5EF4-FFF2-40B4-BE49-F238E27FC236}">
                <a16:creationId xmlns:a16="http://schemas.microsoft.com/office/drawing/2014/main" id="{F623CCCC-FD15-491B-B91D-4392C3136A73}"/>
              </a:ext>
            </a:extLst>
          </p:cNvPr>
          <p:cNvSpPr>
            <a:spLocks noGrp="1"/>
          </p:cNvSpPr>
          <p:nvPr>
            <p:ph type="title"/>
          </p:nvPr>
        </p:nvSpPr>
        <p:spPr>
          <a:xfrm>
            <a:off x="905253" y="365125"/>
            <a:ext cx="10961307" cy="54927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BACBB8-06FE-4347-A218-326404308A75}"/>
              </a:ext>
            </a:extLst>
          </p:cNvPr>
          <p:cNvSpPr>
            <a:spLocks noGrp="1"/>
          </p:cNvSpPr>
          <p:nvPr>
            <p:ph type="body" idx="1"/>
          </p:nvPr>
        </p:nvSpPr>
        <p:spPr>
          <a:xfrm>
            <a:off x="325439" y="1157898"/>
            <a:ext cx="11541122" cy="5019065"/>
          </a:xfrm>
          <a:prstGeom prst="rect">
            <a:avLst/>
          </a:prstGeom>
        </p:spPr>
        <p:txBody>
          <a:bodyPr tIns="0" bIns="0"/>
          <a:lstStyle/>
          <a:p>
            <a:pPr marL="0" lvl="0" indent="0">
              <a:lnSpc>
                <a:spcPct val="100000"/>
              </a:lnSpc>
              <a:spcBef>
                <a:spcPts val="0"/>
              </a:spcBef>
              <a:spcAft>
                <a:spcPts val="600"/>
              </a:spcAft>
              <a:buClr>
                <a:srgbClr val="E41F18"/>
              </a:buClr>
              <a:buNone/>
            </a:pPr>
            <a:r>
              <a:rPr lang="en-US"/>
              <a:t>Click to edit Master text styles</a:t>
            </a:r>
          </a:p>
          <a:p>
            <a:pPr marL="271463" lvl="1" indent="-271463">
              <a:lnSpc>
                <a:spcPct val="100000"/>
              </a:lnSpc>
              <a:spcBef>
                <a:spcPts val="0"/>
              </a:spcBef>
              <a:spcAft>
                <a:spcPts val="600"/>
              </a:spcAft>
              <a:buClr>
                <a:srgbClr val="E41F18"/>
              </a:buClr>
            </a:pPr>
            <a:r>
              <a:rPr lang="en-US"/>
              <a:t>Second level</a:t>
            </a:r>
          </a:p>
          <a:p>
            <a:pPr marL="533400" lvl="2" indent="-261938">
              <a:lnSpc>
                <a:spcPct val="100000"/>
              </a:lnSpc>
              <a:spcBef>
                <a:spcPts val="0"/>
              </a:spcBef>
              <a:spcAft>
                <a:spcPts val="600"/>
              </a:spcAft>
              <a:buClr>
                <a:srgbClr val="E41F18"/>
              </a:buClr>
            </a:pPr>
            <a:r>
              <a:rPr lang="en-US"/>
              <a:t>Third level</a:t>
            </a:r>
          </a:p>
          <a:p>
            <a:pPr marL="806450" lvl="3" indent="-273050">
              <a:lnSpc>
                <a:spcPct val="100000"/>
              </a:lnSpc>
              <a:spcBef>
                <a:spcPts val="0"/>
              </a:spcBef>
              <a:spcAft>
                <a:spcPts val="600"/>
              </a:spcAft>
              <a:buClr>
                <a:srgbClr val="E41F18"/>
              </a:buClr>
            </a:pPr>
            <a:r>
              <a:rPr lang="en-US"/>
              <a:t>Fourth level</a:t>
            </a:r>
          </a:p>
        </p:txBody>
      </p:sp>
    </p:spTree>
    <p:extLst>
      <p:ext uri="{BB962C8B-B14F-4D97-AF65-F5344CB8AC3E}">
        <p14:creationId xmlns:p14="http://schemas.microsoft.com/office/powerpoint/2010/main" val="140423897"/>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 id="2147483865" r:id="rId24"/>
    <p:sldLayoutId id="2147483866" r:id="rId25"/>
    <p:sldLayoutId id="2147483867" r:id="rId26"/>
    <p:sldLayoutId id="2147483868" r:id="rId27"/>
    <p:sldLayoutId id="2147483869" r:id="rId28"/>
    <p:sldLayoutId id="2147483870" r:id="rId29"/>
    <p:sldLayoutId id="2147483871" r:id="rId30"/>
    <p:sldLayoutId id="2147483872" r:id="rId31"/>
    <p:sldLayoutId id="2147483873" r:id="rId32"/>
    <p:sldLayoutId id="2147483874" r:id="rId33"/>
    <p:sldLayoutId id="2147483875" r:id="rId34"/>
  </p:sldLayoutIdLst>
  <p:hf hdr="0" ftr="0" dt="0"/>
  <p:txStyles>
    <p:titleStyle>
      <a:lvl1pPr algn="l" defTabSz="914400" rtl="0" eaLnBrk="1" latinLnBrk="0" hangingPunct="1">
        <a:lnSpc>
          <a:spcPct val="90000"/>
        </a:lnSpc>
        <a:spcBef>
          <a:spcPct val="0"/>
        </a:spcBef>
        <a:buNone/>
        <a:defRPr lang="en-GB" sz="3200" kern="1200" cap="none" baseline="0" dirty="0">
          <a:solidFill>
            <a:schemeClr val="accent1"/>
          </a:solidFill>
          <a:latin typeface="Arial Black"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chart" Target="../charts/chart1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chart" Target="../charts/chart16.xml"/></Relationships>
</file>

<file path=ppt/slides/_rels/slide2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chart" Target="../charts/chart2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chart" Target="../charts/chart30.xml"/></Relationships>
</file>

<file path=ppt/slides/_rels/slide4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chart" Target="../charts/chart32.xml"/></Relationships>
</file>

<file path=ppt/slides/_rels/slide43.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chart" Target="../charts/char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15"/>
          <p:cNvSpPr txBox="1">
            <a:spLocks noGrp="1" noChangeArrowheads="1"/>
          </p:cNvSpPr>
          <p:nvPr>
            <p:ph type="title" idx="4294967295"/>
          </p:nvPr>
        </p:nvSpPr>
        <p:spPr bwMode="auto">
          <a:xfrm>
            <a:off x="1097396" y="3148420"/>
            <a:ext cx="9997207" cy="1600438"/>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eaLnBrk="0" hangingPunct="0">
              <a:spcBef>
                <a:spcPct val="20000"/>
              </a:spcBef>
              <a:buChar char="•"/>
              <a:defRPr sz="2000">
                <a:solidFill>
                  <a:schemeClr val="tx1"/>
                </a:solidFill>
                <a:latin typeface="Arial" charset="0"/>
                <a:ea typeface="ＭＳ Ｐゴシック" pitchFamily="1" charset="-128"/>
              </a:defRPr>
            </a:lvl1pPr>
            <a:lvl2pPr marL="742950" indent="-285750" algn="l" eaLnBrk="0" hangingPunct="0">
              <a:spcBef>
                <a:spcPct val="20000"/>
              </a:spcBef>
              <a:buChar char="–"/>
              <a:defRPr sz="1600">
                <a:solidFill>
                  <a:schemeClr val="tx1"/>
                </a:solidFill>
                <a:latin typeface="Arial" charset="0"/>
                <a:ea typeface="ＭＳ Ｐゴシック" pitchFamily="1" charset="-128"/>
              </a:defRPr>
            </a:lvl2pPr>
            <a:lvl3pPr marL="1143000" indent="-228600" algn="l" eaLnBrk="0" hangingPunct="0">
              <a:spcBef>
                <a:spcPct val="20000"/>
              </a:spcBef>
              <a:buChar char="•"/>
              <a:defRPr sz="2400">
                <a:solidFill>
                  <a:schemeClr val="tx1"/>
                </a:solidFill>
                <a:latin typeface="Arial" charset="0"/>
                <a:ea typeface="ＭＳ Ｐゴシック" pitchFamily="1" charset="-128"/>
              </a:defRPr>
            </a:lvl3pPr>
            <a:lvl4pPr marL="1600200" indent="-228600" algn="l" eaLnBrk="0" hangingPunct="0">
              <a:spcBef>
                <a:spcPct val="20000"/>
              </a:spcBef>
              <a:buChar char="–"/>
              <a:defRPr sz="2000">
                <a:solidFill>
                  <a:schemeClr val="tx1"/>
                </a:solidFill>
                <a:latin typeface="Arial" charset="0"/>
                <a:ea typeface="ＭＳ Ｐゴシック" pitchFamily="1" charset="-128"/>
              </a:defRPr>
            </a:lvl4pPr>
            <a:lvl5pPr marL="2057400" indent="-228600" algn="l" eaLnBrk="0" hangingPunct="0">
              <a:spcBef>
                <a:spcPct val="20000"/>
              </a:spcBef>
              <a:buChar char="»"/>
              <a:defRPr sz="20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9pPr>
          </a:lstStyle>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800" b="1" i="0" u="none" strike="noStrike" kern="1200" cap="none" spc="0" normalizeH="0" baseline="0" noProof="0" dirty="0">
                <a:ln>
                  <a:noFill/>
                </a:ln>
                <a:solidFill>
                  <a:srgbClr val="4B5461"/>
                </a:solidFill>
                <a:effectLst/>
                <a:uLnTx/>
                <a:uFillTx/>
                <a:latin typeface="Arial" charset="0"/>
                <a:ea typeface="ＭＳ Ｐゴシック" pitchFamily="1" charset="-128"/>
                <a:cs typeface="+mn-cs"/>
              </a:rPr>
              <a:t>UK Tourism Consumer Tracker Survey - Wales profile report</a:t>
            </a:r>
          </a:p>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800" b="0" i="0" u="none" strike="noStrike" kern="1200" cap="none" spc="0" normalizeH="0" baseline="0" noProof="0" dirty="0">
                <a:ln>
                  <a:noFill/>
                </a:ln>
                <a:solidFill>
                  <a:srgbClr val="4B5461"/>
                </a:solidFill>
                <a:effectLst/>
                <a:uLnTx/>
                <a:uFillTx/>
                <a:latin typeface="Arial" charset="0"/>
                <a:ea typeface="ＭＳ Ｐゴシック" pitchFamily="1" charset="-128"/>
                <a:cs typeface="+mn-cs"/>
              </a:rPr>
              <a:t>2025 report</a:t>
            </a:r>
          </a:p>
        </p:txBody>
      </p:sp>
      <p:pic>
        <p:nvPicPr>
          <p:cNvPr id="6147"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2072" y="412383"/>
            <a:ext cx="1537051" cy="13655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C183D7F6-B498-43B3-948B-1728B52AA6E4}">
                <adec:decorative xmlns:adec="http://schemas.microsoft.com/office/drawing/2017/decorative" val="1"/>
              </a:ext>
            </a:extLst>
          </p:cNvPr>
          <p:cNvPicPr/>
          <p:nvPr/>
        </p:nvPicPr>
        <p:blipFill>
          <a:blip r:embed="rId4">
            <a:extLst>
              <a:ext uri="{28A0092B-C50C-407E-A947-70E740481C1C}">
                <a14:useLocalDpi xmlns:a14="http://schemas.microsoft.com/office/drawing/2010/main" val="0"/>
              </a:ext>
            </a:extLst>
          </a:blip>
          <a:stretch>
            <a:fillRect/>
          </a:stretch>
        </p:blipFill>
        <p:spPr>
          <a:xfrm>
            <a:off x="10023015" y="1"/>
            <a:ext cx="1917700" cy="2190327"/>
          </a:xfrm>
          <a:prstGeom prst="rect">
            <a:avLst/>
          </a:prstGeom>
          <a:extLst>
            <a:ext uri="{FAA26D3D-D897-4be2-8F04-BA451C77F1D7}">
              <ma14:placeholderFlag xmlns=""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a:ext>
          </a:extLst>
        </p:spPr>
      </p:pic>
      <p:sp>
        <p:nvSpPr>
          <p:cNvPr id="2" name="TextBox 1">
            <a:extLst>
              <a:ext uri="{FF2B5EF4-FFF2-40B4-BE49-F238E27FC236}">
                <a16:creationId xmlns:a16="http://schemas.microsoft.com/office/drawing/2014/main" id="{AA5984CB-2A25-2329-D01F-A90144D776D4}"/>
              </a:ext>
            </a:extLst>
          </p:cNvPr>
          <p:cNvSpPr txBox="1"/>
          <p:nvPr/>
        </p:nvSpPr>
        <p:spPr>
          <a:xfrm>
            <a:off x="239768" y="6003584"/>
            <a:ext cx="3461657" cy="584775"/>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Digital ISBN: 978-1-83745-354-2</a:t>
            </a:r>
          </a:p>
          <a:p>
            <a:r>
              <a:rPr lang="en-GB" sz="1600" dirty="0">
                <a:latin typeface="Arial" panose="020B0604020202020204" pitchFamily="34" charset="0"/>
                <a:cs typeface="Arial" panose="020B0604020202020204" pitchFamily="34" charset="0"/>
              </a:rPr>
              <a:t>© Crown Copyright</a:t>
            </a:r>
          </a:p>
        </p:txBody>
      </p:sp>
      <p:sp>
        <p:nvSpPr>
          <p:cNvPr id="3" name="TextBox 2">
            <a:extLst>
              <a:ext uri="{FF2B5EF4-FFF2-40B4-BE49-F238E27FC236}">
                <a16:creationId xmlns:a16="http://schemas.microsoft.com/office/drawing/2014/main" id="{FBF385AB-982B-78B1-0822-32C25F0B7277}"/>
              </a:ext>
            </a:extLst>
          </p:cNvPr>
          <p:cNvSpPr txBox="1"/>
          <p:nvPr/>
        </p:nvSpPr>
        <p:spPr>
          <a:xfrm>
            <a:off x="6761899" y="5972805"/>
            <a:ext cx="5094514" cy="584775"/>
          </a:xfrm>
          <a:prstGeom prst="rect">
            <a:avLst/>
          </a:prstGeom>
          <a:noFill/>
        </p:spPr>
        <p:txBody>
          <a:bodyPr wrap="square">
            <a:spAutoFit/>
          </a:bodyPr>
          <a:lstStyle/>
          <a:p>
            <a:r>
              <a:rPr lang="en-GB" sz="1600" dirty="0" err="1">
                <a:latin typeface="Arial" panose="020B0604020202020204" pitchFamily="34" charset="0"/>
                <a:cs typeface="Arial" panose="020B0604020202020204" pitchFamily="34" charset="0"/>
              </a:rPr>
              <a:t>Mae’r</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ddogfen</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yma</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hefyd</a:t>
            </a:r>
            <a:r>
              <a:rPr lang="en-GB" sz="1600" dirty="0">
                <a:latin typeface="Arial" panose="020B0604020202020204" pitchFamily="34" charset="0"/>
                <a:cs typeface="Arial" panose="020B0604020202020204" pitchFamily="34" charset="0"/>
              </a:rPr>
              <a:t> ar </a:t>
            </a:r>
            <a:r>
              <a:rPr lang="en-GB" sz="1600" dirty="0" err="1">
                <a:latin typeface="Arial" panose="020B0604020202020204" pitchFamily="34" charset="0"/>
                <a:cs typeface="Arial" panose="020B0604020202020204" pitchFamily="34" charset="0"/>
              </a:rPr>
              <a:t>gael</a:t>
            </a:r>
            <a:r>
              <a:rPr lang="en-GB" sz="1600" dirty="0">
                <a:latin typeface="Arial" panose="020B0604020202020204" pitchFamily="34" charset="0"/>
                <a:cs typeface="Arial" panose="020B0604020202020204" pitchFamily="34" charset="0"/>
              </a:rPr>
              <a:t> yn </a:t>
            </a:r>
            <a:r>
              <a:rPr lang="en-GB" sz="1600" dirty="0" err="1">
                <a:latin typeface="Arial" panose="020B0604020202020204" pitchFamily="34" charset="0"/>
                <a:cs typeface="Arial" panose="020B0604020202020204" pitchFamily="34" charset="0"/>
              </a:rPr>
              <a:t>Gymraeg</a:t>
            </a:r>
            <a:r>
              <a:rPr lang="en-GB" sz="1600" dirty="0">
                <a:latin typeface="Arial" panose="020B0604020202020204" pitchFamily="34" charset="0"/>
                <a:cs typeface="Arial" panose="020B0604020202020204" pitchFamily="34" charset="0"/>
              </a:rPr>
              <a:t>. </a:t>
            </a:r>
          </a:p>
          <a:p>
            <a:r>
              <a:rPr lang="en-GB" sz="1600" dirty="0">
                <a:latin typeface="Arial" panose="020B0604020202020204" pitchFamily="34" charset="0"/>
                <a:cs typeface="Arial" panose="020B0604020202020204" pitchFamily="34" charset="0"/>
              </a:rPr>
              <a:t>This document is also available in Welsh</a:t>
            </a:r>
          </a:p>
        </p:txBody>
      </p:sp>
      <p:sp>
        <p:nvSpPr>
          <p:cNvPr id="4" name="TextBox 3">
            <a:extLst>
              <a:ext uri="{FF2B5EF4-FFF2-40B4-BE49-F238E27FC236}">
                <a16:creationId xmlns:a16="http://schemas.microsoft.com/office/drawing/2014/main" id="{662FE340-D3A7-5438-EF42-4C22323C4B68}"/>
              </a:ext>
            </a:extLst>
          </p:cNvPr>
          <p:cNvSpPr txBox="1"/>
          <p:nvPr/>
        </p:nvSpPr>
        <p:spPr>
          <a:xfrm>
            <a:off x="5393308" y="448832"/>
            <a:ext cx="4034421" cy="646331"/>
          </a:xfrm>
          <a:prstGeom prst="rect">
            <a:avLst/>
          </a:prstGeom>
          <a:noFill/>
        </p:spPr>
        <p:txBody>
          <a:bodyPr wrap="square" rtlCol="0">
            <a:spAutoFit/>
          </a:bodyPr>
          <a:lstStyle/>
          <a:p>
            <a:r>
              <a:rPr lang="en-GB" dirty="0"/>
              <a:t>SOCIAL RESEARCH NUMBER: 63/2026</a:t>
            </a:r>
          </a:p>
          <a:p>
            <a:r>
              <a:rPr lang="en-GB" dirty="0"/>
              <a:t>PUBLICATION DATE: 26/03/2026</a:t>
            </a:r>
          </a:p>
        </p:txBody>
      </p:sp>
    </p:spTree>
    <p:extLst>
      <p:ext uri="{BB962C8B-B14F-4D97-AF65-F5344CB8AC3E}">
        <p14:creationId xmlns:p14="http://schemas.microsoft.com/office/powerpoint/2010/main" val="1285123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chemeClr val="bg1"/>
                </a:solidFill>
                <a:effectLst/>
                <a:uLnTx/>
                <a:uFillTx/>
                <a:latin typeface="Arial Black" panose="020B0A04020102020204" pitchFamily="34" charset="0"/>
                <a:ea typeface="+mn-ea"/>
                <a:cs typeface="Arial" panose="020B0604020202020204" pitchFamily="34" charset="0"/>
              </a:rPr>
              <a:t>Background</a:t>
            </a:r>
          </a:p>
        </p:txBody>
      </p:sp>
    </p:spTree>
    <p:extLst>
      <p:ext uri="{BB962C8B-B14F-4D97-AF65-F5344CB8AC3E}">
        <p14:creationId xmlns:p14="http://schemas.microsoft.com/office/powerpoint/2010/main" val="2982384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557133"/>
            <a:ext cx="11675852" cy="671807"/>
          </a:xfrm>
        </p:spPr>
        <p:txBody>
          <a:bodyPr/>
          <a:lstStyle/>
          <a:p>
            <a:r>
              <a:rPr lang="en-GB" sz="2667"/>
              <a:t>Introduction</a:t>
            </a:r>
          </a:p>
        </p:txBody>
      </p:sp>
      <p:sp>
        <p:nvSpPr>
          <p:cNvPr id="11" name="Content Placeholder 9">
            <a:extLst>
              <a:ext uri="{FF2B5EF4-FFF2-40B4-BE49-F238E27FC236}">
                <a16:creationId xmlns:a16="http://schemas.microsoft.com/office/drawing/2014/main" id="{B1A4E3D5-2496-A016-3E4C-EC522D6DA4C6}"/>
              </a:ext>
            </a:extLst>
          </p:cNvPr>
          <p:cNvSpPr txBox="1">
            <a:spLocks/>
          </p:cNvSpPr>
          <p:nvPr/>
        </p:nvSpPr>
        <p:spPr>
          <a:xfrm>
            <a:off x="1229108" y="1609725"/>
            <a:ext cx="3942967" cy="3800475"/>
          </a:xfrm>
          <a:prstGeom prst="rect">
            <a:avLst/>
          </a:prstGeom>
        </p:spPr>
        <p:txBody>
          <a:bodyPr tIns="0" bIns="0" anchor="t"/>
          <a:lstStyle>
            <a:lvl1pPr marL="0" indent="0" algn="l" defTabSz="914400" rtl="0" eaLnBrk="1" latinLnBrk="0" hangingPunct="1">
              <a:lnSpc>
                <a:spcPct val="100000"/>
              </a:lnSpc>
              <a:spcBef>
                <a:spcPts val="0"/>
              </a:spcBef>
              <a:spcAft>
                <a:spcPts val="0"/>
              </a:spcAft>
              <a:buClr>
                <a:srgbClr val="E41F18"/>
              </a:buClr>
              <a:buFont typeface="Arial" panose="020B0604020202020204" pitchFamily="34" charset="0"/>
              <a:buNone/>
              <a:defRPr lang="en-US" sz="1600" b="0" kern="1200" baseline="0">
                <a:solidFill>
                  <a:schemeClr val="accent1"/>
                </a:solidFill>
                <a:latin typeface="+mn-lt"/>
                <a:ea typeface="+mn-ea"/>
                <a:cs typeface="+mn-cs"/>
              </a:defRPr>
            </a:lvl1pPr>
            <a:lvl2pPr marL="271463" indent="-271463" algn="l" defTabSz="914400" rtl="0" eaLnBrk="1" latinLnBrk="0" hangingPunct="1">
              <a:lnSpc>
                <a:spcPct val="100000"/>
              </a:lnSpc>
              <a:spcBef>
                <a:spcPts val="0"/>
              </a:spcBef>
              <a:spcAft>
                <a:spcPts val="600"/>
              </a:spcAft>
              <a:buClr>
                <a:srgbClr val="E41F18"/>
              </a:buClr>
              <a:buFont typeface="Arial" panose="020B0604020202020204" pitchFamily="34" charset="0"/>
              <a:buChar char="•"/>
              <a:defRPr lang="en-US" sz="1600" kern="1200" baseline="0">
                <a:solidFill>
                  <a:schemeClr val="accent1"/>
                </a:solidFill>
                <a:latin typeface="+mn-lt"/>
                <a:ea typeface="+mn-ea"/>
                <a:cs typeface="+mn-cs"/>
              </a:defRPr>
            </a:lvl2pPr>
            <a:lvl3pPr marL="533400" indent="-261938" algn="l" defTabSz="914400" rtl="0" eaLnBrk="1" latinLnBrk="0" hangingPunct="1">
              <a:lnSpc>
                <a:spcPct val="100000"/>
              </a:lnSpc>
              <a:spcBef>
                <a:spcPts val="0"/>
              </a:spcBef>
              <a:spcAft>
                <a:spcPts val="600"/>
              </a:spcAft>
              <a:buClr>
                <a:srgbClr val="E41F18"/>
              </a:buClr>
              <a:buFont typeface="Arial" panose="020B0604020202020204" pitchFamily="34" charset="0"/>
              <a:buChar char="•"/>
              <a:defRPr lang="en-US" sz="1600" kern="1200" baseline="0">
                <a:solidFill>
                  <a:schemeClr val="accent1"/>
                </a:solidFill>
                <a:latin typeface="+mn-lt"/>
                <a:ea typeface="+mn-ea"/>
                <a:cs typeface="+mn-cs"/>
              </a:defRPr>
            </a:lvl3pPr>
            <a:lvl4pPr marL="806450" indent="-273050" algn="l" defTabSz="914400" rtl="0" eaLnBrk="1" latinLnBrk="0" hangingPunct="1">
              <a:lnSpc>
                <a:spcPct val="100000"/>
              </a:lnSpc>
              <a:spcBef>
                <a:spcPts val="0"/>
              </a:spcBef>
              <a:spcAft>
                <a:spcPts val="600"/>
              </a:spcAft>
              <a:buClr>
                <a:srgbClr val="E41F18"/>
              </a:buClr>
              <a:buFont typeface="Arial" panose="020B0604020202020204" pitchFamily="34" charset="0"/>
              <a:buChar char="•"/>
              <a:defRPr lang="en-US" sz="1600" kern="1200" baseline="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rgbClr val="E41F18"/>
              </a:buClr>
              <a:buFont typeface="Arial" panose="020B0604020202020204" pitchFamily="34" charset="0"/>
              <a:buChar char="•"/>
              <a:defRPr lang="en-GB" sz="1800" kern="1200" baseline="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r>
              <a:rPr kumimoji="0" lang="en-GB" sz="1600" b="1" i="0" u="none" strike="noStrike" kern="1200" cap="none" spc="0" normalizeH="0" baseline="0" noProof="0" dirty="0">
                <a:ln>
                  <a:noFill/>
                </a:ln>
                <a:solidFill>
                  <a:schemeClr val="tx1"/>
                </a:solidFill>
                <a:effectLst/>
                <a:uLnTx/>
                <a:uFillTx/>
                <a:latin typeface="Arial Black" panose="020B0A04020102020204" pitchFamily="34" charset="0"/>
              </a:rPr>
              <a:t>Background:</a:t>
            </a:r>
          </a:p>
          <a:p>
            <a:pPr marL="0" marR="0" lvl="0" indent="0" algn="l"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r>
              <a:rPr kumimoji="0" lang="en-GB" sz="1600" b="0" i="0" u="none" strike="noStrike" kern="1200" cap="none" spc="0" normalizeH="0" baseline="0" noProof="0" dirty="0" err="1">
                <a:ln>
                  <a:noFill/>
                </a:ln>
                <a:solidFill>
                  <a:schemeClr val="tx1"/>
                </a:solidFill>
                <a:effectLst/>
                <a:uLnTx/>
                <a:uFillTx/>
                <a:latin typeface="Arial" panose="020B0604020202020204"/>
                <a:ea typeface="+mn-ea"/>
                <a:cs typeface="+mn-cs"/>
              </a:rPr>
              <a:t>VisitEngland</a:t>
            </a:r>
            <a:r>
              <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rPr>
              <a:t>, VisitScotland and Visit Wales have commissioned a consumer sentiment tracking survey to understand domestic intent to take overnight short breaks and holidays within the UK, as well as on trips abroad. The tracker provides valuable insights into the impact of major societal events, such as the cost of living crisis, with a particular focus on identifying current barriers and concerns around travel. It also monitors how these factors are expected to evolve over time.</a:t>
            </a:r>
          </a:p>
          <a:p>
            <a:pPr marL="0" marR="0" lvl="0" indent="0" algn="l"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sp>
        <p:nvSpPr>
          <p:cNvPr id="12" name="Text Placeholder 2">
            <a:extLst>
              <a:ext uri="{FF2B5EF4-FFF2-40B4-BE49-F238E27FC236}">
                <a16:creationId xmlns:a16="http://schemas.microsoft.com/office/drawing/2014/main" id="{BDE974E5-D1F6-57B8-6011-4E3C5832A0D8}"/>
              </a:ext>
            </a:extLst>
          </p:cNvPr>
          <p:cNvSpPr txBox="1">
            <a:spLocks/>
          </p:cNvSpPr>
          <p:nvPr/>
        </p:nvSpPr>
        <p:spPr>
          <a:xfrm>
            <a:off x="6260815" y="1924050"/>
            <a:ext cx="3562348" cy="3009900"/>
          </a:xfrm>
          <a:prstGeom prst="rect">
            <a:avLst/>
          </a:prstGeom>
        </p:spPr>
        <p:txBody>
          <a:bodyPr tIns="0" bIns="0" anchor="b"/>
          <a:lstStyle>
            <a:lvl1pPr marL="0" indent="0" algn="l" defTabSz="914400" rtl="0" eaLnBrk="1" latinLnBrk="0" hangingPunct="1">
              <a:lnSpc>
                <a:spcPct val="90000"/>
              </a:lnSpc>
              <a:spcBef>
                <a:spcPts val="1000"/>
              </a:spcBef>
              <a:buFont typeface="Arial" panose="020B0604020202020204" pitchFamily="34" charset="0"/>
              <a:buNone/>
              <a:defRPr lang="en-US" sz="1200" kern="1200" baseline="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1" i="0" u="none" strike="noStrike" kern="1200" cap="none" spc="0" normalizeH="0" baseline="0" noProof="0">
                <a:ln>
                  <a:noFill/>
                </a:ln>
                <a:solidFill>
                  <a:schemeClr val="tx1"/>
                </a:solidFill>
                <a:effectLst/>
                <a:uLnTx/>
                <a:uFillTx/>
                <a:latin typeface="Arial Black" panose="020B0A04020102020204" pitchFamily="34" charset="0"/>
              </a:rPr>
              <a:t>The survey addresses</a:t>
            </a:r>
            <a:r>
              <a:rPr kumimoji="0" lang="en-GB" sz="1600" b="0" i="0" u="none" strike="noStrike" kern="1200" cap="none" spc="0" normalizeH="0" baseline="0" noProof="0">
                <a:ln>
                  <a:noFill/>
                </a:ln>
                <a:solidFill>
                  <a:schemeClr val="tx1"/>
                </a:solidFill>
                <a:effectLst/>
                <a:uLnTx/>
                <a:uFillTx/>
                <a:latin typeface="Arial Black" panose="020B0A04020102020204" pitchFamily="34" charset="0"/>
              </a:rPr>
              <a:t>:</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chemeClr val="tx1"/>
                </a:solidFill>
                <a:effectLst/>
                <a:uLnTx/>
                <a:uFillTx/>
                <a:latin typeface="Arial" panose="020B0604020202020204"/>
                <a:ea typeface="+mn-ea"/>
                <a:cs typeface="+mn-cs"/>
              </a:rPr>
              <a:t>Current attitudes to travel.</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chemeClr val="tx1"/>
                </a:solidFill>
                <a:effectLst/>
                <a:uLnTx/>
                <a:uFillTx/>
                <a:latin typeface="Arial" panose="020B0604020202020204"/>
                <a:ea typeface="+mn-ea"/>
                <a:cs typeface="+mn-cs"/>
              </a:rPr>
              <a:t>Likelihood of UK residents to travel.</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chemeClr val="tx1"/>
                </a:solidFill>
                <a:effectLst/>
                <a:uLnTx/>
                <a:uFillTx/>
                <a:latin typeface="Arial" panose="020B0604020202020204"/>
                <a:ea typeface="+mn-ea"/>
                <a:cs typeface="+mn-cs"/>
              </a:rPr>
              <a:t>When and where they plan to go. </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chemeClr val="tx1"/>
                </a:solidFill>
                <a:effectLst/>
                <a:uLnTx/>
                <a:uFillTx/>
                <a:latin typeface="Arial" panose="020B0604020202020204"/>
                <a:ea typeface="+mn-ea"/>
                <a:cs typeface="+mn-cs"/>
              </a:rPr>
              <a:t>Specific trip details such as accommodation type and activities undertaken and the type of reassurances they're seeking from the sector.</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chemeClr val="tx1"/>
              </a:solidFill>
              <a:effectLst/>
              <a:uLnTx/>
              <a:uFillTx/>
              <a:latin typeface="Arial" panose="020B0604020202020204"/>
              <a:ea typeface="+mn-ea"/>
              <a:cs typeface="Arial" panose="020B0604020202020204" pitchFamily="34" charset="0"/>
            </a:endParaRPr>
          </a:p>
          <a:p>
            <a:pPr marL="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GB" sz="1600" b="0" i="0" u="none" strike="noStrike" kern="1200" cap="none" spc="0" normalizeH="0" baseline="0" noProof="0">
              <a:ln>
                <a:noFill/>
              </a:ln>
              <a:solidFill>
                <a:schemeClr val="tx1"/>
              </a:solidFill>
              <a:effectLst/>
              <a:uLnTx/>
              <a:uFillTx/>
              <a:latin typeface="Arial" panose="020B0604020202020204"/>
              <a:ea typeface="+mn-ea"/>
              <a:cs typeface="Arial" panose="020B0604020202020204" pitchFamily="34" charset="0"/>
            </a:endParaRPr>
          </a:p>
        </p:txBody>
      </p:sp>
      <p:cxnSp>
        <p:nvCxnSpPr>
          <p:cNvPr id="13" name="Straight Connector 12">
            <a:extLst>
              <a:ext uri="{FF2B5EF4-FFF2-40B4-BE49-F238E27FC236}">
                <a16:creationId xmlns:a16="http://schemas.microsoft.com/office/drawing/2014/main" id="{CE88B90D-FF03-B9A1-DE4F-96BB2A090512}"/>
              </a:ext>
              <a:ext uri="{C183D7F6-B498-43B3-948B-1728B52AA6E4}">
                <adec:decorative xmlns:adec="http://schemas.microsoft.com/office/drawing/2017/decorative" val="1"/>
              </a:ext>
            </a:extLst>
          </p:cNvPr>
          <p:cNvCxnSpPr>
            <a:cxnSpLocks/>
          </p:cNvCxnSpPr>
          <p:nvPr/>
        </p:nvCxnSpPr>
        <p:spPr>
          <a:xfrm>
            <a:off x="5743575" y="1609724"/>
            <a:ext cx="0" cy="3800475"/>
          </a:xfrm>
          <a:prstGeom prst="line">
            <a:avLst/>
          </a:prstGeom>
          <a:noFill/>
          <a:ln w="6350" cap="flat" cmpd="sng" algn="ctr">
            <a:solidFill>
              <a:srgbClr val="1E1541"/>
            </a:solidFill>
            <a:prstDash val="dash"/>
            <a:miter lim="800000"/>
          </a:ln>
          <a:effectLst/>
        </p:spPr>
      </p:cxnSp>
    </p:spTree>
    <p:extLst>
      <p:ext uri="{BB962C8B-B14F-4D97-AF65-F5344CB8AC3E}">
        <p14:creationId xmlns:p14="http://schemas.microsoft.com/office/powerpoint/2010/main" val="2617640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949" y="323451"/>
            <a:ext cx="11675852" cy="671807"/>
          </a:xfrm>
        </p:spPr>
        <p:txBody>
          <a:bodyPr/>
          <a:lstStyle/>
          <a:p>
            <a:r>
              <a:rPr lang="en-GB" sz="2667" dirty="0"/>
              <a:t>Definitions used within this report</a:t>
            </a:r>
          </a:p>
        </p:txBody>
      </p:sp>
      <p:sp>
        <p:nvSpPr>
          <p:cNvPr id="6" name="Text Placeholder 2">
            <a:extLst>
              <a:ext uri="{FF2B5EF4-FFF2-40B4-BE49-F238E27FC236}">
                <a16:creationId xmlns:a16="http://schemas.microsoft.com/office/drawing/2014/main" id="{10283686-D674-C963-2251-3C8D5C0C03CF}"/>
              </a:ext>
            </a:extLst>
          </p:cNvPr>
          <p:cNvSpPr>
            <a:spLocks noGrp="1"/>
          </p:cNvSpPr>
          <p:nvPr>
            <p:ph type="body" sz="quarter" idx="10"/>
          </p:nvPr>
        </p:nvSpPr>
        <p:spPr>
          <a:xfrm>
            <a:off x="552933" y="1285666"/>
            <a:ext cx="5219217" cy="5067509"/>
          </a:xfrm>
        </p:spPr>
        <p:txBody>
          <a:bodyPr/>
          <a:lstStyle/>
          <a:p>
            <a:r>
              <a:rPr lang="en-GB" sz="1400" dirty="0">
                <a:solidFill>
                  <a:schemeClr val="tx1"/>
                </a:solidFill>
              </a:rPr>
              <a:t>In this report we look at the profiles and attitudes of a number of separate audiences.</a:t>
            </a:r>
          </a:p>
          <a:p>
            <a:endParaRPr lang="en-GB" sz="1400" dirty="0">
              <a:solidFill>
                <a:schemeClr val="tx1"/>
              </a:solidFill>
            </a:endParaRPr>
          </a:p>
          <a:p>
            <a:pPr marL="0" lvl="1" indent="0">
              <a:buNone/>
            </a:pPr>
            <a:r>
              <a:rPr lang="en-GB" sz="1400" dirty="0">
                <a:latin typeface="Arial" panose="020B0604020202020204" pitchFamily="34" charset="0"/>
                <a:cs typeface="Arial" panose="020B0604020202020204" pitchFamily="34" charset="0"/>
              </a:rPr>
              <a:t>Definitions used include: </a:t>
            </a:r>
          </a:p>
          <a:p>
            <a:pPr marL="0" lvl="1" indent="0">
              <a:buNone/>
            </a:pPr>
            <a:endParaRPr lang="en-GB" sz="1400" dirty="0">
              <a:latin typeface="Arial" panose="020B0604020202020204" pitchFamily="34" charset="0"/>
              <a:cs typeface="Arial" panose="020B0604020202020204" pitchFamily="34" charset="0"/>
            </a:endParaRPr>
          </a:p>
          <a:p>
            <a:pPr lvl="1" algn="just"/>
            <a:r>
              <a:rPr lang="en-GB" sz="1400" b="1" dirty="0">
                <a:latin typeface="Arial" panose="020B0604020202020204" pitchFamily="34" charset="0"/>
                <a:cs typeface="Arial" panose="020B0604020202020204" pitchFamily="34" charset="0"/>
              </a:rPr>
              <a:t>UK 2025 trip-takers</a:t>
            </a:r>
            <a:r>
              <a:rPr lang="en-GB" sz="1400" dirty="0">
                <a:latin typeface="Arial" panose="020B0604020202020204" pitchFamily="34" charset="0"/>
                <a:cs typeface="Arial" panose="020B0604020202020204" pitchFamily="34" charset="0"/>
              </a:rPr>
              <a:t>:  Member of the public who have taken a </a:t>
            </a:r>
            <a:r>
              <a:rPr lang="en-GB" sz="1400" u="sng" dirty="0">
                <a:latin typeface="Arial" panose="020B0604020202020204" pitchFamily="34" charset="0"/>
                <a:cs typeface="Arial" panose="020B0604020202020204" pitchFamily="34" charset="0"/>
              </a:rPr>
              <a:t>UK</a:t>
            </a:r>
            <a:r>
              <a:rPr lang="en-GB" sz="1400" dirty="0">
                <a:latin typeface="Arial" panose="020B0604020202020204" pitchFamily="34" charset="0"/>
                <a:cs typeface="Arial" panose="020B0604020202020204" pitchFamily="34" charset="0"/>
              </a:rPr>
              <a:t> holiday or short break between </a:t>
            </a:r>
            <a:r>
              <a:rPr lang="en-GB" sz="1400" u="sng" dirty="0">
                <a:latin typeface="Arial" panose="020B0604020202020204" pitchFamily="34" charset="0"/>
                <a:cs typeface="Arial" panose="020B0604020202020204" pitchFamily="34" charset="0"/>
              </a:rPr>
              <a:t>January to December 2025.</a:t>
            </a:r>
          </a:p>
          <a:p>
            <a:pPr lvl="1" algn="just"/>
            <a:r>
              <a:rPr lang="en-GB" sz="1400" b="1" dirty="0">
                <a:latin typeface="Arial" panose="020B0604020202020204" pitchFamily="34" charset="0"/>
                <a:cs typeface="Arial" panose="020B0604020202020204" pitchFamily="34" charset="0"/>
              </a:rPr>
              <a:t>Wales 2025 trip-takers</a:t>
            </a:r>
            <a:r>
              <a:rPr lang="en-GB" sz="1400" dirty="0">
                <a:latin typeface="Arial" panose="020B0604020202020204" pitchFamily="34" charset="0"/>
                <a:cs typeface="Arial" panose="020B0604020202020204" pitchFamily="34" charset="0"/>
              </a:rPr>
              <a:t>: Member of the public who have taken a </a:t>
            </a:r>
            <a:r>
              <a:rPr lang="en-GB" sz="1400" u="sng" dirty="0">
                <a:latin typeface="Arial" panose="020B0604020202020204" pitchFamily="34" charset="0"/>
                <a:cs typeface="Arial" panose="020B0604020202020204" pitchFamily="34" charset="0"/>
              </a:rPr>
              <a:t>Wales</a:t>
            </a:r>
            <a:r>
              <a:rPr lang="en-GB" sz="1400" dirty="0">
                <a:latin typeface="Arial" panose="020B0604020202020204" pitchFamily="34" charset="0"/>
                <a:cs typeface="Arial" panose="020B0604020202020204" pitchFamily="34" charset="0"/>
              </a:rPr>
              <a:t> holiday or short break between </a:t>
            </a:r>
            <a:r>
              <a:rPr lang="en-GB" sz="1400" u="sng" dirty="0">
                <a:latin typeface="Arial" panose="020B0604020202020204" pitchFamily="34" charset="0"/>
                <a:cs typeface="Arial" panose="020B0604020202020204" pitchFamily="34" charset="0"/>
              </a:rPr>
              <a:t>January to December 2025.</a:t>
            </a:r>
            <a:r>
              <a:rPr lang="en-GB" sz="1400" dirty="0">
                <a:latin typeface="Arial" panose="020B0604020202020204" pitchFamily="34" charset="0"/>
                <a:cs typeface="Arial" panose="020B0604020202020204" pitchFamily="34" charset="0"/>
              </a:rPr>
              <a:t> The equivalent applies to other nations – England  and Scotland.</a:t>
            </a:r>
            <a:endParaRPr lang="en-GB" sz="1400" u="sng" dirty="0">
              <a:latin typeface="Arial" panose="020B0604020202020204" pitchFamily="34" charset="0"/>
              <a:cs typeface="Arial" panose="020B0604020202020204" pitchFamily="34" charset="0"/>
            </a:endParaRPr>
          </a:p>
          <a:p>
            <a:pPr lvl="1" algn="just"/>
            <a:r>
              <a:rPr lang="en-GB" sz="1400" b="1" dirty="0">
                <a:latin typeface="Arial" panose="020B0604020202020204" pitchFamily="34" charset="0"/>
                <a:cs typeface="Arial" panose="020B0604020202020204" pitchFamily="34" charset="0"/>
              </a:rPr>
              <a:t>UK 2026 trip intenders</a:t>
            </a:r>
            <a:r>
              <a:rPr lang="en-GB" sz="1400" dirty="0">
                <a:latin typeface="Arial" panose="020B0604020202020204" pitchFamily="34" charset="0"/>
                <a:cs typeface="Arial" panose="020B0604020202020204" pitchFamily="34" charset="0"/>
              </a:rPr>
              <a:t>: Members of the public who state their </a:t>
            </a:r>
            <a:r>
              <a:rPr lang="en-GB" sz="1400" i="1" dirty="0">
                <a:latin typeface="Arial" panose="020B0604020202020204" pitchFamily="34" charset="0"/>
                <a:cs typeface="Arial" panose="020B0604020202020204" pitchFamily="34" charset="0"/>
              </a:rPr>
              <a:t>next</a:t>
            </a:r>
            <a:r>
              <a:rPr lang="en-GB" sz="1400" dirty="0">
                <a:latin typeface="Arial" panose="020B0604020202020204" pitchFamily="34" charset="0"/>
                <a:cs typeface="Arial" panose="020B0604020202020204" pitchFamily="34" charset="0"/>
              </a:rPr>
              <a:t> </a:t>
            </a:r>
            <a:r>
              <a:rPr lang="en-GB" sz="1400" u="sng" dirty="0">
                <a:latin typeface="Arial" panose="020B0604020202020204" pitchFamily="34" charset="0"/>
                <a:cs typeface="Arial" panose="020B0604020202020204" pitchFamily="34" charset="0"/>
              </a:rPr>
              <a:t>UK</a:t>
            </a:r>
            <a:r>
              <a:rPr lang="en-GB" sz="1400" dirty="0">
                <a:latin typeface="Arial" panose="020B0604020202020204" pitchFamily="34" charset="0"/>
                <a:cs typeface="Arial" panose="020B0604020202020204" pitchFamily="34" charset="0"/>
              </a:rPr>
              <a:t> holiday or short break will be between </a:t>
            </a:r>
            <a:r>
              <a:rPr lang="en-GB" sz="1400" u="sng" dirty="0">
                <a:latin typeface="Arial" panose="020B0604020202020204" pitchFamily="34" charset="0"/>
                <a:cs typeface="Arial" panose="020B0604020202020204" pitchFamily="34" charset="0"/>
              </a:rPr>
              <a:t>January and December 2026.</a:t>
            </a:r>
          </a:p>
          <a:p>
            <a:pPr lvl="1" algn="just"/>
            <a:r>
              <a:rPr lang="en-GB" sz="1400" b="1" dirty="0">
                <a:latin typeface="Arial" panose="020B0604020202020204" pitchFamily="34" charset="0"/>
                <a:cs typeface="Arial" panose="020B0604020202020204" pitchFamily="34" charset="0"/>
              </a:rPr>
              <a:t>Wales 2026 trip intenders</a:t>
            </a:r>
            <a:r>
              <a:rPr lang="en-GB" sz="1400" dirty="0">
                <a:latin typeface="Arial" panose="020B0604020202020204" pitchFamily="34" charset="0"/>
                <a:cs typeface="Arial" panose="020B0604020202020204" pitchFamily="34" charset="0"/>
              </a:rPr>
              <a:t>: Members of the public who state their </a:t>
            </a:r>
            <a:r>
              <a:rPr lang="en-GB" sz="1400" i="1" dirty="0">
                <a:latin typeface="Arial" panose="020B0604020202020204" pitchFamily="34" charset="0"/>
                <a:cs typeface="Arial" panose="020B0604020202020204" pitchFamily="34" charset="0"/>
              </a:rPr>
              <a:t>next</a:t>
            </a:r>
            <a:r>
              <a:rPr lang="en-GB" sz="1400" dirty="0">
                <a:latin typeface="Arial" panose="020B0604020202020204" pitchFamily="34" charset="0"/>
                <a:cs typeface="Arial" panose="020B0604020202020204" pitchFamily="34" charset="0"/>
              </a:rPr>
              <a:t> </a:t>
            </a:r>
            <a:r>
              <a:rPr lang="en-GB" sz="1400" u="sng" dirty="0">
                <a:latin typeface="Arial" panose="020B0604020202020204" pitchFamily="34" charset="0"/>
                <a:cs typeface="Arial" panose="020B0604020202020204" pitchFamily="34" charset="0"/>
              </a:rPr>
              <a:t>Wales</a:t>
            </a:r>
            <a:r>
              <a:rPr lang="en-GB" sz="1400" dirty="0">
                <a:latin typeface="Arial" panose="020B0604020202020204" pitchFamily="34" charset="0"/>
                <a:cs typeface="Arial" panose="020B0604020202020204" pitchFamily="34" charset="0"/>
              </a:rPr>
              <a:t> holiday or short break will be between </a:t>
            </a:r>
            <a:r>
              <a:rPr lang="en-GB" sz="1400" u="sng" dirty="0">
                <a:latin typeface="Arial" panose="020B0604020202020204" pitchFamily="34" charset="0"/>
                <a:cs typeface="Arial" panose="020B0604020202020204" pitchFamily="34" charset="0"/>
              </a:rPr>
              <a:t>January and December 2026.</a:t>
            </a:r>
            <a:r>
              <a:rPr lang="en-GB" sz="1400" dirty="0">
                <a:latin typeface="Arial" panose="020B0604020202020204" pitchFamily="34" charset="0"/>
                <a:cs typeface="Arial" panose="020B0604020202020204" pitchFamily="34" charset="0"/>
              </a:rPr>
              <a:t> The equivalent applies to other nations – England  and Scotland.</a:t>
            </a:r>
            <a:endParaRPr lang="en-GB" sz="1400" u="sng" dirty="0">
              <a:latin typeface="Arial" panose="020B0604020202020204" pitchFamily="34" charset="0"/>
              <a:cs typeface="Arial" panose="020B0604020202020204" pitchFamily="34" charset="0"/>
            </a:endParaRPr>
          </a:p>
          <a:p>
            <a:pPr lvl="1" algn="just"/>
            <a:endParaRPr lang="en-GB" sz="1400" u="sng" dirty="0">
              <a:latin typeface="Arial" panose="020B0604020202020204" pitchFamily="34" charset="0"/>
              <a:cs typeface="Arial" panose="020B0604020202020204" pitchFamily="34" charset="0"/>
            </a:endParaRPr>
          </a:p>
          <a:p>
            <a:pPr marL="457200" lvl="1" indent="0">
              <a:buNone/>
            </a:pPr>
            <a:endParaRPr lang="en-GB" sz="1400" u="sng" dirty="0">
              <a:latin typeface="Arial" panose="020B0604020202020204" pitchFamily="34" charset="0"/>
              <a:cs typeface="Arial" panose="020B0604020202020204" pitchFamily="34" charset="0"/>
            </a:endParaRPr>
          </a:p>
          <a:p>
            <a:endParaRPr lang="en-GB" sz="1400" dirty="0">
              <a:solidFill>
                <a:schemeClr val="tx1"/>
              </a:solidFill>
            </a:endParaRPr>
          </a:p>
          <a:p>
            <a:pPr lvl="1"/>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endParaRPr lang="en-GB" sz="1400" dirty="0">
              <a:solidFill>
                <a:schemeClr val="tx1"/>
              </a:solidFill>
            </a:endParaRPr>
          </a:p>
          <a:p>
            <a:pPr marL="457177" lvl="1" indent="0">
              <a:buNone/>
            </a:pPr>
            <a:endParaRPr lang="en-GB" sz="1400" dirty="0">
              <a:latin typeface="Arial" panose="020B0604020202020204" pitchFamily="34" charset="0"/>
              <a:cs typeface="Arial" panose="020B0604020202020204" pitchFamily="34" charset="0"/>
            </a:endParaRPr>
          </a:p>
          <a:p>
            <a:pPr lvl="1"/>
            <a:endParaRPr lang="en-GB" sz="1400" dirty="0">
              <a:latin typeface="Arial" panose="020B0604020202020204" pitchFamily="34" charset="0"/>
              <a:cs typeface="Arial" panose="020B0604020202020204" pitchFamily="34" charset="0"/>
            </a:endParaRPr>
          </a:p>
          <a:p>
            <a:pPr marL="457177" lvl="1" indent="0">
              <a:buNone/>
            </a:pPr>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pPr marL="455073" lvl="1" indent="-455073">
              <a:buNone/>
            </a:pPr>
            <a:endParaRPr lang="en-GB" sz="1400" dirty="0">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0040565D-71C5-21B7-B9FB-B21834C624E5}"/>
              </a:ext>
            </a:extLst>
          </p:cNvPr>
          <p:cNvSpPr txBox="1">
            <a:spLocks/>
          </p:cNvSpPr>
          <p:nvPr/>
        </p:nvSpPr>
        <p:spPr>
          <a:xfrm>
            <a:off x="6705601" y="1147658"/>
            <a:ext cx="3905247" cy="4715084"/>
          </a:xfrm>
          <a:prstGeom prst="rect">
            <a:avLst/>
          </a:prstGeom>
        </p:spPr>
        <p:txBody>
          <a:bodyPr vert="horz" wrap="square" lIns="91440" tIns="45720" rIns="91440" bIns="45720" rtlCol="0" anchor="t">
            <a:noAutofit/>
          </a:bodyPr>
          <a:lstStyle>
            <a:lvl1pPr marL="0" indent="0" algn="l" defTabSz="914400"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solidFill>
                <a:schemeClr val="tx1"/>
              </a:solidFill>
            </a:endParaRPr>
          </a:p>
          <a:p>
            <a:pPr algn="just"/>
            <a:r>
              <a:rPr lang="en-GB" sz="1400" dirty="0">
                <a:solidFill>
                  <a:schemeClr val="tx1"/>
                </a:solidFill>
              </a:rPr>
              <a:t>We will then be looking the different audiences through a lens of UK, Wales, England and Scotland, to enable comparison, but with a particular focus on Wales. </a:t>
            </a:r>
          </a:p>
          <a:p>
            <a:pPr algn="just"/>
            <a:endParaRPr lang="en-GB" sz="1400" dirty="0">
              <a:solidFill>
                <a:schemeClr val="tx1"/>
              </a:solidFill>
            </a:endParaRPr>
          </a:p>
          <a:p>
            <a:pPr algn="just"/>
            <a:r>
              <a:rPr lang="en-GB" sz="1400" dirty="0">
                <a:solidFill>
                  <a:schemeClr val="tx1"/>
                </a:solidFill>
              </a:rPr>
              <a:t>To deliver clearer profiles, we also profile by life stage.  Life stages are preferable to ‘age’ as they better describe someone’s life situation and a reliable driver of their behaviour. Please note that trip-takers do not always travel within their life stage – for example, ‘families’ may travel without their children. For the purpose of this report, we have used the following:</a:t>
            </a:r>
          </a:p>
          <a:p>
            <a:endParaRPr lang="en-GB" sz="1400" dirty="0">
              <a:solidFill>
                <a:schemeClr val="tx1"/>
              </a:solidFill>
            </a:endParaRPr>
          </a:p>
          <a:p>
            <a:pPr lvl="1"/>
            <a:r>
              <a:rPr lang="en-GB" sz="1400" b="1" dirty="0">
                <a:latin typeface="Arial" panose="020B0604020202020204" pitchFamily="34" charset="0"/>
                <a:cs typeface="Arial" panose="020B0604020202020204" pitchFamily="34" charset="0"/>
              </a:rPr>
              <a:t>Younger Independents: </a:t>
            </a:r>
            <a:r>
              <a:rPr lang="en-GB" sz="1400" dirty="0">
                <a:latin typeface="Arial" panose="020B0604020202020204" pitchFamily="34" charset="0"/>
                <a:cs typeface="Arial" panose="020B0604020202020204" pitchFamily="34" charset="0"/>
              </a:rPr>
              <a:t>Aged 16-34 without children in household.</a:t>
            </a:r>
          </a:p>
          <a:p>
            <a:pPr lvl="1"/>
            <a:r>
              <a:rPr lang="en-GB" sz="1400" b="1" dirty="0">
                <a:latin typeface="Arial" panose="020B0604020202020204" pitchFamily="34" charset="0"/>
                <a:cs typeface="Arial" panose="020B0604020202020204" pitchFamily="34" charset="0"/>
              </a:rPr>
              <a:t>Families: </a:t>
            </a:r>
            <a:r>
              <a:rPr lang="en-GB" sz="1400" dirty="0">
                <a:latin typeface="Arial" panose="020B0604020202020204" pitchFamily="34" charset="0"/>
                <a:cs typeface="Arial" panose="020B0604020202020204" pitchFamily="34" charset="0"/>
              </a:rPr>
              <a:t>Aged 16-64 with children in household. </a:t>
            </a:r>
          </a:p>
          <a:p>
            <a:pPr lvl="1"/>
            <a:r>
              <a:rPr lang="en-GB" sz="1400" b="1" dirty="0">
                <a:latin typeface="Arial" panose="020B0604020202020204" pitchFamily="34" charset="0"/>
                <a:cs typeface="Arial" panose="020B0604020202020204" pitchFamily="34" charset="0"/>
              </a:rPr>
              <a:t>Older independents: </a:t>
            </a:r>
            <a:r>
              <a:rPr lang="en-GB" sz="1400" dirty="0">
                <a:latin typeface="Arial" panose="020B0604020202020204" pitchFamily="34" charset="0"/>
                <a:cs typeface="Arial" panose="020B0604020202020204" pitchFamily="34" charset="0"/>
              </a:rPr>
              <a:t>Aged 35-64 with no children in household</a:t>
            </a:r>
          </a:p>
          <a:p>
            <a:pPr lvl="1"/>
            <a:r>
              <a:rPr lang="en-GB" sz="1400" b="1" dirty="0">
                <a:latin typeface="Arial" panose="020B0604020202020204" pitchFamily="34" charset="0"/>
                <a:cs typeface="Arial" panose="020B0604020202020204" pitchFamily="34" charset="0"/>
              </a:rPr>
              <a:t>Retirement age: </a:t>
            </a:r>
            <a:r>
              <a:rPr lang="en-GB" sz="1400" dirty="0">
                <a:latin typeface="Arial" panose="020B0604020202020204" pitchFamily="34" charset="0"/>
                <a:cs typeface="Arial" panose="020B0604020202020204" pitchFamily="34" charset="0"/>
              </a:rPr>
              <a:t>Aged 65+.  </a:t>
            </a:r>
          </a:p>
          <a:p>
            <a:pPr lvl="1"/>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endParaRPr lang="en-GB" sz="1400" dirty="0">
              <a:solidFill>
                <a:schemeClr val="tx1"/>
              </a:solidFill>
            </a:endParaRPr>
          </a:p>
          <a:p>
            <a:pPr marL="457177" lvl="1" indent="0">
              <a:buFont typeface="Arial" panose="020B0604020202020204" pitchFamily="34" charset="0"/>
              <a:buNone/>
            </a:pPr>
            <a:endParaRPr lang="en-GB" sz="1400" dirty="0">
              <a:latin typeface="Arial" panose="020B0604020202020204" pitchFamily="34" charset="0"/>
              <a:cs typeface="Arial" panose="020B0604020202020204" pitchFamily="34" charset="0"/>
            </a:endParaRPr>
          </a:p>
          <a:p>
            <a:pPr lvl="1"/>
            <a:endParaRPr lang="en-GB" sz="1400" dirty="0">
              <a:latin typeface="Arial" panose="020B0604020202020204" pitchFamily="34" charset="0"/>
              <a:cs typeface="Arial" panose="020B0604020202020204" pitchFamily="34" charset="0"/>
            </a:endParaRPr>
          </a:p>
          <a:p>
            <a:pPr marL="457177" lvl="1" indent="0">
              <a:buFont typeface="Arial" panose="020B0604020202020204" pitchFamily="34" charset="0"/>
              <a:buNone/>
            </a:pPr>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pPr marL="455073" lvl="1" indent="-455073">
              <a:buFont typeface="Arial" panose="020B0604020202020204" pitchFamily="34" charset="0"/>
              <a:buNone/>
            </a:pPr>
            <a:endParaRPr lang="en-GB" sz="1400"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220F62C5-2DAC-8B5B-D415-B051509D0182}"/>
              </a:ext>
              <a:ext uri="{C183D7F6-B498-43B3-948B-1728B52AA6E4}">
                <adec:decorative xmlns:adec="http://schemas.microsoft.com/office/drawing/2017/decorative" val="1"/>
              </a:ext>
            </a:extLst>
          </p:cNvPr>
          <p:cNvCxnSpPr>
            <a:cxnSpLocks/>
          </p:cNvCxnSpPr>
          <p:nvPr/>
        </p:nvCxnSpPr>
        <p:spPr>
          <a:xfrm>
            <a:off x="6238875" y="1218991"/>
            <a:ext cx="0" cy="4715084"/>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19974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37A27-7CF6-539F-53BC-44231D9A9DF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7AEFEB8-2B51-72EC-E28F-616A78BC94DE}"/>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chemeClr val="bg1"/>
                </a:solidFill>
                <a:effectLst/>
                <a:uLnTx/>
                <a:uFillTx/>
                <a:latin typeface="Arial Black" panose="020B0A04020102020204" pitchFamily="34" charset="0"/>
                <a:ea typeface="+mn-ea"/>
                <a:cs typeface="Dreaming Outloud Pro" panose="03050502040302030504" pitchFamily="66" charset="0"/>
              </a:rPr>
              <a:t>Methodology</a:t>
            </a:r>
          </a:p>
        </p:txBody>
      </p:sp>
    </p:spTree>
    <p:extLst>
      <p:ext uri="{BB962C8B-B14F-4D97-AF65-F5344CB8AC3E}">
        <p14:creationId xmlns:p14="http://schemas.microsoft.com/office/powerpoint/2010/main" val="3183736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380310"/>
            <a:ext cx="11675852" cy="671807"/>
          </a:xfrm>
        </p:spPr>
        <p:txBody>
          <a:bodyPr/>
          <a:lstStyle/>
          <a:p>
            <a:r>
              <a:rPr lang="en-GB"/>
              <a:t>Methodology and fieldwork</a:t>
            </a:r>
          </a:p>
        </p:txBody>
      </p:sp>
      <p:sp>
        <p:nvSpPr>
          <p:cNvPr id="6" name="Text Placeholder 2">
            <a:extLst>
              <a:ext uri="{FF2B5EF4-FFF2-40B4-BE49-F238E27FC236}">
                <a16:creationId xmlns:a16="http://schemas.microsoft.com/office/drawing/2014/main" id="{AD95EB33-B75B-99C3-D8BC-9EED6F547501}"/>
              </a:ext>
            </a:extLst>
          </p:cNvPr>
          <p:cNvSpPr>
            <a:spLocks noGrp="1"/>
          </p:cNvSpPr>
          <p:nvPr>
            <p:ph type="body" sz="quarter" idx="10"/>
          </p:nvPr>
        </p:nvSpPr>
        <p:spPr>
          <a:xfrm>
            <a:off x="498117" y="1052117"/>
            <a:ext cx="4389145" cy="4981976"/>
          </a:xfrm>
        </p:spPr>
        <p:txBody>
          <a:bodyPr/>
          <a:lstStyle/>
          <a:p>
            <a:r>
              <a:rPr lang="en-GB" sz="1600" b="1" dirty="0">
                <a:solidFill>
                  <a:schemeClr val="tx1"/>
                </a:solidFill>
                <a:latin typeface="Arial Black" panose="020B0A04020102020204" pitchFamily="34" charset="0"/>
              </a:rPr>
              <a:t>Overview: </a:t>
            </a:r>
          </a:p>
          <a:p>
            <a:endParaRPr lang="en-GB" sz="1400" b="1" dirty="0">
              <a:solidFill>
                <a:schemeClr val="tx1"/>
              </a:solidFill>
            </a:endParaRPr>
          </a:p>
          <a:p>
            <a:r>
              <a:rPr lang="en-GB" sz="1400" dirty="0">
                <a:solidFill>
                  <a:schemeClr val="tx1"/>
                </a:solidFill>
              </a:rPr>
              <a:t>The findings in this report are based on a monthly online survey conducted amongst a nationally representative sample of the UK population as part of the Domestic Sentiment Tracker, published on behalf of Visit Britain.</a:t>
            </a:r>
          </a:p>
          <a:p>
            <a:endParaRPr lang="en-GB" sz="1400" dirty="0">
              <a:solidFill>
                <a:schemeClr val="tx1"/>
              </a:solidFill>
            </a:endParaRPr>
          </a:p>
          <a:p>
            <a:r>
              <a:rPr lang="en-GB" sz="1600" b="1" dirty="0">
                <a:solidFill>
                  <a:schemeClr val="tx1"/>
                </a:solidFill>
                <a:latin typeface="Arial Black" panose="020B0A04020102020204" pitchFamily="34" charset="0"/>
              </a:rPr>
              <a:t>Sampling:</a:t>
            </a:r>
          </a:p>
          <a:p>
            <a:endParaRPr lang="en-GB" sz="1400" b="1" dirty="0">
              <a:solidFill>
                <a:schemeClr val="tx1"/>
              </a:solidFill>
            </a:endParaRPr>
          </a:p>
          <a:p>
            <a:pPr marL="285750" indent="-285750">
              <a:buFont typeface="Arial" panose="020B0604020202020204" pitchFamily="34" charset="0"/>
              <a:buChar char="•"/>
            </a:pPr>
            <a:r>
              <a:rPr lang="en-GB" sz="1400" dirty="0">
                <a:solidFill>
                  <a:schemeClr val="tx1"/>
                </a:solidFill>
              </a:rPr>
              <a:t>In the first stage, a nationally representative core sample of 1,500 UK adults is recruited and interviewed through an established independent online research panel. The sample is representative of UK adults aged 16+ by gender, age, government region and social grade.</a:t>
            </a:r>
          </a:p>
          <a:p>
            <a:pPr marL="285750" indent="-285750">
              <a:buFont typeface="Arial" panose="020B0604020202020204" pitchFamily="34" charset="0"/>
              <a:buChar char="•"/>
            </a:pPr>
            <a:endParaRPr lang="en-GB" sz="1400" dirty="0">
              <a:solidFill>
                <a:schemeClr val="tx1"/>
              </a:solidFill>
            </a:endParaRPr>
          </a:p>
          <a:p>
            <a:pPr marL="285750" indent="-285750">
              <a:buFont typeface="Arial" panose="020B0604020202020204" pitchFamily="34" charset="0"/>
              <a:buChar char="•"/>
            </a:pPr>
            <a:r>
              <a:rPr lang="en-GB" sz="1400" dirty="0">
                <a:solidFill>
                  <a:schemeClr val="tx1"/>
                </a:solidFill>
              </a:rPr>
              <a:t>This sample is then ‘boosted’ in Scotland and Wales to ensure sufficient base sizes for separate nation analysis. The data are then weighted to make the sample representative of the UK overall and within each nation. </a:t>
            </a:r>
          </a:p>
          <a:p>
            <a:pPr marL="342900" indent="-342900">
              <a:buFont typeface="Wingdings" panose="05000000000000000000" pitchFamily="2" charset="2"/>
              <a:buChar char="§"/>
            </a:pPr>
            <a:endParaRPr lang="en-GB" sz="1400" dirty="0">
              <a:solidFill>
                <a:schemeClr val="tx1"/>
              </a:solidFill>
            </a:endParaRPr>
          </a:p>
          <a:p>
            <a:pPr marL="342900" indent="-342900">
              <a:buFont typeface="Wingdings" panose="05000000000000000000" pitchFamily="2" charset="2"/>
              <a:buChar char="§"/>
            </a:pPr>
            <a:endParaRPr lang="en-GB" sz="1400" dirty="0">
              <a:solidFill>
                <a:schemeClr val="tx1"/>
              </a:solidFill>
            </a:endParaRPr>
          </a:p>
        </p:txBody>
      </p:sp>
      <p:sp>
        <p:nvSpPr>
          <p:cNvPr id="7" name="Text Placeholder 2">
            <a:extLst>
              <a:ext uri="{FF2B5EF4-FFF2-40B4-BE49-F238E27FC236}">
                <a16:creationId xmlns:a16="http://schemas.microsoft.com/office/drawing/2014/main" id="{4ED6AE8C-812F-4063-1234-D192905625E7}"/>
              </a:ext>
            </a:extLst>
          </p:cNvPr>
          <p:cNvSpPr txBox="1">
            <a:spLocks/>
          </p:cNvSpPr>
          <p:nvPr/>
        </p:nvSpPr>
        <p:spPr>
          <a:xfrm>
            <a:off x="5691223" y="1052117"/>
            <a:ext cx="5776877" cy="4997938"/>
          </a:xfrm>
          <a:prstGeom prst="rect">
            <a:avLst/>
          </a:prstGeom>
        </p:spPr>
        <p:txBody>
          <a:bodyPr vert="horz" wrap="square" lIns="91440" tIns="45720" rIns="91440" bIns="45720" rtlCol="0" anchor="t">
            <a:noAutofit/>
          </a:bodyPr>
          <a:lstStyle>
            <a:lvl1pPr marL="0" indent="0" algn="l" defTabSz="914400"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b="1" dirty="0">
                <a:solidFill>
                  <a:schemeClr val="tx1"/>
                </a:solidFill>
                <a:latin typeface="Arial Black" panose="020B0A04020102020204" pitchFamily="34" charset="0"/>
              </a:rPr>
              <a:t>Fieldwork</a:t>
            </a:r>
            <a:r>
              <a:rPr lang="en-GB" sz="1600" b="1" dirty="0">
                <a:solidFill>
                  <a:schemeClr val="tx1"/>
                </a:solidFill>
              </a:rPr>
              <a:t>:</a:t>
            </a:r>
          </a:p>
          <a:p>
            <a:pPr marL="285750" indent="-285750">
              <a:buFont typeface="Arial" panose="020B0604020202020204" pitchFamily="34" charset="0"/>
              <a:buChar char="•"/>
            </a:pPr>
            <a:endParaRPr lang="en-GB" sz="1400" dirty="0">
              <a:solidFill>
                <a:schemeClr val="tx1"/>
              </a:solidFill>
            </a:endParaRPr>
          </a:p>
          <a:p>
            <a:r>
              <a:rPr lang="en-GB" sz="1400" dirty="0">
                <a:solidFill>
                  <a:schemeClr val="tx1"/>
                </a:solidFill>
              </a:rPr>
              <a:t>Fieldwork took place during the following dates, </a:t>
            </a:r>
            <a:r>
              <a:rPr lang="en-GB" sz="1400" u="sng" dirty="0">
                <a:solidFill>
                  <a:schemeClr val="tx1"/>
                </a:solidFill>
              </a:rPr>
              <a:t>and their equivalents from the previous year, with similar fieldwork dates and base sizes</a:t>
            </a:r>
            <a:r>
              <a:rPr lang="en-GB" sz="1400" dirty="0">
                <a:solidFill>
                  <a:schemeClr val="tx1"/>
                </a:solidFill>
              </a:rPr>
              <a:t>:</a:t>
            </a:r>
          </a:p>
          <a:p>
            <a:endParaRPr lang="en-GB" sz="1400" dirty="0">
              <a:solidFill>
                <a:schemeClr val="tx1"/>
              </a:solidFill>
            </a:endParaRPr>
          </a:p>
          <a:p>
            <a:pPr lvl="1">
              <a:buFont typeface="Courier New" panose="02070309020205020404" pitchFamily="49" charset="0"/>
              <a:buChar char="o"/>
            </a:pPr>
            <a:r>
              <a:rPr lang="en-GB" sz="1400" b="1" dirty="0">
                <a:latin typeface="Arial" panose="020B0604020202020204" pitchFamily="34" charset="0"/>
                <a:cs typeface="Arial" panose="020B0604020202020204" pitchFamily="34" charset="0"/>
              </a:rPr>
              <a:t>December 2025 wave: 1</a:t>
            </a:r>
            <a:r>
              <a:rPr lang="en-GB" sz="1400" b="1" baseline="30000" dirty="0">
                <a:latin typeface="Arial" panose="020B0604020202020204" pitchFamily="34" charset="0"/>
                <a:cs typeface="Arial" panose="020B0604020202020204" pitchFamily="34" charset="0"/>
              </a:rPr>
              <a:t>st </a:t>
            </a:r>
            <a:r>
              <a:rPr lang="en-GB" sz="1400" b="1" dirty="0">
                <a:latin typeface="Arial" panose="020B0604020202020204" pitchFamily="34" charset="0"/>
                <a:cs typeface="Arial" panose="020B0604020202020204" pitchFamily="34" charset="0"/>
              </a:rPr>
              <a:t>to 7</a:t>
            </a:r>
            <a:r>
              <a:rPr lang="en-GB" sz="1400" b="1" baseline="30000" dirty="0">
                <a:latin typeface="Arial" panose="020B0604020202020204" pitchFamily="34" charset="0"/>
                <a:cs typeface="Arial" panose="020B0604020202020204" pitchFamily="34" charset="0"/>
              </a:rPr>
              <a:t>th</a:t>
            </a:r>
            <a:r>
              <a:rPr lang="en-GB" sz="1400" b="1" dirty="0">
                <a:latin typeface="Arial" panose="020B0604020202020204" pitchFamily="34" charset="0"/>
                <a:cs typeface="Arial" panose="020B0604020202020204" pitchFamily="34" charset="0"/>
              </a:rPr>
              <a:t> December 2025</a:t>
            </a:r>
            <a:endParaRPr lang="en-GB" sz="1400" b="1" dirty="0">
              <a:highlight>
                <a:srgbClr val="FFFF00"/>
              </a:highlight>
              <a:latin typeface="Arial" panose="020B0604020202020204" pitchFamily="34" charset="0"/>
              <a:cs typeface="Arial" panose="020B0604020202020204" pitchFamily="34" charset="0"/>
            </a:endParaRPr>
          </a:p>
          <a:p>
            <a:pPr lvl="1">
              <a:buFont typeface="Courier New" panose="02070309020205020404" pitchFamily="49" charset="0"/>
              <a:buChar char="o"/>
            </a:pPr>
            <a:r>
              <a:rPr lang="en-GB" sz="1400" b="1" dirty="0">
                <a:latin typeface="Arial" panose="020B0604020202020204" pitchFamily="34" charset="0"/>
                <a:cs typeface="Arial" panose="020B0604020202020204" pitchFamily="34" charset="0"/>
              </a:rPr>
              <a:t>January 2026 wave: 3</a:t>
            </a:r>
            <a:r>
              <a:rPr lang="en-GB" sz="1400" b="1" baseline="30000" dirty="0">
                <a:latin typeface="Arial" panose="020B0604020202020204" pitchFamily="34" charset="0"/>
                <a:cs typeface="Arial" panose="020B0604020202020204" pitchFamily="34" charset="0"/>
              </a:rPr>
              <a:t>rd </a:t>
            </a:r>
            <a:r>
              <a:rPr lang="en-GB" sz="1400" b="1" dirty="0">
                <a:latin typeface="Arial" panose="020B0604020202020204" pitchFamily="34" charset="0"/>
                <a:cs typeface="Arial" panose="020B0604020202020204" pitchFamily="34" charset="0"/>
              </a:rPr>
              <a:t>to 9</a:t>
            </a:r>
            <a:r>
              <a:rPr lang="en-GB" sz="1400" b="1" baseline="30000" dirty="0">
                <a:latin typeface="Arial" panose="020B0604020202020204" pitchFamily="34" charset="0"/>
                <a:cs typeface="Arial" panose="020B0604020202020204" pitchFamily="34" charset="0"/>
              </a:rPr>
              <a:t>th</a:t>
            </a:r>
            <a:r>
              <a:rPr lang="en-GB" sz="1400" b="1" dirty="0">
                <a:latin typeface="Arial" panose="020B0604020202020204" pitchFamily="34" charset="0"/>
                <a:cs typeface="Arial" panose="020B0604020202020204" pitchFamily="34" charset="0"/>
              </a:rPr>
              <a:t> January 2026</a:t>
            </a:r>
            <a:endParaRPr lang="en-GB" sz="1400" b="1" dirty="0">
              <a:highlight>
                <a:srgbClr val="FFFF00"/>
              </a:highlight>
              <a:latin typeface="Arial" panose="020B0604020202020204" pitchFamily="34" charset="0"/>
              <a:cs typeface="Arial" panose="020B0604020202020204" pitchFamily="34" charset="0"/>
            </a:endParaRPr>
          </a:p>
          <a:p>
            <a:endParaRPr lang="en-GB" sz="1400" dirty="0">
              <a:solidFill>
                <a:schemeClr val="tx1"/>
              </a:solidFill>
            </a:endParaRPr>
          </a:p>
          <a:p>
            <a:r>
              <a:rPr lang="en-GB" sz="1400" b="1" dirty="0">
                <a:solidFill>
                  <a:schemeClr val="tx1"/>
                </a:solidFill>
              </a:rPr>
              <a:t> </a:t>
            </a:r>
            <a:br>
              <a:rPr lang="en-GB" sz="1400" b="1" dirty="0">
                <a:solidFill>
                  <a:schemeClr val="tx1"/>
                </a:solidFill>
              </a:rPr>
            </a:br>
            <a:r>
              <a:rPr lang="en-GB" sz="1600" b="1" dirty="0">
                <a:solidFill>
                  <a:schemeClr val="tx1"/>
                </a:solidFill>
                <a:latin typeface="Arial Black" panose="020B0A04020102020204" pitchFamily="34" charset="0"/>
              </a:rPr>
              <a:t>Limitations: </a:t>
            </a:r>
            <a:br>
              <a:rPr lang="en-GB" sz="1400" b="1" dirty="0">
                <a:solidFill>
                  <a:schemeClr val="tx1"/>
                </a:solidFill>
              </a:rPr>
            </a:br>
            <a:endParaRPr lang="en-GB" sz="1400" dirty="0">
              <a:solidFill>
                <a:schemeClr val="tx1"/>
              </a:solidFill>
            </a:endParaRPr>
          </a:p>
          <a:p>
            <a:pPr marL="285750" indent="-285750">
              <a:buFont typeface="Arial" panose="020B0604020202020204" pitchFamily="34" charset="0"/>
              <a:buChar char="•"/>
            </a:pPr>
            <a:r>
              <a:rPr lang="en-GB" sz="1400" dirty="0">
                <a:solidFill>
                  <a:schemeClr val="tx1"/>
                </a:solidFill>
              </a:rPr>
              <a:t>As with all intention‑based research, plans further into the future are typically less certain than those in the near term. While combining the December 2025 and January 2026 waves provides robust insight into early‑year plans, intentions for later in 2026 should be interpreted with additional caution, as longer‑range intent is naturally more volatile and subject to change.</a:t>
            </a:r>
          </a:p>
          <a:p>
            <a:pPr marL="285750" indent="-285750">
              <a:buFont typeface="Arial" panose="020B0604020202020204" pitchFamily="34" charset="0"/>
              <a:buChar char="•"/>
            </a:pPr>
            <a:endParaRPr lang="en-GB" sz="1400" dirty="0">
              <a:solidFill>
                <a:schemeClr val="tx1"/>
              </a:solidFill>
            </a:endParaRPr>
          </a:p>
          <a:p>
            <a:pPr marL="285750" indent="-285750">
              <a:buFont typeface="Arial" panose="020B0604020202020204" pitchFamily="34" charset="0"/>
              <a:buChar char="•"/>
            </a:pPr>
            <a:r>
              <a:rPr lang="en-GB" sz="1400" dirty="0">
                <a:solidFill>
                  <a:schemeClr val="tx1"/>
                </a:solidFill>
              </a:rPr>
              <a:t>Findings based on smaller samples - particularly Wales‑level subgroups with base sizes below 100 - should be interpreted with caution due to increased margin of error and reduced statistical reliability.</a:t>
            </a:r>
          </a:p>
          <a:p>
            <a:endParaRPr lang="en-GB" sz="1400" b="1" dirty="0">
              <a:solidFill>
                <a:schemeClr val="tx1"/>
              </a:solidFill>
            </a:endParaRPr>
          </a:p>
          <a:p>
            <a:br>
              <a:rPr lang="en-GB" sz="1400" dirty="0">
                <a:solidFill>
                  <a:schemeClr val="tx1"/>
                </a:solidFill>
              </a:rPr>
            </a:br>
            <a:endParaRPr lang="en-GB" sz="1400" dirty="0">
              <a:solidFill>
                <a:schemeClr val="tx1"/>
              </a:solidFill>
            </a:endParaRPr>
          </a:p>
          <a:p>
            <a:endParaRPr lang="en-GB" sz="1400" dirty="0">
              <a:solidFill>
                <a:schemeClr val="tx1"/>
              </a:solidFill>
            </a:endParaRPr>
          </a:p>
        </p:txBody>
      </p:sp>
      <p:cxnSp>
        <p:nvCxnSpPr>
          <p:cNvPr id="10" name="Straight Connector 9">
            <a:extLst>
              <a:ext uri="{FF2B5EF4-FFF2-40B4-BE49-F238E27FC236}">
                <a16:creationId xmlns:a16="http://schemas.microsoft.com/office/drawing/2014/main" id="{61D011EB-3676-5AC0-7C52-1B00599931BF}"/>
              </a:ext>
              <a:ext uri="{C183D7F6-B498-43B3-948B-1728B52AA6E4}">
                <adec:decorative xmlns:adec="http://schemas.microsoft.com/office/drawing/2017/decorative" val="1"/>
              </a:ext>
            </a:extLst>
          </p:cNvPr>
          <p:cNvCxnSpPr>
            <a:cxnSpLocks/>
          </p:cNvCxnSpPr>
          <p:nvPr/>
        </p:nvCxnSpPr>
        <p:spPr>
          <a:xfrm>
            <a:off x="5324475" y="886685"/>
            <a:ext cx="0" cy="5312840"/>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70750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128085"/>
            <a:ext cx="11675852" cy="671807"/>
          </a:xfrm>
        </p:spPr>
        <p:txBody>
          <a:bodyPr/>
          <a:lstStyle/>
          <a:p>
            <a:r>
              <a:rPr lang="en-GB" sz="2667"/>
              <a:t>Sampling in detail</a:t>
            </a:r>
          </a:p>
        </p:txBody>
      </p:sp>
      <p:sp>
        <p:nvSpPr>
          <p:cNvPr id="3" name="Text Placeholder 2"/>
          <p:cNvSpPr>
            <a:spLocks noGrp="1"/>
          </p:cNvSpPr>
          <p:nvPr>
            <p:ph type="body" sz="quarter" idx="10"/>
          </p:nvPr>
        </p:nvSpPr>
        <p:spPr>
          <a:xfrm>
            <a:off x="422889" y="600009"/>
            <a:ext cx="10900000" cy="828741"/>
          </a:xfrm>
        </p:spPr>
        <p:txBody>
          <a:bodyPr/>
          <a:lstStyle/>
          <a:p>
            <a:r>
              <a:rPr lang="en-GB" sz="1400" b="1"/>
              <a:t>The findings in this report are primarily based on data from December 2025 to January 2026</a:t>
            </a:r>
            <a:r>
              <a:rPr lang="en-GB" sz="1400"/>
              <a:t>. </a:t>
            </a:r>
          </a:p>
          <a:p>
            <a:r>
              <a:rPr lang="en-GB" sz="1400"/>
              <a:t> </a:t>
            </a:r>
          </a:p>
          <a:p>
            <a:r>
              <a:rPr lang="en-GB" sz="1400"/>
              <a:t>The table below summarises the sample sizes of the key audiences featured in this report. Where there are clear differences, these have been noted in the commentary.  </a:t>
            </a:r>
          </a:p>
          <a:p>
            <a:endParaRPr lang="en-GB" sz="1400"/>
          </a:p>
          <a:p>
            <a:pPr marL="457177" lvl="1" indent="0">
              <a:buNone/>
            </a:pPr>
            <a:endParaRPr lang="en-GB" sz="1400">
              <a:latin typeface="Arial" panose="020B0604020202020204" pitchFamily="34" charset="0"/>
              <a:cs typeface="Arial" panose="020B0604020202020204" pitchFamily="34" charset="0"/>
            </a:endParaRPr>
          </a:p>
          <a:p>
            <a:pPr lvl="1"/>
            <a:endParaRPr lang="en-GB" sz="1400">
              <a:latin typeface="Arial" panose="020B0604020202020204" pitchFamily="34" charset="0"/>
              <a:cs typeface="Arial" panose="020B0604020202020204" pitchFamily="34" charset="0"/>
            </a:endParaRPr>
          </a:p>
          <a:p>
            <a:pPr marL="457177" lvl="1" indent="0">
              <a:buNone/>
            </a:pPr>
            <a:endParaRPr lang="en-GB" sz="1400">
              <a:latin typeface="Arial" panose="020B0604020202020204" pitchFamily="34" charset="0"/>
              <a:cs typeface="Arial" panose="020B0604020202020204" pitchFamily="34" charset="0"/>
            </a:endParaRPr>
          </a:p>
          <a:p>
            <a:endParaRPr lang="en-GB" sz="1400"/>
          </a:p>
          <a:p>
            <a:pPr marL="455073" lvl="1" indent="-455073">
              <a:buNone/>
            </a:pPr>
            <a:endParaRPr lang="en-GB" sz="140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B0EF0B0E-2B2A-8093-19B6-88B4A963A99F}"/>
              </a:ext>
            </a:extLst>
          </p:cNvPr>
          <p:cNvGraphicFramePr>
            <a:graphicFrameLocks noGrp="1"/>
          </p:cNvGraphicFramePr>
          <p:nvPr>
            <p:extLst>
              <p:ext uri="{D42A27DB-BD31-4B8C-83A1-F6EECF244321}">
                <p14:modId xmlns:p14="http://schemas.microsoft.com/office/powerpoint/2010/main" val="4060520270"/>
              </p:ext>
            </p:extLst>
          </p:nvPr>
        </p:nvGraphicFramePr>
        <p:xfrm>
          <a:off x="422888" y="1698127"/>
          <a:ext cx="9321474" cy="4480560"/>
        </p:xfrm>
        <a:graphic>
          <a:graphicData uri="http://schemas.openxmlformats.org/drawingml/2006/table">
            <a:tbl>
              <a:tblPr firstRow="1" bandRow="1">
                <a:tableStyleId>{21E4AEA4-8DFA-4A89-87EB-49C32662AFE0}</a:tableStyleId>
              </a:tblPr>
              <a:tblGrid>
                <a:gridCol w="4078934">
                  <a:extLst>
                    <a:ext uri="{9D8B030D-6E8A-4147-A177-3AD203B41FA5}">
                      <a16:colId xmlns:a16="http://schemas.microsoft.com/office/drawing/2014/main" val="1131441875"/>
                    </a:ext>
                  </a:extLst>
                </a:gridCol>
                <a:gridCol w="4078934">
                  <a:extLst>
                    <a:ext uri="{9D8B030D-6E8A-4147-A177-3AD203B41FA5}">
                      <a16:colId xmlns:a16="http://schemas.microsoft.com/office/drawing/2014/main" val="640285371"/>
                    </a:ext>
                  </a:extLst>
                </a:gridCol>
                <a:gridCol w="1163606">
                  <a:extLst>
                    <a:ext uri="{9D8B030D-6E8A-4147-A177-3AD203B41FA5}">
                      <a16:colId xmlns:a16="http://schemas.microsoft.com/office/drawing/2014/main" val="4207534668"/>
                    </a:ext>
                  </a:extLst>
                </a:gridCol>
              </a:tblGrid>
              <a:tr h="283077">
                <a:tc>
                  <a:txBody>
                    <a:bodyPr/>
                    <a:lstStyle/>
                    <a:p>
                      <a:r>
                        <a:rPr lang="en-GB" sz="1400">
                          <a:solidFill>
                            <a:schemeClr val="bg1"/>
                          </a:solidFill>
                          <a:latin typeface="Arial Black" panose="020B0A04020102020204" pitchFamily="34" charset="0"/>
                        </a:rPr>
                        <a:t>Audience</a:t>
                      </a:r>
                      <a:endParaRPr lang="en-GB" sz="1400">
                        <a:solidFill>
                          <a:schemeClr val="bg1"/>
                        </a:solidFill>
                        <a:latin typeface="Arial Black" panose="020B0A04020102020204" pitchFamily="34" charset="0"/>
                        <a:cs typeface="Arial" panose="020B0604020202020204" pitchFamily="34" charset="0"/>
                      </a:endParaRPr>
                    </a:p>
                  </a:txBody>
                  <a:tcPr/>
                </a:tc>
                <a:tc>
                  <a:txBody>
                    <a:bodyPr/>
                    <a:lstStyle/>
                    <a:p>
                      <a:r>
                        <a:rPr lang="en-GB" sz="1400">
                          <a:solidFill>
                            <a:schemeClr val="bg1"/>
                          </a:solidFill>
                          <a:latin typeface="Arial Black" panose="020B0A04020102020204" pitchFamily="34" charset="0"/>
                          <a:cs typeface="Arial" panose="020B0604020202020204" pitchFamily="34" charset="0"/>
                        </a:rPr>
                        <a:t>Fieldwork wave</a:t>
                      </a:r>
                    </a:p>
                  </a:txBody>
                  <a:tcPr/>
                </a:tc>
                <a:tc>
                  <a:txBody>
                    <a:bodyPr/>
                    <a:lstStyle/>
                    <a:p>
                      <a:r>
                        <a:rPr lang="en-GB" sz="1400">
                          <a:solidFill>
                            <a:schemeClr val="bg1"/>
                          </a:solidFill>
                          <a:latin typeface="Arial Black" panose="020B0A04020102020204" pitchFamily="34" charset="0"/>
                        </a:rPr>
                        <a:t>Sample size</a:t>
                      </a:r>
                      <a:endParaRPr lang="en-GB" sz="1400">
                        <a:solidFill>
                          <a:schemeClr val="bg1"/>
                        </a:solidFill>
                        <a:latin typeface="Arial Black" panose="020B0A04020102020204" pitchFamily="34" charset="0"/>
                        <a:cs typeface="Arial" panose="020B0604020202020204" pitchFamily="34" charset="0"/>
                      </a:endParaRPr>
                    </a:p>
                  </a:txBody>
                  <a:tcPr/>
                </a:tc>
                <a:extLst>
                  <a:ext uri="{0D108BD9-81ED-4DB2-BD59-A6C34878D82A}">
                    <a16:rowId xmlns:a16="http://schemas.microsoft.com/office/drawing/2014/main" val="382047432"/>
                  </a:ext>
                </a:extLst>
              </a:tr>
              <a:tr h="283077">
                <a:tc>
                  <a:txBody>
                    <a:bodyPr/>
                    <a:lstStyle/>
                    <a:p>
                      <a:r>
                        <a:rPr lang="en-GB" sz="1400">
                          <a:solidFill>
                            <a:schemeClr val="tx1"/>
                          </a:solidFill>
                          <a:latin typeface="Arial" panose="020B0604020202020204" pitchFamily="34" charset="0"/>
                          <a:cs typeface="Arial" panose="020B0604020202020204" pitchFamily="34" charset="0"/>
                        </a:rPr>
                        <a:t>UK residents</a:t>
                      </a:r>
                    </a:p>
                  </a:txBody>
                  <a:tcPr/>
                </a:tc>
                <a:tc>
                  <a:txBody>
                    <a:bodyPr/>
                    <a:lstStyle/>
                    <a:p>
                      <a:r>
                        <a:rPr lang="en-GB" sz="1400">
                          <a:solidFill>
                            <a:schemeClr val="tx1"/>
                          </a:solidFill>
                          <a:latin typeface="Arial" panose="020B0604020202020204" pitchFamily="34" charset="0"/>
                          <a:cs typeface="Arial" panose="020B0604020202020204" pitchFamily="34" charset="0"/>
                        </a:rPr>
                        <a:t>December 2025 and January 2026 </a:t>
                      </a:r>
                    </a:p>
                  </a:txBody>
                  <a:tcPr/>
                </a:tc>
                <a:tc>
                  <a:txBody>
                    <a:bodyPr/>
                    <a:lstStyle/>
                    <a:p>
                      <a:r>
                        <a:rPr lang="en-GB" sz="1400">
                          <a:solidFill>
                            <a:schemeClr val="tx1"/>
                          </a:solidFill>
                          <a:latin typeface="Arial" panose="020B0604020202020204" pitchFamily="34" charset="0"/>
                          <a:cs typeface="Arial" panose="020B0604020202020204" pitchFamily="34" charset="0"/>
                        </a:rPr>
                        <a:t>3,510</a:t>
                      </a:r>
                    </a:p>
                  </a:txBody>
                  <a:tcPr/>
                </a:tc>
                <a:extLst>
                  <a:ext uri="{0D108BD9-81ED-4DB2-BD59-A6C34878D82A}">
                    <a16:rowId xmlns:a16="http://schemas.microsoft.com/office/drawing/2014/main" val="105336999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UK 2026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January 2026 </a:t>
                      </a:r>
                    </a:p>
                  </a:txBody>
                  <a:tcPr/>
                </a:tc>
                <a:tc>
                  <a:txBody>
                    <a:bodyPr/>
                    <a:lstStyle/>
                    <a:p>
                      <a:r>
                        <a:rPr lang="en-GB" sz="1400">
                          <a:solidFill>
                            <a:schemeClr val="tx1"/>
                          </a:solidFill>
                          <a:latin typeface="Arial" panose="020B0604020202020204" pitchFamily="34" charset="0"/>
                          <a:cs typeface="Arial" panose="020B0604020202020204" pitchFamily="34" charset="0"/>
                        </a:rPr>
                        <a:t>1,387</a:t>
                      </a:r>
                    </a:p>
                  </a:txBody>
                  <a:tcPr/>
                </a:tc>
                <a:extLst>
                  <a:ext uri="{0D108BD9-81ED-4DB2-BD59-A6C34878D82A}">
                    <a16:rowId xmlns:a16="http://schemas.microsoft.com/office/drawing/2014/main" val="248204359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UK 2025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January 2025 </a:t>
                      </a:r>
                    </a:p>
                  </a:txBody>
                  <a:tcPr/>
                </a:tc>
                <a:tc>
                  <a:txBody>
                    <a:bodyPr/>
                    <a:lstStyle/>
                    <a:p>
                      <a:r>
                        <a:rPr lang="en-GB" sz="1400">
                          <a:solidFill>
                            <a:schemeClr val="tx1"/>
                          </a:solidFill>
                          <a:latin typeface="Arial" panose="020B0604020202020204" pitchFamily="34" charset="0"/>
                          <a:cs typeface="Arial" panose="020B0604020202020204" pitchFamily="34" charset="0"/>
                        </a:rPr>
                        <a:t>1,415</a:t>
                      </a:r>
                    </a:p>
                  </a:txBody>
                  <a:tcPr/>
                </a:tc>
                <a:extLst>
                  <a:ext uri="{0D108BD9-81ED-4DB2-BD59-A6C34878D82A}">
                    <a16:rowId xmlns:a16="http://schemas.microsoft.com/office/drawing/2014/main" val="3328720115"/>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Wales 2026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January 2026 </a:t>
                      </a:r>
                    </a:p>
                  </a:txBody>
                  <a:tcPr/>
                </a:tc>
                <a:tc>
                  <a:txBody>
                    <a:bodyPr/>
                    <a:lstStyle/>
                    <a:p>
                      <a:r>
                        <a:rPr lang="en-GB" sz="1400">
                          <a:solidFill>
                            <a:schemeClr val="tx1"/>
                          </a:solidFill>
                          <a:latin typeface="Arial" panose="020B0604020202020204" pitchFamily="34" charset="0"/>
                          <a:cs typeface="Arial" panose="020B0604020202020204" pitchFamily="34" charset="0"/>
                        </a:rPr>
                        <a:t>177</a:t>
                      </a:r>
                    </a:p>
                  </a:txBody>
                  <a:tcPr/>
                </a:tc>
                <a:extLst>
                  <a:ext uri="{0D108BD9-81ED-4DB2-BD59-A6C34878D82A}">
                    <a16:rowId xmlns:a16="http://schemas.microsoft.com/office/drawing/2014/main" val="410050188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Wales 2025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January 2025 </a:t>
                      </a:r>
                    </a:p>
                  </a:txBody>
                  <a:tcPr/>
                </a:tc>
                <a:tc>
                  <a:txBody>
                    <a:bodyPr/>
                    <a:lstStyle/>
                    <a:p>
                      <a:r>
                        <a:rPr lang="en-GB" sz="1400">
                          <a:solidFill>
                            <a:schemeClr val="tx1"/>
                          </a:solidFill>
                          <a:latin typeface="Arial" panose="020B0604020202020204" pitchFamily="34" charset="0"/>
                          <a:cs typeface="Arial" panose="020B0604020202020204" pitchFamily="34" charset="0"/>
                        </a:rPr>
                        <a:t>139</a:t>
                      </a:r>
                    </a:p>
                  </a:txBody>
                  <a:tcPr/>
                </a:tc>
                <a:extLst>
                  <a:ext uri="{0D108BD9-81ED-4DB2-BD59-A6C34878D82A}">
                    <a16:rowId xmlns:a16="http://schemas.microsoft.com/office/drawing/2014/main" val="879735227"/>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Wales January-March 2026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December 2025 and January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212</a:t>
                      </a:r>
                      <a:endPar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65725626"/>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Wales April-June 2026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December 2025 and January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134</a:t>
                      </a:r>
                      <a:endPar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77178624"/>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Wales July-September 2026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December 2025 and January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78</a:t>
                      </a:r>
                    </a:p>
                  </a:txBody>
                  <a:tcPr/>
                </a:tc>
                <a:extLst>
                  <a:ext uri="{0D108BD9-81ED-4DB2-BD59-A6C34878D82A}">
                    <a16:rowId xmlns:a16="http://schemas.microsoft.com/office/drawing/2014/main" val="2916231765"/>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Wales October-December 2026 intenders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December 2025 and January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182</a:t>
                      </a:r>
                      <a:endPar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882780926"/>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UK 2025 trip takers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January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1,194</a:t>
                      </a:r>
                      <a:endPar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60397032"/>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Wales 2025 trip takers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January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98</a:t>
                      </a:r>
                      <a:endPar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87093394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England 2025 trip takers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January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966</a:t>
                      </a:r>
                      <a:endParaRPr kumimoji="0" lang="en-GB"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937099937"/>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Scotland 2025 trip takers</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January 2026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150</a:t>
                      </a:r>
                      <a:endParaRPr kumimoji="0" lang="en-GB"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265809710"/>
                  </a:ext>
                </a:extLst>
              </a:tr>
            </a:tbl>
          </a:graphicData>
        </a:graphic>
      </p:graphicFrame>
    </p:spTree>
    <p:extLst>
      <p:ext uri="{BB962C8B-B14F-4D97-AF65-F5344CB8AC3E}">
        <p14:creationId xmlns:p14="http://schemas.microsoft.com/office/powerpoint/2010/main" val="2537032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chemeClr val="bg1"/>
                </a:solidFill>
                <a:effectLst/>
                <a:uLnTx/>
                <a:uFillTx/>
                <a:latin typeface="Arial Black" panose="020B0A04020102020204" pitchFamily="34" charset="0"/>
                <a:ea typeface="+mn-ea"/>
                <a:cs typeface="Dreaming Outloud Pro" panose="03050502040302030504" pitchFamily="66" charset="0"/>
              </a:rPr>
              <a:t>Key findings</a:t>
            </a:r>
          </a:p>
        </p:txBody>
      </p:sp>
    </p:spTree>
    <p:extLst>
      <p:ext uri="{BB962C8B-B14F-4D97-AF65-F5344CB8AC3E}">
        <p14:creationId xmlns:p14="http://schemas.microsoft.com/office/powerpoint/2010/main" val="3299582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A1B65-F288-6AA5-13F0-4831B09871D5}"/>
              </a:ext>
            </a:extLst>
          </p:cNvPr>
          <p:cNvSpPr>
            <a:spLocks noGrp="1"/>
          </p:cNvSpPr>
          <p:nvPr>
            <p:ph type="title"/>
          </p:nvPr>
        </p:nvSpPr>
        <p:spPr>
          <a:xfrm>
            <a:off x="397252" y="235766"/>
            <a:ext cx="11675852" cy="671807"/>
          </a:xfrm>
        </p:spPr>
        <p:txBody>
          <a:bodyPr/>
          <a:lstStyle/>
          <a:p>
            <a:r>
              <a:rPr lang="en-GB" dirty="0"/>
              <a:t>Key Findings (1)</a:t>
            </a:r>
          </a:p>
        </p:txBody>
      </p:sp>
      <p:sp>
        <p:nvSpPr>
          <p:cNvPr id="5" name="Rectangle 1">
            <a:extLst>
              <a:ext uri="{FF2B5EF4-FFF2-40B4-BE49-F238E27FC236}">
                <a16:creationId xmlns:a16="http://schemas.microsoft.com/office/drawing/2014/main" id="{9D0161FC-67EA-318A-1C5D-D0F6E4E6FDAF}"/>
              </a:ext>
            </a:extLst>
          </p:cNvPr>
          <p:cNvSpPr>
            <a:spLocks noChangeArrowheads="1"/>
          </p:cNvSpPr>
          <p:nvPr/>
        </p:nvSpPr>
        <p:spPr bwMode="auto">
          <a:xfrm>
            <a:off x="397252" y="960923"/>
            <a:ext cx="5148969"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sz="1400" dirty="0">
                <a:latin typeface="Arial Black" panose="020B0A04020102020204" pitchFamily="34" charset="0"/>
              </a:rPr>
              <a:t>2025 Review</a:t>
            </a:r>
            <a:br>
              <a:rPr lang="en-GB" sz="1400" dirty="0">
                <a:latin typeface="Arial Black" panose="020B0A04020102020204" pitchFamily="34" charset="0"/>
              </a:rPr>
            </a:br>
            <a:endParaRPr lang="en-GB" sz="14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Wales continues to attract a diverse mix of visitors, </a:t>
            </a:r>
            <a:r>
              <a:rPr kumimoji="0" lang="en-GB" altLang="en-US" sz="1200" i="0" u="none" strike="noStrike" cap="none" normalizeH="0" baseline="0" dirty="0">
                <a:ln>
                  <a:noFill/>
                </a:ln>
                <a:solidFill>
                  <a:schemeClr val="tx1"/>
                </a:solidFill>
                <a:effectLst/>
                <a:latin typeface="Arial" panose="020B0604020202020204" pitchFamily="34" charset="0"/>
              </a:rPr>
              <a:t>with Older Independents and Families forming the largest groups, and a comparatively strong presence of Younger Independents.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lvl="0" indent="-171450" eaLnBrk="0" fontAlgn="base" hangingPunct="0">
              <a:spcBef>
                <a:spcPct val="0"/>
              </a:spcBef>
              <a:spcAft>
                <a:spcPct val="0"/>
              </a:spcAft>
              <a:buFont typeface="Arial" panose="020B0604020202020204" pitchFamily="34" charset="0"/>
              <a:buChar char="•"/>
            </a:pPr>
            <a:r>
              <a:rPr kumimoji="0" lang="en-GB" altLang="en-US" sz="1200" b="1" i="0" u="none" strike="noStrike" cap="none" normalizeH="0" baseline="0" dirty="0">
                <a:ln>
                  <a:noFill/>
                </a:ln>
                <a:solidFill>
                  <a:schemeClr val="tx1"/>
                </a:solidFill>
                <a:effectLst/>
                <a:latin typeface="Arial" panose="020B0604020202020204" pitchFamily="34" charset="0"/>
              </a:rPr>
              <a:t>Cardiff, Pembrokeshire and Mid Wales/</a:t>
            </a:r>
            <a:r>
              <a:rPr kumimoji="0" lang="en-GB" altLang="en-US" sz="1200" b="1" i="0" u="none" strike="noStrike" cap="none" normalizeH="0" baseline="0" dirty="0" err="1">
                <a:ln>
                  <a:noFill/>
                </a:ln>
                <a:solidFill>
                  <a:schemeClr val="tx1"/>
                </a:solidFill>
                <a:effectLst/>
                <a:latin typeface="Arial" panose="020B0604020202020204" pitchFamily="34" charset="0"/>
              </a:rPr>
              <a:t>Bannau</a:t>
            </a:r>
            <a:r>
              <a:rPr kumimoji="0" lang="en-GB" altLang="en-US" sz="1200" b="1" i="0" u="none" strike="noStrike" cap="none" normalizeH="0" baseline="0" dirty="0">
                <a:ln>
                  <a:noFill/>
                </a:ln>
                <a:solidFill>
                  <a:schemeClr val="tx1"/>
                </a:solidFill>
                <a:effectLst/>
                <a:latin typeface="Arial" panose="020B0604020202020204" pitchFamily="34" charset="0"/>
              </a:rPr>
              <a:t> </a:t>
            </a:r>
            <a:r>
              <a:rPr lang="en-GB" altLang="en-US" sz="1200" b="1" dirty="0">
                <a:latin typeface="Arial" panose="020B0604020202020204" pitchFamily="34" charset="0"/>
              </a:rPr>
              <a:t>Brycheiniog (Brecon Beacons) </a:t>
            </a:r>
            <a:r>
              <a:rPr kumimoji="0" lang="en-GB" altLang="en-US" sz="1200" i="0" u="none" strike="noStrike" cap="none" normalizeH="0" baseline="0" dirty="0">
                <a:ln>
                  <a:noFill/>
                </a:ln>
                <a:solidFill>
                  <a:schemeClr val="tx1"/>
                </a:solidFill>
                <a:effectLst/>
                <a:latin typeface="Arial" panose="020B0604020202020204" pitchFamily="34" charset="0"/>
              </a:rPr>
              <a:t>are the most visited destinations, with areas like </a:t>
            </a:r>
            <a:r>
              <a:rPr kumimoji="0" lang="en-GB" altLang="en-US" sz="1200" b="1" i="0" u="none" strike="noStrike" cap="none" normalizeH="0" baseline="0" dirty="0">
                <a:ln>
                  <a:noFill/>
                </a:ln>
                <a:solidFill>
                  <a:schemeClr val="tx1"/>
                </a:solidFill>
                <a:effectLst/>
                <a:latin typeface="Arial" panose="020B0604020202020204" pitchFamily="34" charset="0"/>
              </a:rPr>
              <a:t>Carmarthenshire and North East Wales </a:t>
            </a:r>
            <a:r>
              <a:rPr kumimoji="0" lang="en-GB" altLang="en-US" sz="1200" i="0" u="none" strike="noStrike" cap="none" normalizeH="0" baseline="0" dirty="0">
                <a:ln>
                  <a:noFill/>
                </a:ln>
                <a:solidFill>
                  <a:schemeClr val="tx1"/>
                </a:solidFill>
                <a:effectLst/>
                <a:latin typeface="Arial" panose="020B0604020202020204" pitchFamily="34" charset="0"/>
              </a:rPr>
              <a:t>outperforming initial intention levels.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Trips to Wales account for 6% of 2025 UK trips, </a:t>
            </a:r>
            <a:r>
              <a:rPr kumimoji="0" lang="en-GB" altLang="en-US" sz="1200" i="0" u="none" strike="noStrike" cap="none" normalizeH="0" baseline="0" dirty="0">
                <a:ln>
                  <a:noFill/>
                </a:ln>
                <a:solidFill>
                  <a:schemeClr val="tx1"/>
                </a:solidFill>
                <a:effectLst/>
                <a:latin typeface="Arial" panose="020B0604020202020204" pitchFamily="34" charset="0"/>
              </a:rPr>
              <a:t>below the intention recorded at the start of 2025.</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UK‑wide, intentions remain higher than trips taken</a:t>
            </a:r>
            <a:r>
              <a:rPr kumimoji="0" lang="en-GB" altLang="en-US" sz="1200" i="0" u="none" strike="noStrike" cap="none" normalizeH="0" baseline="0" dirty="0">
                <a:ln>
                  <a:noFill/>
                </a:ln>
                <a:solidFill>
                  <a:schemeClr val="tx1"/>
                </a:solidFill>
                <a:effectLst/>
                <a:latin typeface="Arial" panose="020B0604020202020204" pitchFamily="34" charset="0"/>
              </a:rPr>
              <a:t>, with England continuing to dominate trip volumes.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1200" dirty="0">
              <a:latin typeface="Arial" panose="020B0604020202020204" pitchFamily="34" charset="0"/>
            </a:endParaRPr>
          </a:p>
          <a:p>
            <a:pPr eaLnBrk="0" fontAlgn="base" hangingPunct="0">
              <a:spcBef>
                <a:spcPct val="0"/>
              </a:spcBef>
              <a:spcAft>
                <a:spcPct val="0"/>
              </a:spcAft>
            </a:pPr>
            <a:r>
              <a:rPr lang="en-GB" sz="1400" dirty="0">
                <a:latin typeface="Arial Black" panose="020B0A04020102020204" pitchFamily="34" charset="0"/>
              </a:rPr>
              <a:t>Cost of living</a:t>
            </a:r>
            <a:br>
              <a:rPr lang="en-GB" sz="1200" dirty="0">
                <a:latin typeface="Arial Black" panose="020B0A04020102020204" pitchFamily="34" charset="0"/>
              </a:rPr>
            </a:br>
            <a:endParaRPr lang="en-GB" sz="12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Financial pressures show signs of easing, </a:t>
            </a:r>
            <a:r>
              <a:rPr kumimoji="0" lang="en-GB" altLang="en-US" sz="1200" i="0" u="none" strike="noStrike" cap="none" normalizeH="0" baseline="0" dirty="0">
                <a:ln>
                  <a:noFill/>
                </a:ln>
                <a:solidFill>
                  <a:schemeClr val="tx1"/>
                </a:solidFill>
                <a:effectLst/>
                <a:latin typeface="Arial" panose="020B0604020202020204" pitchFamily="34" charset="0"/>
              </a:rPr>
              <a:t>with fewer travellers citing affordability as a barrier and more feeling financially stable compared with early 2025.</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i="0" u="none" strike="noStrike" cap="none" normalizeH="0" baseline="0" dirty="0">
                <a:ln>
                  <a:noFill/>
                </a:ln>
                <a:solidFill>
                  <a:schemeClr val="tx1"/>
                </a:solidFill>
                <a:effectLst/>
                <a:latin typeface="Arial" panose="020B0604020202020204" pitchFamily="34" charset="0"/>
              </a:rPr>
              <a:t>Around </a:t>
            </a:r>
            <a:r>
              <a:rPr kumimoji="0" lang="en-GB" altLang="en-US" sz="1200" b="1" i="0" u="none" strike="noStrike" cap="none" normalizeH="0" baseline="0" dirty="0">
                <a:ln>
                  <a:noFill/>
                </a:ln>
                <a:solidFill>
                  <a:schemeClr val="tx1"/>
                </a:solidFill>
                <a:effectLst/>
                <a:latin typeface="Arial" panose="020B0604020202020204" pitchFamily="34" charset="0"/>
              </a:rPr>
              <a:t>half of Wales trip intenders still expect some cost‑of‑living influence, </a:t>
            </a:r>
            <a:r>
              <a:rPr kumimoji="0" lang="en-GB" altLang="en-US" sz="1200" i="0" u="none" strike="noStrike" cap="none" normalizeH="0" baseline="0" dirty="0">
                <a:ln>
                  <a:noFill/>
                </a:ln>
                <a:solidFill>
                  <a:schemeClr val="tx1"/>
                </a:solidFill>
                <a:effectLst/>
                <a:latin typeface="Arial" panose="020B0604020202020204" pitchFamily="34" charset="0"/>
              </a:rPr>
              <a:t>but intended cutbacks (e.g., reducing eating‑out or activities) are less pronounced than in early 2025</a:t>
            </a:r>
            <a:r>
              <a:rPr kumimoji="0" lang="en-GB" altLang="en-US" sz="1200" b="1" i="0" u="none" strike="noStrike" cap="none" normalizeH="0" baseline="0" dirty="0">
                <a:ln>
                  <a:noFill/>
                </a:ln>
                <a:solidFill>
                  <a:schemeClr val="tx1"/>
                </a:solidFill>
                <a:effectLst/>
                <a:latin typeface="Arial" panose="020B0604020202020204" pitchFamily="34" charset="0"/>
              </a:rPr>
              <a:t>.</a:t>
            </a:r>
          </a:p>
        </p:txBody>
      </p:sp>
      <p:sp>
        <p:nvSpPr>
          <p:cNvPr id="7" name="Rectangle 1">
            <a:extLst>
              <a:ext uri="{FF2B5EF4-FFF2-40B4-BE49-F238E27FC236}">
                <a16:creationId xmlns:a16="http://schemas.microsoft.com/office/drawing/2014/main" id="{F712CB3C-B84F-6BD4-B939-F83F5CD90008}"/>
              </a:ext>
            </a:extLst>
          </p:cNvPr>
          <p:cNvSpPr>
            <a:spLocks noChangeArrowheads="1"/>
          </p:cNvSpPr>
          <p:nvPr/>
        </p:nvSpPr>
        <p:spPr bwMode="auto">
          <a:xfrm>
            <a:off x="6018191" y="1014411"/>
            <a:ext cx="5475814" cy="4878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sz="1400" dirty="0">
                <a:latin typeface="Arial Black" panose="020B0A04020102020204" pitchFamily="34" charset="0"/>
              </a:rPr>
              <a:t>Looking Ahead – UK and Wales 2026 Intentions</a:t>
            </a:r>
          </a:p>
          <a:p>
            <a:pPr eaLnBrk="0" fontAlgn="base" hangingPunct="0">
              <a:spcBef>
                <a:spcPct val="0"/>
              </a:spcBef>
              <a:spcAft>
                <a:spcPct val="0"/>
              </a:spcAft>
            </a:pPr>
            <a:endParaRPr lang="en-GB" altLang="en-US" sz="1100" b="1"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100" b="1" i="0" u="none" strike="noStrike" cap="none" normalizeH="0" baseline="0" dirty="0">
                <a:ln>
                  <a:noFill/>
                </a:ln>
                <a:solidFill>
                  <a:schemeClr val="tx1"/>
                </a:solidFill>
                <a:effectLst/>
                <a:latin typeface="Arial" panose="020B0604020202020204" pitchFamily="34" charset="0"/>
              </a:rPr>
              <a:t>UK trip intentions for 2026 remain stable, </a:t>
            </a:r>
            <a:r>
              <a:rPr kumimoji="0" lang="en-GB" altLang="en-US" sz="1100" i="0" u="none" strike="noStrike" cap="none" normalizeH="0" baseline="0" dirty="0">
                <a:ln>
                  <a:noFill/>
                </a:ln>
                <a:solidFill>
                  <a:schemeClr val="tx1"/>
                </a:solidFill>
                <a:effectLst/>
                <a:latin typeface="Arial" panose="020B0604020202020204" pitchFamily="34" charset="0"/>
              </a:rPr>
              <a:t>with similar seasonal patterns to 2025.</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b="1"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100" b="1" i="0" u="none" strike="noStrike" cap="none" normalizeH="0" baseline="0" dirty="0">
                <a:ln>
                  <a:noFill/>
                </a:ln>
                <a:solidFill>
                  <a:schemeClr val="tx1"/>
                </a:solidFill>
                <a:effectLst/>
                <a:latin typeface="Arial" panose="020B0604020202020204" pitchFamily="34" charset="0"/>
              </a:rPr>
              <a:t>Intentions to visit Wales hold steady, </a:t>
            </a:r>
            <a:r>
              <a:rPr kumimoji="0" lang="en-GB" altLang="en-US" sz="1100" i="0" u="none" strike="noStrike" cap="none" normalizeH="0" baseline="0" dirty="0">
                <a:ln>
                  <a:noFill/>
                </a:ln>
                <a:solidFill>
                  <a:schemeClr val="tx1"/>
                </a:solidFill>
                <a:effectLst/>
                <a:latin typeface="Arial" panose="020B0604020202020204" pitchFamily="34" charset="0"/>
              </a:rPr>
              <a:t>with 2026 seasonal levels broadly mirroring 2025 figures across spring, summer, autumn and winter.</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b="1"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100" b="1" i="0" u="none" strike="noStrike" cap="none" normalizeH="0" baseline="0" dirty="0">
                <a:ln>
                  <a:noFill/>
                </a:ln>
                <a:solidFill>
                  <a:schemeClr val="tx1"/>
                </a:solidFill>
                <a:effectLst/>
                <a:latin typeface="Arial" panose="020B0604020202020204" pitchFamily="34" charset="0"/>
              </a:rPr>
              <a:t>Booking conversion for Wales has softened, </a:t>
            </a:r>
            <a:r>
              <a:rPr kumimoji="0" lang="en-GB" altLang="en-US" sz="1100" i="0" u="none" strike="noStrike" cap="none" normalizeH="0" baseline="0" dirty="0">
                <a:ln>
                  <a:noFill/>
                </a:ln>
                <a:solidFill>
                  <a:schemeClr val="tx1"/>
                </a:solidFill>
                <a:effectLst/>
                <a:latin typeface="Arial" panose="020B0604020202020204" pitchFamily="34" charset="0"/>
              </a:rPr>
              <a:t>with fewer 2026 intenders having already booked and a higher proportion still deciding where to go - more than any other nation.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b="1"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100" b="1" i="0" u="none" strike="noStrike" cap="none" normalizeH="0" baseline="0" dirty="0">
                <a:ln>
                  <a:noFill/>
                </a:ln>
                <a:solidFill>
                  <a:schemeClr val="tx1"/>
                </a:solidFill>
                <a:effectLst/>
                <a:latin typeface="Arial" panose="020B0604020202020204" pitchFamily="34" charset="0"/>
              </a:rPr>
              <a:t>Cardiff</a:t>
            </a:r>
            <a:r>
              <a:rPr kumimoji="0" lang="en-GB" altLang="en-US" sz="1100" i="0" u="none" strike="noStrike" cap="none" normalizeH="0" baseline="0" dirty="0">
                <a:ln>
                  <a:noFill/>
                </a:ln>
                <a:solidFill>
                  <a:schemeClr val="tx1"/>
                </a:solidFill>
                <a:effectLst/>
                <a:latin typeface="Arial" panose="020B0604020202020204" pitchFamily="34" charset="0"/>
              </a:rPr>
              <a:t> leads intentions throughout the whole year</a:t>
            </a:r>
            <a:r>
              <a:rPr kumimoji="0" lang="en-GB" altLang="en-US" sz="1100" b="1" i="0" u="none" strike="noStrike" cap="none" normalizeH="0" baseline="0" dirty="0">
                <a:ln>
                  <a:noFill/>
                </a:ln>
                <a:solidFill>
                  <a:schemeClr val="tx1"/>
                </a:solidFill>
                <a:effectLst/>
                <a:latin typeface="Arial" panose="020B0604020202020204" pitchFamily="34" charset="0"/>
              </a:rPr>
              <a:t>. Pembrokeshire and Swansea Bay dominate summer </a:t>
            </a:r>
            <a:r>
              <a:rPr kumimoji="0" lang="en-GB" altLang="en-US" sz="1100" i="0" u="none" strike="noStrike" cap="none" normalizeH="0" baseline="0" dirty="0">
                <a:ln>
                  <a:noFill/>
                </a:ln>
                <a:solidFill>
                  <a:schemeClr val="tx1"/>
                </a:solidFill>
                <a:effectLst/>
                <a:latin typeface="Arial" panose="020B0604020202020204" pitchFamily="34" charset="0"/>
              </a:rPr>
              <a:t>intentions, while </a:t>
            </a:r>
            <a:r>
              <a:rPr kumimoji="0" lang="en-GB" altLang="en-US" sz="1100" b="1" i="0" u="none" strike="noStrike" cap="none" normalizeH="0" baseline="0" dirty="0">
                <a:ln>
                  <a:noFill/>
                </a:ln>
                <a:solidFill>
                  <a:schemeClr val="tx1"/>
                </a:solidFill>
                <a:effectLst/>
                <a:latin typeface="Arial" panose="020B0604020202020204" pitchFamily="34" charset="0"/>
              </a:rPr>
              <a:t>Llandudno &amp; Colwyn Bay</a:t>
            </a:r>
            <a:r>
              <a:rPr kumimoji="0" lang="en-GB" altLang="en-US" sz="1100" i="0" u="none" strike="noStrike" cap="none" normalizeH="0" baseline="0" dirty="0">
                <a:ln>
                  <a:noFill/>
                </a:ln>
                <a:solidFill>
                  <a:schemeClr val="tx1"/>
                </a:solidFill>
                <a:effectLst/>
                <a:latin typeface="Arial" panose="020B0604020202020204" pitchFamily="34" charset="0"/>
              </a:rPr>
              <a:t> sees its peak in </a:t>
            </a:r>
            <a:r>
              <a:rPr kumimoji="0" lang="en-GB" altLang="en-US" sz="1100" b="1" i="0" u="none" strike="noStrike" cap="none" normalizeH="0" baseline="0" dirty="0">
                <a:ln>
                  <a:noFill/>
                </a:ln>
                <a:solidFill>
                  <a:schemeClr val="tx1"/>
                </a:solidFill>
                <a:effectLst/>
                <a:latin typeface="Arial" panose="020B0604020202020204" pitchFamily="34" charset="0"/>
              </a:rPr>
              <a:t>Winter</a:t>
            </a:r>
            <a:r>
              <a:rPr kumimoji="0" lang="en-GB" altLang="en-US" sz="1100" i="0" u="none" strike="noStrike" cap="none" normalizeH="0" baseline="0" dirty="0">
                <a:ln>
                  <a:noFill/>
                </a:ln>
                <a:solidFill>
                  <a:schemeClr val="tx1"/>
                </a:solidFill>
                <a:effectLst/>
                <a:latin typeface="Arial" panose="020B0604020202020204" pitchFamily="34" charset="0"/>
              </a:rPr>
              <a:t> 2026.</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100" b="1" i="0" u="none" strike="noStrike" cap="none" normalizeH="0" baseline="0" dirty="0">
                <a:ln>
                  <a:noFill/>
                </a:ln>
                <a:solidFill>
                  <a:schemeClr val="tx1"/>
                </a:solidFill>
                <a:effectLst/>
                <a:latin typeface="Arial" panose="020B0604020202020204" pitchFamily="34" charset="0"/>
              </a:rPr>
              <a:t>Hotels</a:t>
            </a:r>
            <a:r>
              <a:rPr kumimoji="0" lang="en-GB" altLang="en-US" sz="1100" i="0" u="none" strike="noStrike" cap="none" normalizeH="0" baseline="0" dirty="0">
                <a:ln>
                  <a:noFill/>
                </a:ln>
                <a:solidFill>
                  <a:schemeClr val="tx1"/>
                </a:solidFill>
                <a:effectLst/>
                <a:latin typeface="Arial" panose="020B0604020202020204" pitchFamily="34" charset="0"/>
              </a:rPr>
              <a:t> remain the most common planned accommodation choice, especially in colder months; rented </a:t>
            </a:r>
            <a:r>
              <a:rPr kumimoji="0" lang="en-GB" altLang="en-US" sz="1100" b="1" i="0" u="none" strike="noStrike" cap="none" normalizeH="0" baseline="0" dirty="0">
                <a:ln>
                  <a:noFill/>
                </a:ln>
                <a:solidFill>
                  <a:schemeClr val="tx1"/>
                </a:solidFill>
                <a:effectLst/>
                <a:latin typeface="Arial" panose="020B0604020202020204" pitchFamily="34" charset="0"/>
              </a:rPr>
              <a:t>cottages/houses </a:t>
            </a:r>
            <a:r>
              <a:rPr kumimoji="0" lang="en-GB" altLang="en-US" sz="1100" i="0" u="none" strike="noStrike" cap="none" normalizeH="0" baseline="0" dirty="0">
                <a:ln>
                  <a:noFill/>
                </a:ln>
                <a:solidFill>
                  <a:schemeClr val="tx1"/>
                </a:solidFill>
                <a:effectLst/>
                <a:latin typeface="Arial" panose="020B0604020202020204" pitchFamily="34" charset="0"/>
              </a:rPr>
              <a:t>remain a strong year‑round second choice.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100" b="1" i="0" u="none" strike="noStrike" cap="none" normalizeH="0" baseline="0" dirty="0">
                <a:ln>
                  <a:noFill/>
                </a:ln>
                <a:solidFill>
                  <a:schemeClr val="tx1"/>
                </a:solidFill>
                <a:effectLst/>
                <a:latin typeface="Arial" panose="020B0604020202020204" pitchFamily="34" charset="0"/>
              </a:rPr>
              <a:t>Own car travel dominates</a:t>
            </a:r>
            <a:r>
              <a:rPr kumimoji="0" lang="en-GB" altLang="en-US" sz="1100" i="0" u="none" strike="noStrike" cap="none" normalizeH="0" baseline="0" dirty="0">
                <a:ln>
                  <a:noFill/>
                </a:ln>
                <a:solidFill>
                  <a:schemeClr val="tx1"/>
                </a:solidFill>
                <a:effectLst/>
                <a:latin typeface="Arial" panose="020B0604020202020204" pitchFamily="34" charset="0"/>
              </a:rPr>
              <a:t>, reinforcing </a:t>
            </a:r>
            <a:r>
              <a:rPr kumimoji="0" lang="en-GB" altLang="en-US" sz="1100" i="0" u="none" strike="noStrike" cap="none" normalizeH="0" baseline="0" dirty="0" err="1">
                <a:ln>
                  <a:noFill/>
                </a:ln>
                <a:solidFill>
                  <a:schemeClr val="tx1"/>
                </a:solidFill>
                <a:effectLst/>
                <a:latin typeface="Arial" panose="020B0604020202020204" pitchFamily="34" charset="0"/>
              </a:rPr>
              <a:t>Wales’</a:t>
            </a:r>
            <a:r>
              <a:rPr kumimoji="0" lang="en-GB" altLang="en-US" sz="1100" i="0" u="none" strike="noStrike" cap="none" normalizeH="0" baseline="0" dirty="0">
                <a:ln>
                  <a:noFill/>
                </a:ln>
                <a:solidFill>
                  <a:schemeClr val="tx1"/>
                </a:solidFill>
                <a:effectLst/>
                <a:latin typeface="Arial" panose="020B0604020202020204" pitchFamily="34" charset="0"/>
              </a:rPr>
              <a:t> positioning as a car‑led destination; trains remain the main alternative.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100" b="1" i="0" u="none" strike="noStrike" cap="none" normalizeH="0" baseline="0" dirty="0">
                <a:ln>
                  <a:noFill/>
                </a:ln>
                <a:solidFill>
                  <a:schemeClr val="tx1"/>
                </a:solidFill>
                <a:effectLst/>
                <a:latin typeface="Arial" panose="020B0604020202020204" pitchFamily="34" charset="0"/>
              </a:rPr>
              <a:t>Most visitors plan to travel with a partner</a:t>
            </a:r>
            <a:r>
              <a:rPr kumimoji="0" lang="en-GB" altLang="en-US" sz="1100" i="0" u="none" strike="noStrike" cap="none" normalizeH="0" baseline="0" dirty="0">
                <a:ln>
                  <a:noFill/>
                </a:ln>
                <a:solidFill>
                  <a:schemeClr val="tx1"/>
                </a:solidFill>
                <a:effectLst/>
                <a:latin typeface="Arial" panose="020B0604020202020204" pitchFamily="34" charset="0"/>
              </a:rPr>
              <a:t>, with children also prominent; pets show stable appeal across seasons.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100" b="1" i="0" u="none" strike="noStrike" cap="none" normalizeH="0" baseline="0" dirty="0">
                <a:ln>
                  <a:noFill/>
                </a:ln>
                <a:solidFill>
                  <a:schemeClr val="tx1"/>
                </a:solidFill>
                <a:effectLst/>
                <a:latin typeface="Arial" panose="020B0604020202020204" pitchFamily="34" charset="0"/>
              </a:rPr>
              <a:t>Longer breaks (4+ nights) </a:t>
            </a:r>
            <a:r>
              <a:rPr kumimoji="0" lang="en-GB" altLang="en-US" sz="1100" i="0" u="none" strike="noStrike" cap="none" normalizeH="0" baseline="0" dirty="0">
                <a:ln>
                  <a:noFill/>
                </a:ln>
                <a:solidFill>
                  <a:schemeClr val="tx1"/>
                </a:solidFill>
                <a:effectLst/>
                <a:latin typeface="Arial" panose="020B0604020202020204" pitchFamily="34" charset="0"/>
              </a:rPr>
              <a:t>remain the most common stay‑length across all seasons.</a:t>
            </a:r>
            <a:endParaRPr lang="en-US" altLang="en-US" sz="1100" dirty="0">
              <a:latin typeface="Arial" panose="020B0604020202020204" pitchFamily="34" charset="0"/>
            </a:endParaRPr>
          </a:p>
        </p:txBody>
      </p:sp>
      <p:cxnSp>
        <p:nvCxnSpPr>
          <p:cNvPr id="10" name="Straight Connector 9">
            <a:extLst>
              <a:ext uri="{FF2B5EF4-FFF2-40B4-BE49-F238E27FC236}">
                <a16:creationId xmlns:a16="http://schemas.microsoft.com/office/drawing/2014/main" id="{84DE4C85-8A8C-AD2A-6C6C-D90B74B54F0A}"/>
              </a:ext>
              <a:ext uri="{C183D7F6-B498-43B3-948B-1728B52AA6E4}">
                <adec:decorative xmlns:adec="http://schemas.microsoft.com/office/drawing/2017/decorative" val="1"/>
              </a:ext>
            </a:extLst>
          </p:cNvPr>
          <p:cNvCxnSpPr>
            <a:cxnSpLocks/>
          </p:cNvCxnSpPr>
          <p:nvPr/>
        </p:nvCxnSpPr>
        <p:spPr>
          <a:xfrm>
            <a:off x="5734050" y="1071458"/>
            <a:ext cx="0" cy="4821212"/>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18033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29AE9-E0F9-D4C8-3E0D-FB11ECB662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687C4-C464-56C8-5DB1-DDA160072C1A}"/>
              </a:ext>
            </a:extLst>
          </p:cNvPr>
          <p:cNvSpPr>
            <a:spLocks noGrp="1"/>
          </p:cNvSpPr>
          <p:nvPr>
            <p:ph type="title"/>
          </p:nvPr>
        </p:nvSpPr>
        <p:spPr>
          <a:xfrm>
            <a:off x="397252" y="216716"/>
            <a:ext cx="11675852" cy="671807"/>
          </a:xfrm>
        </p:spPr>
        <p:txBody>
          <a:bodyPr/>
          <a:lstStyle/>
          <a:p>
            <a:r>
              <a:rPr lang="en-GB" dirty="0"/>
              <a:t>Key Findings (2)</a:t>
            </a:r>
          </a:p>
        </p:txBody>
      </p:sp>
      <p:sp>
        <p:nvSpPr>
          <p:cNvPr id="5" name="Rectangle 1">
            <a:extLst>
              <a:ext uri="{FF2B5EF4-FFF2-40B4-BE49-F238E27FC236}">
                <a16:creationId xmlns:a16="http://schemas.microsoft.com/office/drawing/2014/main" id="{5D326DB2-F9A6-AD85-EF50-EEF1A78E3894}"/>
              </a:ext>
            </a:extLst>
          </p:cNvPr>
          <p:cNvSpPr>
            <a:spLocks noChangeArrowheads="1"/>
          </p:cNvSpPr>
          <p:nvPr/>
        </p:nvSpPr>
        <p:spPr bwMode="auto">
          <a:xfrm>
            <a:off x="335530" y="729296"/>
            <a:ext cx="5228802" cy="5155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sz="1400" dirty="0">
                <a:latin typeface="Arial Black" panose="020B0A04020102020204" pitchFamily="34" charset="0"/>
              </a:rPr>
              <a:t>Overseas trends</a:t>
            </a:r>
            <a:br>
              <a:rPr lang="en-GB" sz="1400" dirty="0">
                <a:latin typeface="Arial Black" panose="020B0A04020102020204" pitchFamily="34" charset="0"/>
              </a:rPr>
            </a:br>
            <a:endParaRPr lang="en-GB" sz="14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i="0" u="none" strike="noStrike" cap="none" normalizeH="0" baseline="0" dirty="0">
                <a:ln>
                  <a:noFill/>
                </a:ln>
                <a:solidFill>
                  <a:schemeClr val="tx1"/>
                </a:solidFill>
                <a:effectLst/>
                <a:latin typeface="Arial" panose="020B0604020202020204" pitchFamily="34" charset="0"/>
              </a:rPr>
              <a:t>The gap between overseas intentions and actual trips remains, though smaller than the UK gap.</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i="0" u="none" strike="noStrike" cap="none" normalizeH="0" baseline="0" dirty="0">
                <a:ln>
                  <a:noFill/>
                </a:ln>
                <a:solidFill>
                  <a:schemeClr val="tx1"/>
                </a:solidFill>
                <a:effectLst/>
                <a:latin typeface="Arial" panose="020B0604020202020204" pitchFamily="34" charset="0"/>
              </a:rPr>
              <a:t>Those favouring overseas travel continue to be driven by </a:t>
            </a:r>
            <a:r>
              <a:rPr kumimoji="0" lang="en-GB" altLang="en-US" sz="1200" b="1" i="0" u="none" strike="noStrike" cap="none" normalizeH="0" baseline="0" dirty="0">
                <a:ln>
                  <a:noFill/>
                </a:ln>
                <a:solidFill>
                  <a:schemeClr val="tx1"/>
                </a:solidFill>
                <a:effectLst/>
                <a:latin typeface="Arial" panose="020B0604020202020204" pitchFamily="34" charset="0"/>
              </a:rPr>
              <a:t>better weather </a:t>
            </a:r>
            <a:r>
              <a:rPr kumimoji="0" lang="en-GB" altLang="en-US" sz="1200" i="0" u="none" strike="noStrike" cap="none" normalizeH="0" baseline="0" dirty="0">
                <a:ln>
                  <a:noFill/>
                </a:ln>
                <a:solidFill>
                  <a:schemeClr val="tx1"/>
                </a:solidFill>
                <a:effectLst/>
                <a:latin typeface="Arial" panose="020B0604020202020204" pitchFamily="34" charset="0"/>
              </a:rPr>
              <a:t>and the </a:t>
            </a:r>
            <a:r>
              <a:rPr kumimoji="0" lang="en-GB" altLang="en-US" sz="1200" b="1" i="0" u="none" strike="noStrike" cap="none" normalizeH="0" baseline="0" dirty="0">
                <a:ln>
                  <a:noFill/>
                </a:ln>
                <a:solidFill>
                  <a:schemeClr val="tx1"/>
                </a:solidFill>
                <a:effectLst/>
                <a:latin typeface="Arial" panose="020B0604020202020204" pitchFamily="34" charset="0"/>
              </a:rPr>
              <a:t>appeal of new cultures, </a:t>
            </a:r>
            <a:r>
              <a:rPr kumimoji="0" lang="en-GB" altLang="en-US" sz="1200" i="0" u="none" strike="noStrike" cap="none" normalizeH="0" baseline="0" dirty="0">
                <a:ln>
                  <a:noFill/>
                </a:ln>
                <a:solidFill>
                  <a:schemeClr val="tx1"/>
                </a:solidFill>
                <a:effectLst/>
                <a:latin typeface="Arial" panose="020B0604020202020204" pitchFamily="34" charset="0"/>
              </a:rPr>
              <a:t>while UK‑preferers continue to emphasise</a:t>
            </a:r>
            <a:r>
              <a:rPr kumimoji="0" lang="en-GB" altLang="en-US" sz="1200" b="1" i="0" u="none" strike="noStrike" cap="none" normalizeH="0" baseline="0" dirty="0">
                <a:ln>
                  <a:noFill/>
                </a:ln>
                <a:solidFill>
                  <a:schemeClr val="tx1"/>
                </a:solidFill>
                <a:effectLst/>
                <a:latin typeface="Arial" panose="020B0604020202020204" pitchFamily="34" charset="0"/>
              </a:rPr>
              <a:t> shorter travel times, simplicity and value.</a:t>
            </a:r>
            <a:br>
              <a:rPr kumimoji="0" lang="en-GB" altLang="en-US" sz="1200" b="1" i="0" u="none" strike="noStrike" cap="none" normalizeH="0" baseline="0" dirty="0">
                <a:ln>
                  <a:noFill/>
                </a:ln>
                <a:solidFill>
                  <a:schemeClr val="tx1"/>
                </a:solidFill>
                <a:effectLst/>
                <a:latin typeface="Arial" panose="020B0604020202020204" pitchFamily="34" charset="0"/>
              </a:rPr>
            </a:br>
            <a:endParaRPr lang="en-US" altLang="en-US" sz="1200" dirty="0">
              <a:latin typeface="Arial" panose="020B0604020202020204" pitchFamily="34" charset="0"/>
            </a:endParaRPr>
          </a:p>
          <a:p>
            <a:pPr eaLnBrk="0" fontAlgn="base" hangingPunct="0">
              <a:spcBef>
                <a:spcPct val="0"/>
              </a:spcBef>
              <a:spcAft>
                <a:spcPct val="0"/>
              </a:spcAft>
            </a:pPr>
            <a:r>
              <a:rPr lang="en-GB" sz="1400" dirty="0">
                <a:latin typeface="Arial Black" panose="020B0A04020102020204" pitchFamily="34" charset="0"/>
              </a:rPr>
              <a:t>Improvements to Encourage Wales Trips </a:t>
            </a:r>
            <a:br>
              <a:rPr lang="en-GB" sz="1100" dirty="0">
                <a:latin typeface="Arial Black" panose="020B0A04020102020204" pitchFamily="34" charset="0"/>
              </a:rPr>
            </a:br>
            <a:endParaRPr lang="en-GB" sz="11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Top improvement: </a:t>
            </a:r>
            <a:r>
              <a:rPr kumimoji="0" lang="en-GB" altLang="en-US" sz="1200" i="0" u="none" strike="noStrike" cap="none" normalizeH="0" baseline="0" dirty="0">
                <a:ln>
                  <a:noFill/>
                </a:ln>
                <a:solidFill>
                  <a:schemeClr val="tx1"/>
                </a:solidFill>
                <a:effectLst/>
                <a:latin typeface="Arial" panose="020B0604020202020204" pitchFamily="34" charset="0"/>
              </a:rPr>
              <a:t>More information about things to do (28%), highlighting an information gap.</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Affordable accommodation </a:t>
            </a:r>
            <a:r>
              <a:rPr kumimoji="0" lang="en-GB" altLang="en-US" sz="1200" i="0" u="none" strike="noStrike" cap="none" normalizeH="0" baseline="0" dirty="0">
                <a:ln>
                  <a:noFill/>
                </a:ln>
                <a:solidFill>
                  <a:schemeClr val="tx1"/>
                </a:solidFill>
                <a:effectLst/>
                <a:latin typeface="Arial" panose="020B0604020202020204" pitchFamily="34" charset="0"/>
              </a:rPr>
              <a:t>remains critical (27%), irrespective of financial circumstances.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Younger audiences </a:t>
            </a:r>
            <a:r>
              <a:rPr kumimoji="0" lang="en-GB" altLang="en-US" sz="1200" i="0" u="none" strike="noStrike" cap="none" normalizeH="0" baseline="0" dirty="0">
                <a:ln>
                  <a:noFill/>
                </a:ln>
                <a:solidFill>
                  <a:schemeClr val="tx1"/>
                </a:solidFill>
                <a:effectLst/>
                <a:latin typeface="Arial" panose="020B0604020202020204" pitchFamily="34" charset="0"/>
              </a:rPr>
              <a:t>want stronger social media presence, event promotion, and diverse food options.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b="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Promotion</a:t>
            </a:r>
            <a:r>
              <a:rPr kumimoji="0" lang="en-GB" altLang="en-US" sz="1200" i="0" u="none" strike="noStrike" cap="none" normalizeH="0" baseline="0" dirty="0">
                <a:ln>
                  <a:noFill/>
                </a:ln>
                <a:solidFill>
                  <a:schemeClr val="tx1"/>
                </a:solidFill>
                <a:effectLst/>
                <a:latin typeface="Arial" panose="020B0604020202020204" pitchFamily="34" charset="0"/>
              </a:rPr>
              <a:t>: Wales is resonating with families, but a drop in younger audiences highlights a potential need to refresh the appeal among these audiences.                     </a:t>
            </a:r>
          </a:p>
          <a:p>
            <a:pPr marR="0" lvl="0" algn="l" defTabSz="914400" rtl="0" eaLnBrk="0" fontAlgn="base" latinLnBrk="0" hangingPunct="0">
              <a:lnSpc>
                <a:spcPct val="100000"/>
              </a:lnSpc>
              <a:spcBef>
                <a:spcPct val="0"/>
              </a:spcBef>
              <a:spcAft>
                <a:spcPct val="0"/>
              </a:spcAft>
              <a:buClrTx/>
              <a:buSzTx/>
              <a:tabLst/>
            </a:pPr>
            <a:r>
              <a:rPr kumimoji="0" lang="en-GB" altLang="en-US" sz="1200" i="0" u="none" strike="noStrike" cap="none" normalizeH="0" baseline="0" dirty="0">
                <a:ln>
                  <a:noFill/>
                </a:ln>
                <a:solidFill>
                  <a:schemeClr val="tx1"/>
                </a:solidFill>
                <a:effectLst/>
                <a:latin typeface="Arial" panose="020B0604020202020204" pitchFamily="34" charset="0"/>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200" b="1" i="0" u="none" strike="noStrike" cap="none" normalizeH="0" baseline="0" dirty="0">
                <a:ln>
                  <a:noFill/>
                </a:ln>
                <a:solidFill>
                  <a:schemeClr val="tx1"/>
                </a:solidFill>
                <a:effectLst/>
                <a:latin typeface="Arial" panose="020B0604020202020204" pitchFamily="34" charset="0"/>
              </a:rPr>
              <a:t>Weather </a:t>
            </a:r>
            <a:r>
              <a:rPr kumimoji="0" lang="en-GB" altLang="en-US" sz="1200" i="0" u="none" strike="noStrike" cap="none" normalizeH="0" baseline="0" dirty="0">
                <a:ln>
                  <a:noFill/>
                </a:ln>
                <a:solidFill>
                  <a:schemeClr val="tx1"/>
                </a:solidFill>
                <a:effectLst/>
                <a:latin typeface="Arial" panose="020B0604020202020204" pitchFamily="34" charset="0"/>
              </a:rPr>
              <a:t>is a</a:t>
            </a:r>
            <a:r>
              <a:rPr kumimoji="0" lang="en-GB" altLang="en-US" sz="1200" b="1" i="0" u="none" strike="noStrike" cap="none" normalizeH="0" baseline="0" dirty="0">
                <a:ln>
                  <a:noFill/>
                </a:ln>
                <a:solidFill>
                  <a:schemeClr val="tx1"/>
                </a:solidFill>
                <a:effectLst/>
                <a:latin typeface="Arial" panose="020B0604020202020204" pitchFamily="34" charset="0"/>
              </a:rPr>
              <a:t> prominent barrier </a:t>
            </a:r>
            <a:r>
              <a:rPr kumimoji="0" lang="en-GB" altLang="en-US" sz="1200" i="0" u="none" strike="noStrike" cap="none" normalizeH="0" baseline="0" dirty="0">
                <a:ln>
                  <a:noFill/>
                </a:ln>
                <a:solidFill>
                  <a:schemeClr val="tx1"/>
                </a:solidFill>
                <a:effectLst/>
                <a:latin typeface="Arial" panose="020B0604020202020204" pitchFamily="34" charset="0"/>
              </a:rPr>
              <a:t>both at UK and Wales level </a:t>
            </a:r>
            <a:r>
              <a:rPr kumimoji="0" lang="en-GB" altLang="en-US" sz="1200" b="1" i="0" u="none" strike="noStrike" cap="none" normalizeH="0" baseline="0" dirty="0">
                <a:ln>
                  <a:noFill/>
                </a:ln>
                <a:solidFill>
                  <a:schemeClr val="tx1"/>
                </a:solidFill>
                <a:effectLst/>
                <a:latin typeface="Arial" panose="020B0604020202020204" pitchFamily="34" charset="0"/>
              </a:rPr>
              <a:t>– </a:t>
            </a:r>
            <a:r>
              <a:rPr kumimoji="0" lang="en-GB" altLang="en-US" sz="1200" i="0" u="none" strike="noStrike" cap="none" normalizeH="0" baseline="0" dirty="0">
                <a:ln>
                  <a:noFill/>
                </a:ln>
                <a:solidFill>
                  <a:schemeClr val="tx1"/>
                </a:solidFill>
                <a:effectLst/>
                <a:latin typeface="Arial" panose="020B0604020202020204" pitchFamily="34" charset="0"/>
              </a:rPr>
              <a:t>opportunity to </a:t>
            </a:r>
            <a:r>
              <a:rPr kumimoji="0" lang="en-GB" altLang="en-US" sz="1200" b="1" i="0" u="none" strike="noStrike" cap="none" normalizeH="0" baseline="0" dirty="0">
                <a:ln>
                  <a:noFill/>
                </a:ln>
                <a:solidFill>
                  <a:schemeClr val="tx1"/>
                </a:solidFill>
                <a:effectLst/>
                <a:latin typeface="Arial" panose="020B0604020202020204" pitchFamily="34" charset="0"/>
              </a:rPr>
              <a:t>promote indoor attractions </a:t>
            </a:r>
            <a:r>
              <a:rPr kumimoji="0" lang="en-GB" altLang="en-US" sz="1200" i="0" u="none" strike="noStrike" cap="none" normalizeH="0" baseline="0" dirty="0">
                <a:ln>
                  <a:noFill/>
                </a:ln>
                <a:solidFill>
                  <a:schemeClr val="tx1"/>
                </a:solidFill>
                <a:effectLst/>
                <a:latin typeface="Arial" panose="020B0604020202020204" pitchFamily="34" charset="0"/>
              </a:rPr>
              <a:t>and</a:t>
            </a:r>
            <a:r>
              <a:rPr kumimoji="0" lang="en-GB" altLang="en-US" sz="1200" b="1" i="0" u="none" strike="noStrike" cap="none" normalizeH="0" baseline="0" dirty="0">
                <a:ln>
                  <a:noFill/>
                </a:ln>
                <a:solidFill>
                  <a:schemeClr val="tx1"/>
                </a:solidFill>
                <a:effectLst/>
                <a:latin typeface="Arial" panose="020B0604020202020204" pitchFamily="34" charset="0"/>
              </a:rPr>
              <a:t> “all-weather” experiences.</a:t>
            </a:r>
          </a:p>
        </p:txBody>
      </p:sp>
      <p:sp>
        <p:nvSpPr>
          <p:cNvPr id="7" name="Rectangle 1">
            <a:extLst>
              <a:ext uri="{FF2B5EF4-FFF2-40B4-BE49-F238E27FC236}">
                <a16:creationId xmlns:a16="http://schemas.microsoft.com/office/drawing/2014/main" id="{E41BB781-F58A-5DFA-860B-53BCE27EB662}"/>
              </a:ext>
            </a:extLst>
          </p:cNvPr>
          <p:cNvSpPr>
            <a:spLocks noChangeArrowheads="1"/>
          </p:cNvSpPr>
          <p:nvPr/>
        </p:nvSpPr>
        <p:spPr bwMode="auto">
          <a:xfrm>
            <a:off x="5722771" y="552619"/>
            <a:ext cx="6261791" cy="5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sz="1400" dirty="0">
                <a:latin typeface="Arial Black" panose="020B0A04020102020204" pitchFamily="34" charset="0"/>
              </a:rPr>
              <a:t>Other travel &amp; tourism considerations</a:t>
            </a:r>
          </a:p>
          <a:p>
            <a:pPr eaLnBrk="0" fontAlgn="base" hangingPunct="0">
              <a:spcBef>
                <a:spcPct val="0"/>
              </a:spcBef>
              <a:spcAft>
                <a:spcPct val="0"/>
              </a:spcAft>
            </a:pPr>
            <a:endParaRPr lang="en-GB" altLang="en-US" sz="1200" b="1"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1100" b="1" dirty="0">
                <a:latin typeface="Arial" panose="020B0604020202020204" pitchFamily="34" charset="0"/>
              </a:rPr>
              <a:t>O</a:t>
            </a:r>
            <a:r>
              <a:rPr kumimoji="0" lang="en-GB" altLang="en-US" sz="1100" b="1" i="0" u="none" strike="noStrike" cap="none" normalizeH="0" baseline="0" dirty="0">
                <a:ln>
                  <a:noFill/>
                </a:ln>
                <a:solidFill>
                  <a:schemeClr val="tx1"/>
                </a:solidFill>
                <a:effectLst/>
                <a:latin typeface="Arial" panose="020B0604020202020204" pitchFamily="34" charset="0"/>
              </a:rPr>
              <a:t>nline booking is now a clear expectation</a:t>
            </a:r>
            <a:r>
              <a:rPr kumimoji="0" lang="en-GB" altLang="en-US" sz="1100" i="0" u="none" strike="noStrike" cap="none" normalizeH="0" baseline="0" dirty="0">
                <a:ln>
                  <a:noFill/>
                </a:ln>
                <a:solidFill>
                  <a:schemeClr val="tx1"/>
                </a:solidFill>
                <a:effectLst/>
                <a:latin typeface="Arial" panose="020B0604020202020204" pitchFamily="34" charset="0"/>
              </a:rPr>
              <a:t>, with 91% wanting accommodation to be bookable online - but most would still book directly via call/email if needed.</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100" b="1" i="0" u="none" strike="noStrike" cap="none" normalizeH="0" baseline="0" dirty="0">
                <a:ln>
                  <a:noFill/>
                </a:ln>
                <a:solidFill>
                  <a:schemeClr val="tx1"/>
                </a:solidFill>
                <a:effectLst/>
                <a:latin typeface="Arial" panose="020B0604020202020204" pitchFamily="34" charset="0"/>
              </a:rPr>
              <a:t>Sustainable travel interest continues to grow</a:t>
            </a:r>
            <a:r>
              <a:rPr kumimoji="0" lang="en-GB" altLang="en-US" sz="1100" i="0" u="none" strike="noStrike" cap="none" normalizeH="0" baseline="0" dirty="0">
                <a:ln>
                  <a:noFill/>
                </a:ln>
                <a:solidFill>
                  <a:schemeClr val="tx1"/>
                </a:solidFill>
                <a:effectLst/>
                <a:latin typeface="Arial" panose="020B0604020202020204" pitchFamily="34" charset="0"/>
              </a:rPr>
              <a:t>, with over half likely to use public low‑carbon transport if convenient, though many still prefer their own vehicle.</a:t>
            </a:r>
            <a:endParaRPr lang="en-GB" altLang="en-US" sz="1100"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b="1"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100" b="1" i="0" u="none" strike="noStrike" cap="none" normalizeH="0" baseline="0" dirty="0">
                <a:ln>
                  <a:noFill/>
                </a:ln>
                <a:solidFill>
                  <a:schemeClr val="tx1"/>
                </a:solidFill>
                <a:effectLst/>
                <a:latin typeface="Arial" panose="020B0604020202020204" pitchFamily="34" charset="0"/>
              </a:rPr>
              <a:t>Visitor levy perceptions show cautious support</a:t>
            </a:r>
            <a:r>
              <a:rPr kumimoji="0" lang="en-GB" altLang="en-US" sz="1100" i="0" u="none" strike="noStrike" cap="none" normalizeH="0" baseline="0" dirty="0">
                <a:ln>
                  <a:noFill/>
                </a:ln>
                <a:solidFill>
                  <a:schemeClr val="tx1"/>
                </a:solidFill>
                <a:effectLst/>
                <a:latin typeface="Arial" panose="020B0604020202020204" pitchFamily="34" charset="0"/>
              </a:rPr>
              <a:t>, with most seeing it as positive but expecting some impact on pricing or visitor volume.</a:t>
            </a:r>
            <a:br>
              <a:rPr kumimoji="0" lang="en-GB" altLang="en-US" sz="1100" i="0" u="none" strike="noStrike" cap="none" normalizeH="0" baseline="0" dirty="0">
                <a:ln>
                  <a:noFill/>
                </a:ln>
                <a:solidFill>
                  <a:schemeClr val="tx1"/>
                </a:solidFill>
                <a:effectLst/>
                <a:latin typeface="Arial" panose="020B0604020202020204" pitchFamily="34" charset="0"/>
              </a:rPr>
            </a:br>
            <a:br>
              <a:rPr kumimoji="0" lang="en-GB" altLang="en-US" sz="1100" i="0" u="none" strike="noStrike" cap="none" normalizeH="0" baseline="0" dirty="0">
                <a:ln>
                  <a:noFill/>
                </a:ln>
                <a:solidFill>
                  <a:schemeClr val="tx1"/>
                </a:solidFill>
                <a:effectLst/>
                <a:latin typeface="Arial" panose="020B0604020202020204" pitchFamily="34" charset="0"/>
              </a:rPr>
            </a:br>
            <a:r>
              <a:rPr lang="fr-FR" sz="1400" dirty="0">
                <a:latin typeface="Arial Black" panose="020B0A04020102020204" pitchFamily="34" charset="0"/>
              </a:rPr>
              <a:t>Wales </a:t>
            </a:r>
            <a:r>
              <a:rPr lang="fr-FR" sz="1400" dirty="0" err="1">
                <a:latin typeface="Arial Black" panose="020B0A04020102020204" pitchFamily="34" charset="0"/>
              </a:rPr>
              <a:t>intenders</a:t>
            </a:r>
            <a:r>
              <a:rPr lang="fr-FR" sz="1400" dirty="0">
                <a:latin typeface="Arial Black" panose="020B0A04020102020204" pitchFamily="34" charset="0"/>
              </a:rPr>
              <a:t>’ trends vs 2025</a:t>
            </a:r>
            <a:br>
              <a:rPr lang="fr-FR" sz="1400" dirty="0">
                <a:latin typeface="Arial Black" panose="020B0A04020102020204" pitchFamily="34" charset="0"/>
              </a:rPr>
            </a:br>
            <a:endParaRPr lang="en-GB" altLang="en-US" sz="1200" b="1" dirty="0">
              <a:latin typeface="Arial" panose="020B0604020202020204" pitchFamily="34" charset="0"/>
            </a:endParaRPr>
          </a:p>
          <a:p>
            <a:pPr marL="171450" lvl="0" indent="-171450" eaLnBrk="0" fontAlgn="base" hangingPunct="0">
              <a:spcBef>
                <a:spcPct val="0"/>
              </a:spcBef>
              <a:spcAft>
                <a:spcPct val="0"/>
              </a:spcAft>
              <a:buFont typeface="Arial" panose="020B0604020202020204" pitchFamily="34" charset="0"/>
              <a:buChar char="•"/>
            </a:pPr>
            <a:r>
              <a:rPr lang="en-GB" altLang="en-US" sz="1100" b="1" dirty="0">
                <a:latin typeface="Arial" panose="020B0604020202020204" pitchFamily="34" charset="0"/>
              </a:rPr>
              <a:t>Family travel remains up overall: </a:t>
            </a:r>
            <a:r>
              <a:rPr lang="en-GB" altLang="en-US" sz="1100" dirty="0">
                <a:latin typeface="Arial" panose="020B0604020202020204" pitchFamily="34" charset="0"/>
              </a:rPr>
              <a:t>Versus 2025, more Wales trip intenders plan to travel with children across the seasons. However, in summer the ‘family time’ motivation dips compared to other seasons. Moreover, the Summer trip party make-up sees a lower share travelling with a partner, and a higher share travelling with friends.</a:t>
            </a:r>
            <a:br>
              <a:rPr lang="en-GB" altLang="en-US" sz="1100" dirty="0">
                <a:latin typeface="Arial" panose="020B0604020202020204" pitchFamily="34" charset="0"/>
              </a:rPr>
            </a:br>
            <a:endParaRPr lang="en-GB" altLang="en-US" sz="1100" dirty="0">
              <a:latin typeface="Arial" panose="020B0604020202020204" pitchFamily="34" charset="0"/>
            </a:endParaRPr>
          </a:p>
          <a:p>
            <a:pPr marL="171450" lvl="0" indent="-171450" eaLnBrk="0" fontAlgn="base" hangingPunct="0">
              <a:spcBef>
                <a:spcPct val="0"/>
              </a:spcBef>
              <a:spcAft>
                <a:spcPct val="0"/>
              </a:spcAft>
              <a:buFont typeface="Arial" panose="020B0604020202020204" pitchFamily="34" charset="0"/>
              <a:buChar char="•"/>
            </a:pPr>
            <a:r>
              <a:rPr lang="en-GB" altLang="en-US" sz="1100" b="1" dirty="0">
                <a:latin typeface="Arial" panose="020B0604020202020204" pitchFamily="34" charset="0"/>
              </a:rPr>
              <a:t>Shift toward longer stays: </a:t>
            </a:r>
            <a:r>
              <a:rPr lang="en-GB" altLang="en-US" sz="1100" dirty="0">
                <a:latin typeface="Arial" panose="020B0604020202020204" pitchFamily="34" charset="0"/>
              </a:rPr>
              <a:t>Across most seasons, there is an increase in planned 4+ night trips versus last year, particularly in winter, spring and autumn, with summer being the exception.</a:t>
            </a:r>
          </a:p>
          <a:p>
            <a:pPr marL="171450" lvl="0" indent="-171450" eaLnBrk="0" fontAlgn="base" hangingPunct="0">
              <a:spcBef>
                <a:spcPct val="0"/>
              </a:spcBef>
              <a:spcAft>
                <a:spcPct val="0"/>
              </a:spcAft>
              <a:buFont typeface="Arial" panose="020B0604020202020204" pitchFamily="34" charset="0"/>
              <a:buChar char="•"/>
            </a:pPr>
            <a:endParaRPr lang="en-GB" altLang="en-US" sz="1100" b="1" dirty="0">
              <a:latin typeface="Arial" panose="020B0604020202020204" pitchFamily="34" charset="0"/>
            </a:endParaRPr>
          </a:p>
          <a:p>
            <a:pPr marL="171450" lvl="0" indent="-171450" eaLnBrk="0" fontAlgn="base" hangingPunct="0">
              <a:spcBef>
                <a:spcPct val="0"/>
              </a:spcBef>
              <a:spcAft>
                <a:spcPct val="0"/>
              </a:spcAft>
              <a:buFont typeface="Arial" panose="020B0604020202020204" pitchFamily="34" charset="0"/>
              <a:buChar char="•"/>
            </a:pPr>
            <a:r>
              <a:rPr lang="en-GB" altLang="en-US" sz="1100" b="1" dirty="0">
                <a:latin typeface="Arial" panose="020B0604020202020204" pitchFamily="34" charset="0"/>
              </a:rPr>
              <a:t>Movement away from car‑led travel: </a:t>
            </a:r>
            <a:r>
              <a:rPr lang="en-GB" altLang="en-US" sz="1100" dirty="0">
                <a:latin typeface="Arial" panose="020B0604020202020204" pitchFamily="34" charset="0"/>
              </a:rPr>
              <a:t>Planned use of own car has declined year‑on‑year, with a clear rise in planned train travel across all seasons.</a:t>
            </a:r>
          </a:p>
          <a:p>
            <a:pPr marL="171450" lvl="0" indent="-171450" eaLnBrk="0" fontAlgn="base" hangingPunct="0">
              <a:spcBef>
                <a:spcPct val="0"/>
              </a:spcBef>
              <a:spcAft>
                <a:spcPct val="0"/>
              </a:spcAft>
              <a:buFont typeface="Arial" panose="020B0604020202020204" pitchFamily="34" charset="0"/>
              <a:buChar char="•"/>
            </a:pPr>
            <a:endParaRPr lang="en-GB" altLang="en-US" sz="1100" dirty="0">
              <a:latin typeface="Arial" panose="020B0604020202020204" pitchFamily="34" charset="0"/>
            </a:endParaRPr>
          </a:p>
          <a:p>
            <a:pPr marL="171450" lvl="0" indent="-171450" eaLnBrk="0" fontAlgn="base" hangingPunct="0">
              <a:spcBef>
                <a:spcPct val="0"/>
              </a:spcBef>
              <a:spcAft>
                <a:spcPct val="0"/>
              </a:spcAft>
              <a:buFont typeface="Arial" panose="020B0604020202020204" pitchFamily="34" charset="0"/>
              <a:buChar char="•"/>
            </a:pPr>
            <a:r>
              <a:rPr lang="en-GB" altLang="en-US" sz="1100" b="1" dirty="0">
                <a:latin typeface="Arial" panose="020B0604020202020204" pitchFamily="34" charset="0"/>
              </a:rPr>
              <a:t>Accommodation preferences evolving: </a:t>
            </a:r>
            <a:r>
              <a:rPr lang="en-GB" altLang="en-US" sz="1100" dirty="0">
                <a:latin typeface="Arial" panose="020B0604020202020204" pitchFamily="34" charset="0"/>
              </a:rPr>
              <a:t>Wales trip intenders show higher demand for hotels and serviced apartments compared with last year, while rented accommodation, guest houses and several secondary options have softened.</a:t>
            </a:r>
          </a:p>
          <a:p>
            <a:pPr marL="171450" lvl="0" indent="-171450" eaLnBrk="0" fontAlgn="base" hangingPunct="0">
              <a:spcBef>
                <a:spcPct val="0"/>
              </a:spcBef>
              <a:spcAft>
                <a:spcPct val="0"/>
              </a:spcAft>
              <a:buFont typeface="Arial" panose="020B0604020202020204" pitchFamily="34" charset="0"/>
              <a:buChar char="•"/>
            </a:pPr>
            <a:endParaRPr lang="en-GB" altLang="en-US" sz="1100" dirty="0">
              <a:latin typeface="Arial" panose="020B0604020202020204" pitchFamily="34" charset="0"/>
            </a:endParaRPr>
          </a:p>
          <a:p>
            <a:pPr marL="171450" lvl="0" indent="-171450" eaLnBrk="0" fontAlgn="base" hangingPunct="0">
              <a:spcBef>
                <a:spcPct val="0"/>
              </a:spcBef>
              <a:spcAft>
                <a:spcPct val="0"/>
              </a:spcAft>
              <a:buFont typeface="Arial" panose="020B0604020202020204" pitchFamily="34" charset="0"/>
              <a:buChar char="•"/>
            </a:pPr>
            <a:r>
              <a:rPr lang="en-GB" altLang="en-US" sz="1100" b="1" dirty="0">
                <a:latin typeface="Arial" panose="020B0604020202020204" pitchFamily="34" charset="0"/>
              </a:rPr>
              <a:t>Destination mix adjusting slightly: </a:t>
            </a:r>
            <a:r>
              <a:rPr lang="en-GB" altLang="en-US" sz="1100" dirty="0">
                <a:latin typeface="Arial" panose="020B0604020202020204" pitchFamily="34" charset="0"/>
              </a:rPr>
              <a:t>Traditional coastal towns show modest year‑on‑year gains, while rural coastline, countryside and mountain/hill destinations see small declines in intention levels</a:t>
            </a:r>
            <a:r>
              <a:rPr lang="en-GB" altLang="en-US" sz="1200" dirty="0">
                <a:latin typeface="Arial" panose="020B0604020202020204" pitchFamily="34" charset="0"/>
              </a:rPr>
              <a: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100" i="0" u="none" strike="noStrike" cap="none" normalizeH="0" baseline="0" dirty="0">
              <a:ln>
                <a:noFill/>
              </a:ln>
              <a:solidFill>
                <a:schemeClr val="tx1"/>
              </a:solidFill>
              <a:effectLst/>
              <a:latin typeface="Arial" panose="020B0604020202020204" pitchFamily="34" charset="0"/>
            </a:endParaRPr>
          </a:p>
        </p:txBody>
      </p:sp>
      <p:cxnSp>
        <p:nvCxnSpPr>
          <p:cNvPr id="8" name="Straight Connector 7">
            <a:extLst>
              <a:ext uri="{FF2B5EF4-FFF2-40B4-BE49-F238E27FC236}">
                <a16:creationId xmlns:a16="http://schemas.microsoft.com/office/drawing/2014/main" id="{8C332E68-C76F-F86D-2C9B-788116E5EC73}"/>
              </a:ext>
              <a:ext uri="{C183D7F6-B498-43B3-948B-1728B52AA6E4}">
                <adec:decorative xmlns:adec="http://schemas.microsoft.com/office/drawing/2017/decorative" val="1"/>
              </a:ext>
            </a:extLst>
          </p:cNvPr>
          <p:cNvCxnSpPr>
            <a:cxnSpLocks/>
          </p:cNvCxnSpPr>
          <p:nvPr/>
        </p:nvCxnSpPr>
        <p:spPr>
          <a:xfrm>
            <a:off x="5634228" y="552619"/>
            <a:ext cx="0" cy="5503124"/>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69355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FE1EC-00AB-57A8-15AC-2BB53EE1461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7A68310-372C-1A6C-92D2-60EAE58BC1C3}"/>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chemeClr val="bg1"/>
                </a:solidFill>
                <a:effectLst/>
                <a:uLnTx/>
                <a:uFillTx/>
                <a:latin typeface="Arial Black" panose="020B0A04020102020204" pitchFamily="34" charset="0"/>
                <a:ea typeface="+mn-ea"/>
                <a:cs typeface="Dreaming Outloud Pro" panose="03050502040302030504" pitchFamily="66" charset="0"/>
              </a:rPr>
              <a:t>2025 Review</a:t>
            </a:r>
          </a:p>
        </p:txBody>
      </p:sp>
    </p:spTree>
    <p:extLst>
      <p:ext uri="{BB962C8B-B14F-4D97-AF65-F5344CB8AC3E}">
        <p14:creationId xmlns:p14="http://schemas.microsoft.com/office/powerpoint/2010/main" val="3903881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BD131-A9B4-4241-3463-469EB52692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FF7972-A338-830D-12A1-3E4390D6764A}"/>
              </a:ext>
            </a:extLst>
          </p:cNvPr>
          <p:cNvSpPr>
            <a:spLocks noGrp="1"/>
          </p:cNvSpPr>
          <p:nvPr>
            <p:ph type="title"/>
          </p:nvPr>
        </p:nvSpPr>
        <p:spPr>
          <a:xfrm>
            <a:off x="422888" y="244703"/>
            <a:ext cx="11769111" cy="671807"/>
          </a:xfrm>
        </p:spPr>
        <p:txBody>
          <a:bodyPr>
            <a:normAutofit/>
          </a:bodyPr>
          <a:lstStyle/>
          <a:p>
            <a:r>
              <a:rPr lang="en-GB"/>
              <a:t>Profile of 2025 trip takers - Age</a:t>
            </a:r>
          </a:p>
        </p:txBody>
      </p:sp>
      <p:sp>
        <p:nvSpPr>
          <p:cNvPr id="5" name="Footer Placeholder 5">
            <a:extLst>
              <a:ext uri="{FF2B5EF4-FFF2-40B4-BE49-F238E27FC236}">
                <a16:creationId xmlns:a16="http://schemas.microsoft.com/office/drawing/2014/main" id="{B3BD645F-7C35-472B-C06B-CACEE8FB22CE}"/>
              </a:ext>
            </a:extLst>
          </p:cNvPr>
          <p:cNvSpPr txBox="1">
            <a:spLocks/>
          </p:cNvSpPr>
          <p:nvPr/>
        </p:nvSpPr>
        <p:spPr>
          <a:xfrm>
            <a:off x="273136" y="6085065"/>
            <a:ext cx="1018032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Q2. Which of the following age groups are you in?</a:t>
            </a:r>
            <a:br>
              <a:rPr kumimoji="0" lang="en-GB" sz="10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Base January 2026 data: UK Population = 1,755; 2025 trip takers: UK = 1,190, Wales = 98, England = 966, Scotland = 150.</a:t>
            </a:r>
          </a:p>
        </p:txBody>
      </p:sp>
      <p:graphicFrame>
        <p:nvGraphicFramePr>
          <p:cNvPr id="4" name="Chart Placeholder 9" descr="The chart compares the age profile of the UK population with 2025 trip takers across the UK, Wales, England and Scotland. In the UK population, 22% are aged 65+, 17% are 45–54, 17% are 25–34, 16% are 35–44, 14% are 16–24, and 14% are 55–64. Among UK 2025 trip takers, 22% are 65+, 19% are 25–34, 16% are 35–44, 16% are 45–54, 13% are 55–64 and 13% are 16–24. Wales trip takers show higher proportions of 55–64 (22%) and 45–54 (19%) compared with the UK overall, with younger age groups also notable: 16–24 make up 15% and 25–34 make up 18%. Wales has a lower share aged 65+ (14%) compared with England (21%) and Scotland (22%). Scotland has the highest share of 35–44‑year‑olds at 21%, compared with 12% in Wales and 16% for UK trip takers.">
            <a:extLst>
              <a:ext uri="{FF2B5EF4-FFF2-40B4-BE49-F238E27FC236}">
                <a16:creationId xmlns:a16="http://schemas.microsoft.com/office/drawing/2014/main" id="{0316D0E4-AA13-6940-5F6E-A9D96D5660D0}"/>
              </a:ext>
            </a:extLst>
          </p:cNvPr>
          <p:cNvGraphicFramePr>
            <a:graphicFrameLocks/>
          </p:cNvGraphicFramePr>
          <p:nvPr>
            <p:extLst>
              <p:ext uri="{D42A27DB-BD31-4B8C-83A1-F6EECF244321}">
                <p14:modId xmlns:p14="http://schemas.microsoft.com/office/powerpoint/2010/main" val="390096373"/>
              </p:ext>
            </p:extLst>
          </p:nvPr>
        </p:nvGraphicFramePr>
        <p:xfrm>
          <a:off x="500370" y="2567708"/>
          <a:ext cx="11018527" cy="3492283"/>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80ECFFD2-9779-78DF-8970-7DD169CDFC14}"/>
              </a:ext>
              <a:ext uri="{C183D7F6-B498-43B3-948B-1728B52AA6E4}">
                <adec:decorative xmlns:adec="http://schemas.microsoft.com/office/drawing/2017/decorative" val="1"/>
              </a:ext>
            </a:extLst>
          </p:cNvPr>
          <p:cNvSpPr/>
          <p:nvPr/>
        </p:nvSpPr>
        <p:spPr>
          <a:xfrm>
            <a:off x="5985165" y="3214255"/>
            <a:ext cx="1237670" cy="2733327"/>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4" name="Text Placeholder 2">
            <a:extLst>
              <a:ext uri="{FF2B5EF4-FFF2-40B4-BE49-F238E27FC236}">
                <a16:creationId xmlns:a16="http://schemas.microsoft.com/office/drawing/2014/main" id="{C2837139-21A4-434E-9549-074762412370}"/>
              </a:ext>
            </a:extLst>
          </p:cNvPr>
          <p:cNvSpPr>
            <a:spLocks noGrp="1"/>
          </p:cNvSpPr>
          <p:nvPr>
            <p:ph type="body" sz="quarter" idx="10"/>
          </p:nvPr>
        </p:nvSpPr>
        <p:spPr>
          <a:xfrm>
            <a:off x="273136" y="798009"/>
            <a:ext cx="11696309" cy="1657290"/>
          </a:xfrm>
        </p:spPr>
        <p:txBody>
          <a:bodyPr/>
          <a:lstStyle/>
          <a:p>
            <a:pPr marL="228594" indent="-228594">
              <a:buFont typeface="Arial" panose="020B0604020202020204" pitchFamily="34" charset="0"/>
              <a:buChar char="•"/>
            </a:pPr>
            <a:r>
              <a:rPr lang="en-GB" sz="1400" dirty="0"/>
              <a:t>Across the UK, the largest share of 2025 trip takers fall within 65+ age group, followed by 25-34 and 45-54 age groups, forming a broadly even age profile.</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In Wales, trip takers are distributed across age groups in a similar pattern, with the highest shares among those aged 45-54 and 55-64, alongside a comparatively strong 16-24 and 25-34 presence.</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Compared with England and Scotland, Wales receives a smaller share of visitors aged 65+, while Scotland shows a higher concentration of 35-44 year‑olds.</a:t>
            </a:r>
          </a:p>
        </p:txBody>
      </p:sp>
    </p:spTree>
    <p:extLst>
      <p:ext uri="{BB962C8B-B14F-4D97-AF65-F5344CB8AC3E}">
        <p14:creationId xmlns:p14="http://schemas.microsoft.com/office/powerpoint/2010/main" val="3314560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39939-492A-709C-49E7-A4B5429A4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F49EA-0D46-038C-75B5-22CF19A24370}"/>
              </a:ext>
            </a:extLst>
          </p:cNvPr>
          <p:cNvSpPr>
            <a:spLocks noGrp="1"/>
          </p:cNvSpPr>
          <p:nvPr>
            <p:ph type="title"/>
          </p:nvPr>
        </p:nvSpPr>
        <p:spPr>
          <a:xfrm>
            <a:off x="422889" y="323736"/>
            <a:ext cx="11769111" cy="671807"/>
          </a:xfrm>
        </p:spPr>
        <p:txBody>
          <a:bodyPr>
            <a:normAutofit/>
          </a:bodyPr>
          <a:lstStyle/>
          <a:p>
            <a:r>
              <a:rPr lang="en-GB"/>
              <a:t>Profile of 2025 trip takers - Gender</a:t>
            </a:r>
            <a:endParaRPr lang="en-GB">
              <a:latin typeface="+mj-lt"/>
            </a:endParaRPr>
          </a:p>
        </p:txBody>
      </p:sp>
      <p:sp>
        <p:nvSpPr>
          <p:cNvPr id="3" name="Text Placeholder 2">
            <a:extLst>
              <a:ext uri="{FF2B5EF4-FFF2-40B4-BE49-F238E27FC236}">
                <a16:creationId xmlns:a16="http://schemas.microsoft.com/office/drawing/2014/main" id="{83D90FF4-3320-664E-5599-E99BF75A6580}"/>
              </a:ext>
            </a:extLst>
          </p:cNvPr>
          <p:cNvSpPr>
            <a:spLocks noGrp="1"/>
          </p:cNvSpPr>
          <p:nvPr>
            <p:ph type="body" sz="quarter" idx="10"/>
          </p:nvPr>
        </p:nvSpPr>
        <p:spPr>
          <a:xfrm>
            <a:off x="402431" y="916509"/>
            <a:ext cx="11696309" cy="1000960"/>
          </a:xfrm>
        </p:spPr>
        <p:txBody>
          <a:bodyPr/>
          <a:lstStyle/>
          <a:p>
            <a:pPr marL="228594" indent="-228594">
              <a:buFont typeface="Arial" panose="020B0604020202020204" pitchFamily="34" charset="0"/>
              <a:buChar char="•"/>
            </a:pPr>
            <a:r>
              <a:rPr lang="en-GB" sz="1400" dirty="0"/>
              <a:t>The gender split among UK trip takers is broadly balanced, with a slight majority identifying as female.</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Wales trip takers show an even gender profile, while Scotland shows a higher share of male trip takers compared with Wales and England.</a:t>
            </a:r>
          </a:p>
        </p:txBody>
      </p:sp>
      <p:graphicFrame>
        <p:nvGraphicFramePr>
          <p:cNvPr id="4" name="Chart Placeholder 9" descr="This is a clustered bar chart comparing the gender profile of the UK population with 2025 trip takers across the UK, Wales, England and Scotland. The UK population is 49% male and 51% female. Among UK trip takers, 47% are male and 53% are female. Wales trip takers show a perfectly even split of 50% male and 50% female. England mirrors the national picture, with 46% male and 54% female. Scotland differs from the other nations, with a higher proportion of male trip takers at 54% and 46% female.">
            <a:extLst>
              <a:ext uri="{FF2B5EF4-FFF2-40B4-BE49-F238E27FC236}">
                <a16:creationId xmlns:a16="http://schemas.microsoft.com/office/drawing/2014/main" id="{C236366A-2FCD-F021-17ED-3B7FE3E3EE9B}"/>
              </a:ext>
            </a:extLst>
          </p:cNvPr>
          <p:cNvGraphicFramePr>
            <a:graphicFrameLocks/>
          </p:cNvGraphicFramePr>
          <p:nvPr>
            <p:extLst>
              <p:ext uri="{D42A27DB-BD31-4B8C-83A1-F6EECF244321}">
                <p14:modId xmlns:p14="http://schemas.microsoft.com/office/powerpoint/2010/main" val="465748607"/>
              </p:ext>
            </p:extLst>
          </p:nvPr>
        </p:nvGraphicFramePr>
        <p:xfrm>
          <a:off x="500372" y="1934619"/>
          <a:ext cx="11018527" cy="4006872"/>
        </p:xfrm>
        <a:graphic>
          <a:graphicData uri="http://schemas.openxmlformats.org/drawingml/2006/chart">
            <c:chart xmlns:c="http://schemas.openxmlformats.org/drawingml/2006/chart" xmlns:r="http://schemas.openxmlformats.org/officeDocument/2006/relationships" r:id="rId3"/>
          </a:graphicData>
        </a:graphic>
      </p:graphicFrame>
      <p:sp>
        <p:nvSpPr>
          <p:cNvPr id="11" name="Footer Placeholder 5">
            <a:extLst>
              <a:ext uri="{FF2B5EF4-FFF2-40B4-BE49-F238E27FC236}">
                <a16:creationId xmlns:a16="http://schemas.microsoft.com/office/drawing/2014/main" id="{37E8FF83-CA11-89A2-A688-41ECC2D5C7BD}"/>
              </a:ext>
            </a:extLst>
          </p:cNvPr>
          <p:cNvSpPr txBox="1">
            <a:spLocks/>
          </p:cNvSpPr>
          <p:nvPr/>
        </p:nvSpPr>
        <p:spPr>
          <a:xfrm>
            <a:off x="216311" y="5941491"/>
            <a:ext cx="11475317"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Q4. Are you…?</a:t>
            </a:r>
            <a:br>
              <a:rPr kumimoji="0" lang="en-GB" sz="10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Base January 2026 data: UK Population = 1,755; 2025 trip takers: UK = 1,190, Wales = 98, England = 966, Scotland = 150.</a:t>
            </a:r>
          </a:p>
        </p:txBody>
      </p:sp>
      <p:sp>
        <p:nvSpPr>
          <p:cNvPr id="7" name="Rectangle 6">
            <a:extLst>
              <a:ext uri="{FF2B5EF4-FFF2-40B4-BE49-F238E27FC236}">
                <a16:creationId xmlns:a16="http://schemas.microsoft.com/office/drawing/2014/main" id="{60F929E3-6051-8F00-BCCF-CDD847E16CE0}"/>
              </a:ext>
              <a:ext uri="{C183D7F6-B498-43B3-948B-1728B52AA6E4}">
                <adec:decorative xmlns:adec="http://schemas.microsoft.com/office/drawing/2017/decorative" val="1"/>
              </a:ext>
            </a:extLst>
          </p:cNvPr>
          <p:cNvSpPr/>
          <p:nvPr/>
        </p:nvSpPr>
        <p:spPr>
          <a:xfrm>
            <a:off x="5948218" y="2733964"/>
            <a:ext cx="1293092" cy="2927927"/>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100214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8" y="244703"/>
            <a:ext cx="11769111" cy="671807"/>
          </a:xfrm>
        </p:spPr>
        <p:txBody>
          <a:bodyPr>
            <a:normAutofit/>
          </a:bodyPr>
          <a:lstStyle/>
          <a:p>
            <a:r>
              <a:rPr lang="en-GB"/>
              <a:t>Profile of 2025 trip takers – Life stage</a:t>
            </a:r>
            <a:endParaRPr lang="en-GB">
              <a:latin typeface="+mj-lt"/>
            </a:endParaRPr>
          </a:p>
        </p:txBody>
      </p:sp>
      <p:sp>
        <p:nvSpPr>
          <p:cNvPr id="3" name="Text Placeholder 2"/>
          <p:cNvSpPr>
            <a:spLocks noGrp="1"/>
          </p:cNvSpPr>
          <p:nvPr>
            <p:ph type="body" sz="quarter" idx="10"/>
          </p:nvPr>
        </p:nvSpPr>
        <p:spPr>
          <a:xfrm>
            <a:off x="422888" y="793287"/>
            <a:ext cx="11248002" cy="1000960"/>
          </a:xfrm>
        </p:spPr>
        <p:txBody>
          <a:bodyPr/>
          <a:lstStyle/>
          <a:p>
            <a:pPr marL="228594" indent="-228594">
              <a:buFont typeface="Arial" panose="020B0604020202020204" pitchFamily="34" charset="0"/>
              <a:buChar char="•"/>
            </a:pPr>
            <a:r>
              <a:rPr lang="en-GB" sz="1400" dirty="0"/>
              <a:t>Across the UK, Families and Older Independents make up the largest life‑stage groups among 2025 trip takers.</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Wales has a slightly different life stage profile compared to England &amp; Scotland. Older Independents form the largest segment, followed by Families. However, compared with England and Scotland, Wales receives more Younger Independents and a lower share of those in Retirement age.</a:t>
            </a:r>
          </a:p>
        </p:txBody>
      </p:sp>
      <p:graphicFrame>
        <p:nvGraphicFramePr>
          <p:cNvPr id="4" name="Chart Placeholder 9" descr="This is a clustered bar chart comparing life‑stage groups in the UK population with 2025 trip takers across the UK, Wales, England and Scotland. In the UK population, Families make up 35%, Older Independents 28%, Retirement age 22% and Younger Independents 15%. Among UK trip takers, Families rise to 40%, Older Independents are 25%, Retirement age 21%, and Younger Independents 14%. Wales trip takers show a higher share of Older Independents at 32% and a lower share of Retirement‑age visitors at 14%, while Younger Independents represent 23% and Families 31%. England trip takers show strong representation of Families at 42% and lower levels of Older Independents at 23%. Scotland trip takers have the highest share of Older Independents at 34% and the lowest share of Younger Independents at 6%, with Families making up 39% and Retirement‑age visitors 22%.">
            <a:extLst>
              <a:ext uri="{FF2B5EF4-FFF2-40B4-BE49-F238E27FC236}">
                <a16:creationId xmlns:a16="http://schemas.microsoft.com/office/drawing/2014/main" id="{8DE941C9-5597-CDB3-A8A1-E99D40340DBE}"/>
              </a:ext>
            </a:extLst>
          </p:cNvPr>
          <p:cNvGraphicFramePr>
            <a:graphicFrameLocks/>
          </p:cNvGraphicFramePr>
          <p:nvPr>
            <p:extLst>
              <p:ext uri="{D42A27DB-BD31-4B8C-83A1-F6EECF244321}">
                <p14:modId xmlns:p14="http://schemas.microsoft.com/office/powerpoint/2010/main" val="1907456762"/>
              </p:ext>
            </p:extLst>
          </p:nvPr>
        </p:nvGraphicFramePr>
        <p:xfrm>
          <a:off x="422888" y="2101644"/>
          <a:ext cx="11018527" cy="4097987"/>
        </p:xfrm>
        <a:graphic>
          <a:graphicData uri="http://schemas.openxmlformats.org/drawingml/2006/chart">
            <c:chart xmlns:c="http://schemas.openxmlformats.org/drawingml/2006/chart" xmlns:r="http://schemas.openxmlformats.org/officeDocument/2006/relationships" r:id="rId3"/>
          </a:graphicData>
        </a:graphic>
      </p:graphicFrame>
      <p:sp>
        <p:nvSpPr>
          <p:cNvPr id="17" name="Footer Placeholder 5">
            <a:extLst>
              <a:ext uri="{FF2B5EF4-FFF2-40B4-BE49-F238E27FC236}">
                <a16:creationId xmlns:a16="http://schemas.microsoft.com/office/drawing/2014/main" id="{D83E5E6D-10FA-A932-15F4-FD3E7D6FBD81}"/>
              </a:ext>
            </a:extLst>
          </p:cNvPr>
          <p:cNvSpPr txBox="1">
            <a:spLocks/>
          </p:cNvSpPr>
          <p:nvPr/>
        </p:nvSpPr>
        <p:spPr>
          <a:xfrm>
            <a:off x="265466" y="6134573"/>
            <a:ext cx="9293223" cy="604832"/>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Source: Demographics. </a:t>
            </a:r>
          </a:p>
          <a:p>
            <a:pPr defTabSz="609585">
              <a:defRPr/>
            </a:pPr>
            <a:r>
              <a:rPr lang="en-GB" sz="1000" dirty="0">
                <a:solidFill>
                  <a:srgbClr val="1E1541"/>
                </a:solidFill>
                <a:latin typeface="Arial" panose="020B0604020202020204" pitchFamily="34" charset="0"/>
                <a:cs typeface="Arial" panose="020B0604020202020204" pitchFamily="34" charset="0"/>
              </a:rPr>
              <a:t>Base January 2026 data: UK Population = 1,755; 2025 trip takers: UK = 1,190, Wales = 98, England = 966, Scotland = 150. </a:t>
            </a:r>
          </a:p>
        </p:txBody>
      </p:sp>
      <p:sp>
        <p:nvSpPr>
          <p:cNvPr id="7" name="Rectangle 6">
            <a:extLst>
              <a:ext uri="{FF2B5EF4-FFF2-40B4-BE49-F238E27FC236}">
                <a16:creationId xmlns:a16="http://schemas.microsoft.com/office/drawing/2014/main" id="{0CC3CE71-2EB2-5F1F-5ACE-60686D5546E9}"/>
              </a:ext>
              <a:ext uri="{C183D7F6-B498-43B3-948B-1728B52AA6E4}">
                <adec:decorative xmlns:adec="http://schemas.microsoft.com/office/drawing/2017/decorative" val="1"/>
              </a:ext>
            </a:extLst>
          </p:cNvPr>
          <p:cNvSpPr/>
          <p:nvPr/>
        </p:nvSpPr>
        <p:spPr>
          <a:xfrm>
            <a:off x="6096000" y="2882592"/>
            <a:ext cx="1237673" cy="2874724"/>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2274288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97C9B-0E34-E198-2117-61BB052E56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D1F54-BFD5-BFBE-9BC1-3AEC1F18A741}"/>
              </a:ext>
            </a:extLst>
          </p:cNvPr>
          <p:cNvSpPr>
            <a:spLocks noGrp="1"/>
          </p:cNvSpPr>
          <p:nvPr>
            <p:ph type="title"/>
          </p:nvPr>
        </p:nvSpPr>
        <p:spPr>
          <a:xfrm>
            <a:off x="172016" y="315757"/>
            <a:ext cx="11769111" cy="671807"/>
          </a:xfrm>
        </p:spPr>
        <p:txBody>
          <a:bodyPr>
            <a:normAutofit/>
          </a:bodyPr>
          <a:lstStyle/>
          <a:p>
            <a:r>
              <a:rPr lang="en-GB"/>
              <a:t>UK Trip intentions vs actual trips (2025 vs 2024)</a:t>
            </a:r>
          </a:p>
        </p:txBody>
      </p:sp>
      <p:sp>
        <p:nvSpPr>
          <p:cNvPr id="3" name="Text Placeholder 2">
            <a:extLst>
              <a:ext uri="{FF2B5EF4-FFF2-40B4-BE49-F238E27FC236}">
                <a16:creationId xmlns:a16="http://schemas.microsoft.com/office/drawing/2014/main" id="{7136C494-D2EF-D272-A223-C76AB3A83244}"/>
              </a:ext>
            </a:extLst>
          </p:cNvPr>
          <p:cNvSpPr>
            <a:spLocks noGrp="1"/>
          </p:cNvSpPr>
          <p:nvPr>
            <p:ph type="body" sz="quarter" idx="10"/>
          </p:nvPr>
        </p:nvSpPr>
        <p:spPr>
          <a:xfrm>
            <a:off x="172016" y="909159"/>
            <a:ext cx="12019984" cy="1000960"/>
          </a:xfrm>
        </p:spPr>
        <p:txBody>
          <a:bodyPr/>
          <a:lstStyle/>
          <a:p>
            <a:pPr marL="228594" indent="-228594">
              <a:buFont typeface="Arial" panose="020B0604020202020204" pitchFamily="34" charset="0"/>
              <a:buChar char="•"/>
            </a:pPr>
            <a:r>
              <a:rPr lang="en-GB" sz="1400" dirty="0"/>
              <a:t>The gap between UK trips intended and trips actually taken is broadly unchanged year‑on‑year as intentions continue to run ahead of realised trips.</a:t>
            </a:r>
          </a:p>
        </p:txBody>
      </p:sp>
      <p:grpSp>
        <p:nvGrpSpPr>
          <p:cNvPr id="5" name="Group 4" descr="This is a line chart showing the proportion of UK adults who intended to take a UK trip in the next three months, compared with the proportion who actually took a trip, across rolling monthly periods from January 2024 to December 2025. The chart shows that intended trips consistently run ahead of actual trips. For example, intended trip levels range from around 23% to 51% across the year, peaking in July–September. Actual trips are lower, typically between 14% and 27%, with smaller seasonal rises. In early periods, intentions are around 23–29% while actual trips sit closer to 14–18%. Mid‑year, intentions rise to around 45–51% compared with actual trips around 22–27%. Later in the year, intentions fall back to around 30–33% while actual trips settle around 21–24%. The gap between intentions and realised behaviour remains broadly consistent between 2024 and 2025, with intentions always higher than trips taken.">
            <a:extLst>
              <a:ext uri="{FF2B5EF4-FFF2-40B4-BE49-F238E27FC236}">
                <a16:creationId xmlns:a16="http://schemas.microsoft.com/office/drawing/2014/main" id="{95E5E353-AB50-0158-C4A5-DF2C3EB01709}"/>
              </a:ext>
              <a:ext uri="{C183D7F6-B498-43B3-948B-1728B52AA6E4}">
                <adec:decorative xmlns:adec="http://schemas.microsoft.com/office/drawing/2017/decorative" val="0"/>
              </a:ext>
            </a:extLst>
          </p:cNvPr>
          <p:cNvGrpSpPr/>
          <p:nvPr/>
        </p:nvGrpSpPr>
        <p:grpSpPr>
          <a:xfrm>
            <a:off x="401127" y="1580966"/>
            <a:ext cx="11561761" cy="3984263"/>
            <a:chOff x="401127" y="1580966"/>
            <a:chExt cx="11561761" cy="3984263"/>
          </a:xfrm>
        </p:grpSpPr>
        <p:graphicFrame>
          <p:nvGraphicFramePr>
            <p:cNvPr id="4" name="Chart Placeholder 7">
              <a:extLst>
                <a:ext uri="{FF2B5EF4-FFF2-40B4-BE49-F238E27FC236}">
                  <a16:creationId xmlns:a16="http://schemas.microsoft.com/office/drawing/2014/main" id="{B77B2FF6-56FF-2DA7-E65F-9B5EA67199C6}"/>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94662820"/>
                </p:ext>
              </p:extLst>
            </p:nvPr>
          </p:nvGraphicFramePr>
          <p:xfrm>
            <a:off x="401127" y="1580966"/>
            <a:ext cx="11561761" cy="3984263"/>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5DE841B5-E364-FADF-6956-FC37F832037C}"/>
                </a:ext>
              </a:extLst>
            </p:cNvPr>
            <p:cNvSpPr txBox="1"/>
            <p:nvPr/>
          </p:nvSpPr>
          <p:spPr>
            <a:xfrm>
              <a:off x="2905699" y="5212321"/>
              <a:ext cx="2000250" cy="292388"/>
            </a:xfrm>
            <a:prstGeom prst="rect">
              <a:avLst/>
            </a:prstGeom>
            <a:noFill/>
          </p:spPr>
          <p:txBody>
            <a:bodyPr wrap="square" rtlCol="0">
              <a:spAutoFit/>
            </a:bodyPr>
            <a:lstStyle/>
            <a:p>
              <a:pPr algn="ctr">
                <a:defRPr/>
              </a:pPr>
              <a:r>
                <a:rPr lang="en-GB" sz="1300">
                  <a:solidFill>
                    <a:srgbClr val="000000"/>
                  </a:solidFill>
                  <a:latin typeface="Arial" panose="020B0604020202020204" pitchFamily="34" charset="0"/>
                  <a:cs typeface="Arial" panose="020B0604020202020204" pitchFamily="34" charset="0"/>
                </a:rPr>
                <a:t>2024</a:t>
              </a:r>
            </a:p>
          </p:txBody>
        </p:sp>
        <p:sp>
          <p:nvSpPr>
            <p:cNvPr id="16" name="TextBox 15">
              <a:extLst>
                <a:ext uri="{FF2B5EF4-FFF2-40B4-BE49-F238E27FC236}">
                  <a16:creationId xmlns:a16="http://schemas.microsoft.com/office/drawing/2014/main" id="{576CD443-5238-2515-F475-E032BB7B977B}"/>
                </a:ext>
              </a:extLst>
            </p:cNvPr>
            <p:cNvSpPr txBox="1"/>
            <p:nvPr/>
          </p:nvSpPr>
          <p:spPr>
            <a:xfrm>
              <a:off x="8073969" y="5224569"/>
              <a:ext cx="2000250" cy="292388"/>
            </a:xfrm>
            <a:prstGeom prst="rect">
              <a:avLst/>
            </a:prstGeom>
            <a:noFill/>
          </p:spPr>
          <p:txBody>
            <a:bodyPr wrap="square" rtlCol="0">
              <a:spAutoFit/>
            </a:bodyPr>
            <a:lstStyle/>
            <a:p>
              <a:pPr algn="ctr">
                <a:defRPr/>
              </a:pPr>
              <a:r>
                <a:rPr lang="en-GB" sz="1300">
                  <a:solidFill>
                    <a:srgbClr val="000000"/>
                  </a:solidFill>
                  <a:latin typeface="Arial" panose="020B0604020202020204" pitchFamily="34" charset="0"/>
                  <a:cs typeface="Arial" panose="020B0604020202020204" pitchFamily="34" charset="0"/>
                </a:rPr>
                <a:t>2025</a:t>
              </a:r>
            </a:p>
          </p:txBody>
        </p:sp>
      </p:grpSp>
      <p:sp>
        <p:nvSpPr>
          <p:cNvPr id="6" name="Footer Placeholder 5">
            <a:extLst>
              <a:ext uri="{FF2B5EF4-FFF2-40B4-BE49-F238E27FC236}">
                <a16:creationId xmlns:a16="http://schemas.microsoft.com/office/drawing/2014/main" id="{14D92A8B-E722-4FC8-4D04-2779D903959C}"/>
              </a:ext>
            </a:extLst>
          </p:cNvPr>
          <p:cNvSpPr txBox="1">
            <a:spLocks/>
          </p:cNvSpPr>
          <p:nvPr/>
        </p:nvSpPr>
        <p:spPr>
          <a:xfrm>
            <a:off x="172016" y="5971970"/>
            <a:ext cx="10158190" cy="524553"/>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VB2a.  Thinking of the next UK holiday or short break you are likely to take, when are you likely to plan, book and go on this trip?</a:t>
            </a:r>
          </a:p>
          <a:p>
            <a:pPr lvl="0" defTabSz="609585">
              <a:defRPr/>
            </a:pPr>
            <a:r>
              <a:rPr kumimoji="0" lang="en-GB"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VB13a2: </a:t>
            </a:r>
            <a:r>
              <a:rPr lang="en-GB" dirty="0">
                <a:solidFill>
                  <a:srgbClr val="1E1541"/>
                </a:solidFill>
              </a:rPr>
              <a:t>In which of these months have you taken an overnight short break or holiday in the UK in the last 12 months?</a:t>
            </a:r>
            <a:r>
              <a:rPr kumimoji="0" lang="en-GB"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 Base: All UK respondents = 1,755. Data shows the proportion intending to take a trip within the next 3 months – this will not account for intentions established less than 3 months ahead of trip date – and trips taken. </a:t>
            </a:r>
            <a:r>
              <a:rPr lang="en-GB" dirty="0">
                <a:solidFill>
                  <a:srgbClr val="1E1541"/>
                </a:solidFill>
              </a:rPr>
              <a:t>Actual trips taken is only available from January 2024 up to December 2025. </a:t>
            </a:r>
            <a:r>
              <a:rPr lang="en-GB" i="1" dirty="0">
                <a:solidFill>
                  <a:srgbClr val="1E1541"/>
                </a:solidFill>
              </a:rPr>
              <a:t>Taken from the VB Domestic Sentiment tracker</a:t>
            </a:r>
            <a:endParaRPr kumimoji="0" lang="en-GB"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endParaRPr>
          </a:p>
        </p:txBody>
      </p:sp>
      <p:cxnSp>
        <p:nvCxnSpPr>
          <p:cNvPr id="15" name="Straight Connector 14">
            <a:extLst>
              <a:ext uri="{FF2B5EF4-FFF2-40B4-BE49-F238E27FC236}">
                <a16:creationId xmlns:a16="http://schemas.microsoft.com/office/drawing/2014/main" id="{677D8386-10B9-D739-DFC5-B1C6088416B1}"/>
              </a:ext>
              <a:ext uri="{C183D7F6-B498-43B3-948B-1728B52AA6E4}">
                <adec:decorative xmlns:adec="http://schemas.microsoft.com/office/drawing/2017/decorative" val="1"/>
              </a:ext>
            </a:extLst>
          </p:cNvPr>
          <p:cNvCxnSpPr>
            <a:cxnSpLocks/>
          </p:cNvCxnSpPr>
          <p:nvPr/>
        </p:nvCxnSpPr>
        <p:spPr>
          <a:xfrm>
            <a:off x="6185300" y="4931832"/>
            <a:ext cx="0" cy="560978"/>
          </a:xfrm>
          <a:prstGeom prst="line">
            <a:avLst/>
          </a:prstGeom>
          <a:noFill/>
          <a:ln w="6350" cap="flat" cmpd="sng" algn="ctr">
            <a:solidFill>
              <a:srgbClr val="FFFFFF">
                <a:lumMod val="50000"/>
              </a:srgbClr>
            </a:solidFill>
            <a:prstDash val="solid"/>
            <a:miter lim="800000"/>
          </a:ln>
          <a:effectLst/>
        </p:spPr>
      </p:cxnSp>
      <p:cxnSp>
        <p:nvCxnSpPr>
          <p:cNvPr id="8" name="Straight Connector 7">
            <a:extLst>
              <a:ext uri="{FF2B5EF4-FFF2-40B4-BE49-F238E27FC236}">
                <a16:creationId xmlns:a16="http://schemas.microsoft.com/office/drawing/2014/main" id="{6E8A9E99-0888-A5CA-5C63-E634182F04D0}"/>
              </a:ext>
              <a:ext uri="{C183D7F6-B498-43B3-948B-1728B52AA6E4}">
                <adec:decorative xmlns:adec="http://schemas.microsoft.com/office/drawing/2017/decorative" val="1"/>
              </a:ext>
            </a:extLst>
          </p:cNvPr>
          <p:cNvCxnSpPr>
            <a:cxnSpLocks/>
          </p:cNvCxnSpPr>
          <p:nvPr/>
        </p:nvCxnSpPr>
        <p:spPr>
          <a:xfrm>
            <a:off x="11519300" y="4955979"/>
            <a:ext cx="0" cy="560978"/>
          </a:xfrm>
          <a:prstGeom prst="line">
            <a:avLst/>
          </a:prstGeom>
          <a:noFill/>
          <a:ln w="6350" cap="flat" cmpd="sng" algn="ctr">
            <a:solidFill>
              <a:srgbClr val="FFFFFF">
                <a:lumMod val="50000"/>
              </a:srgbClr>
            </a:solidFill>
            <a:prstDash val="solid"/>
            <a:miter lim="800000"/>
          </a:ln>
          <a:effectLst/>
        </p:spPr>
      </p:cxnSp>
    </p:spTree>
    <p:extLst>
      <p:ext uri="{BB962C8B-B14F-4D97-AF65-F5344CB8AC3E}">
        <p14:creationId xmlns:p14="http://schemas.microsoft.com/office/powerpoint/2010/main" val="352164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43F92-5BEF-5F43-9AE5-E6C84ADBA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684113-F7C9-5113-23D8-C9E5EB3CC203}"/>
              </a:ext>
            </a:extLst>
          </p:cNvPr>
          <p:cNvSpPr>
            <a:spLocks noGrp="1"/>
          </p:cNvSpPr>
          <p:nvPr>
            <p:ph type="title"/>
          </p:nvPr>
        </p:nvSpPr>
        <p:spPr>
          <a:xfrm>
            <a:off x="267411" y="214114"/>
            <a:ext cx="11675852" cy="671807"/>
          </a:xfrm>
        </p:spPr>
        <p:txBody>
          <a:bodyPr>
            <a:normAutofit fontScale="90000"/>
          </a:bodyPr>
          <a:lstStyle/>
          <a:p>
            <a:r>
              <a:rPr lang="en-GB"/>
              <a:t>Destination of 2025 trip takers vs intentions at the beginning of the year - UK</a:t>
            </a:r>
          </a:p>
        </p:txBody>
      </p:sp>
      <p:sp>
        <p:nvSpPr>
          <p:cNvPr id="3" name="Text Placeholder 2">
            <a:extLst>
              <a:ext uri="{FF2B5EF4-FFF2-40B4-BE49-F238E27FC236}">
                <a16:creationId xmlns:a16="http://schemas.microsoft.com/office/drawing/2014/main" id="{363BB71F-036E-815A-5693-442F6FF34A56}"/>
              </a:ext>
            </a:extLst>
          </p:cNvPr>
          <p:cNvSpPr>
            <a:spLocks noGrp="1"/>
          </p:cNvSpPr>
          <p:nvPr>
            <p:ph type="body" sz="quarter" idx="10"/>
          </p:nvPr>
        </p:nvSpPr>
        <p:spPr>
          <a:xfrm>
            <a:off x="267411" y="1074238"/>
            <a:ext cx="11408653" cy="924333"/>
          </a:xfrm>
        </p:spPr>
        <p:txBody>
          <a:bodyPr/>
          <a:lstStyle/>
          <a:p>
            <a:pPr marL="228594" indent="-228594">
              <a:buFont typeface="Arial" panose="020B0604020202020204" pitchFamily="34" charset="0"/>
              <a:buChar char="•"/>
            </a:pPr>
            <a:r>
              <a:rPr lang="en-GB" sz="1500"/>
              <a:t>The South West emerges as the most common destination for 2025 UK trip takers, closely followed by London and the North West, with all three receiving higher actual visitation than most other regions.</a:t>
            </a:r>
          </a:p>
          <a:p>
            <a:pPr marL="228594" indent="-228594">
              <a:buFont typeface="Arial" panose="020B0604020202020204" pitchFamily="34" charset="0"/>
              <a:buChar char="•"/>
            </a:pPr>
            <a:endParaRPr lang="en-GB" sz="1500"/>
          </a:p>
          <a:p>
            <a:pPr marL="228594" indent="-228594">
              <a:buFont typeface="Arial" panose="020B0604020202020204" pitchFamily="34" charset="0"/>
              <a:buChar char="•"/>
            </a:pPr>
            <a:r>
              <a:rPr lang="en-GB" sz="1500"/>
              <a:t>Wales accounts for a modest share of 2025 trips taken (6%), with actual visits lower than the intention levels recorded at the beginning of the year.</a:t>
            </a:r>
          </a:p>
        </p:txBody>
      </p:sp>
      <p:graphicFrame>
        <p:nvGraphicFramePr>
          <p:cNvPr id="8" name="Chart Placeholder 7" descr="Bar chart comparing intended UK destinations at the start of 2025 with the actual destinations visited during 2025. The data shows that the South West, London and the North West were the most visited regions in practice, each drawing around 14–15% of trips. By comparison, intentions for the South West were higher at 17%, while intentions for London were similar at 14%. Scotland accounted for 10% of actual trips versus 13% intended. Wales represented 6% of actual trips, lower than the 9% who had intended to visit. Yorkshire &amp; the Humber accounted for 8% of actual trips versus 11% intended. Other English regions such as the South East (13% actual vs 8% intended) and East of England (12% actual vs 8% intended) received higher actual visitation than planned. Northern Ireland remained the least visited destination, at around 2% actual compared with 3% intended. Overall, actual travel patterns show stronger visitation to major English regions and lower conversion for Wales and Scotland compared with intention levels">
            <a:extLst>
              <a:ext uri="{FF2B5EF4-FFF2-40B4-BE49-F238E27FC236}">
                <a16:creationId xmlns:a16="http://schemas.microsoft.com/office/drawing/2014/main" id="{DEC4FD3B-07CA-58F8-4D8A-97644DB9C39F}"/>
              </a:ext>
            </a:extLst>
          </p:cNvPr>
          <p:cNvGraphicFramePr>
            <a:graphicFrameLocks/>
          </p:cNvGraphicFramePr>
          <p:nvPr>
            <p:extLst>
              <p:ext uri="{D42A27DB-BD31-4B8C-83A1-F6EECF244321}">
                <p14:modId xmlns:p14="http://schemas.microsoft.com/office/powerpoint/2010/main" val="2242994672"/>
              </p:ext>
            </p:extLst>
          </p:nvPr>
        </p:nvGraphicFramePr>
        <p:xfrm>
          <a:off x="422889" y="2262404"/>
          <a:ext cx="11496109" cy="3709675"/>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a:extLst>
              <a:ext uri="{FF2B5EF4-FFF2-40B4-BE49-F238E27FC236}">
                <a16:creationId xmlns:a16="http://schemas.microsoft.com/office/drawing/2014/main" id="{552DC541-CD15-69EF-7535-5501B657F303}"/>
              </a:ext>
            </a:extLst>
          </p:cNvPr>
          <p:cNvSpPr>
            <a:spLocks noGrp="1"/>
          </p:cNvSpPr>
          <p:nvPr>
            <p:ph type="ftr" sz="quarter" idx="4294967295"/>
          </p:nvPr>
        </p:nvSpPr>
        <p:spPr>
          <a:xfrm>
            <a:off x="249123" y="5913182"/>
            <a:ext cx="9531351" cy="367964"/>
          </a:xfrm>
          <a:prstGeom prst="rect">
            <a:avLst/>
          </a:prstGeom>
        </p:spPr>
        <p:txBody>
          <a:bodyPr/>
          <a:lstStyle/>
          <a:p>
            <a:pPr lvl="0" defTabSz="609585">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VB2A</a:t>
            </a:r>
            <a:r>
              <a:rPr lang="en-GB" sz="1000" dirty="0">
                <a:solidFill>
                  <a:srgbClr val="1E1541"/>
                </a:solidFill>
                <a:latin typeface="Arial"/>
              </a:rPr>
              <a:t>. Thinking of your next UK holiday or short break, when are you likely to go on this trip? </a:t>
            </a:r>
          </a:p>
          <a:p>
            <a:pPr defTabSz="609585">
              <a:defRPr/>
            </a:pPr>
            <a:r>
              <a:rPr lang="en-GB" sz="1000" dirty="0">
                <a:solidFill>
                  <a:srgbClr val="1E1541"/>
                </a:solidFill>
                <a:latin typeface="Arial"/>
              </a:rPr>
              <a:t>Base: All UK 2025 trip intenders. January 2025 n = 1,406.</a:t>
            </a:r>
          </a:p>
          <a:p>
            <a:pPr defTabSz="609585">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VB13C. Where in the UK did you stay on your most recent trip in [pipe: hVB13c]?</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Base: All UK trip-takers in 2025. January 2026 n</a:t>
            </a:r>
            <a:r>
              <a:rPr lang="en-GB" sz="1000" dirty="0">
                <a:solidFill>
                  <a:srgbClr val="1E1541"/>
                </a:solidFill>
                <a:latin typeface="Arial"/>
              </a:rPr>
              <a:t> </a:t>
            </a:r>
            <a:r>
              <a:rPr kumimoji="0" lang="en-GB" sz="1000" b="0" i="0" u="none" strike="noStrike" kern="1200" cap="none" spc="0" normalizeH="0" baseline="0" noProof="0" dirty="0">
                <a:ln>
                  <a:noFill/>
                </a:ln>
                <a:solidFill>
                  <a:srgbClr val="1E1541"/>
                </a:solidFill>
                <a:effectLst/>
                <a:uLnTx/>
                <a:uFillTx/>
                <a:latin typeface="Arial"/>
                <a:ea typeface="+mn-ea"/>
                <a:cs typeface="+mn-cs"/>
              </a:rPr>
              <a:t>= 1,194</a:t>
            </a:r>
            <a:r>
              <a:rPr lang="en-GB" sz="1000" dirty="0">
                <a:solidFill>
                  <a:srgbClr val="1E1541"/>
                </a:solidFill>
                <a:latin typeface="Arial"/>
              </a:rPr>
              <a:t>.</a:t>
            </a: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
        <p:nvSpPr>
          <p:cNvPr id="4" name="Rectangle 3">
            <a:extLst>
              <a:ext uri="{FF2B5EF4-FFF2-40B4-BE49-F238E27FC236}">
                <a16:creationId xmlns:a16="http://schemas.microsoft.com/office/drawing/2014/main" id="{B38AEE0D-068F-A0E8-6625-6639039D20F2}"/>
              </a:ext>
              <a:ext uri="{C183D7F6-B498-43B3-948B-1728B52AA6E4}">
                <adec:decorative xmlns:adec="http://schemas.microsoft.com/office/drawing/2017/decorative" val="1"/>
              </a:ext>
            </a:extLst>
          </p:cNvPr>
          <p:cNvSpPr/>
          <p:nvPr/>
        </p:nvSpPr>
        <p:spPr>
          <a:xfrm>
            <a:off x="9114289" y="4068323"/>
            <a:ext cx="759383" cy="1535792"/>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3166734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250102"/>
            <a:ext cx="11675852" cy="671807"/>
          </a:xfrm>
        </p:spPr>
        <p:txBody>
          <a:bodyPr>
            <a:normAutofit/>
          </a:bodyPr>
          <a:lstStyle/>
          <a:p>
            <a:r>
              <a:rPr lang="en-GB"/>
              <a:t>Destination 2025 trip takers - Wales</a:t>
            </a:r>
            <a:endParaRPr lang="en-GB">
              <a:latin typeface="+mj-lt"/>
            </a:endParaRPr>
          </a:p>
        </p:txBody>
      </p:sp>
      <p:sp>
        <p:nvSpPr>
          <p:cNvPr id="3" name="Text Placeholder 2"/>
          <p:cNvSpPr>
            <a:spLocks noGrp="1"/>
          </p:cNvSpPr>
          <p:nvPr>
            <p:ph type="body" sz="quarter" idx="10"/>
          </p:nvPr>
        </p:nvSpPr>
        <p:spPr>
          <a:xfrm>
            <a:off x="422889" y="916509"/>
            <a:ext cx="11532610" cy="1187424"/>
          </a:xfrm>
        </p:spPr>
        <p:txBody>
          <a:bodyPr/>
          <a:lstStyle/>
          <a:p>
            <a:pPr marL="228594" indent="-228594">
              <a:buFont typeface="Arial" panose="020B0604020202020204" pitchFamily="34" charset="0"/>
              <a:buChar char="•"/>
            </a:pPr>
            <a:r>
              <a:rPr lang="en-GB" sz="1400" dirty="0"/>
              <a:t>Among 2025 Wales trip takers, the most visited destinations include Cardiff, Pembrokeshire, and Mid Wales &amp; </a:t>
            </a:r>
            <a:r>
              <a:rPr lang="en-GB" sz="1400" dirty="0" err="1"/>
              <a:t>Bannau</a:t>
            </a:r>
            <a:r>
              <a:rPr lang="en-GB" sz="1400" dirty="0"/>
              <a:t> Brycheiniog, with Llandudno &amp; Colwyn Bay and North East Wales also attracting notable shares.</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Intended destinations at the start of the year showed stronger interest in Cardiff and Llandudno &amp; Colwyn Bay, with much lower initial intention for Mid Wales &amp; </a:t>
            </a:r>
            <a:r>
              <a:rPr lang="en-GB" sz="1400" dirty="0" err="1"/>
              <a:t>Bannau</a:t>
            </a:r>
            <a:r>
              <a:rPr lang="en-GB" sz="1400" dirty="0"/>
              <a:t> Brycheiniog, North East Wales and Carmarthenshire - actual visits to these locations over-indexed compared to intentions at the beginning of the year.</a:t>
            </a:r>
          </a:p>
          <a:p>
            <a:pPr marL="228594" indent="-228594">
              <a:buFont typeface="Arial" panose="020B0604020202020204" pitchFamily="34" charset="0"/>
              <a:buChar char="•"/>
            </a:pPr>
            <a:endParaRPr lang="en-GB" sz="1400" dirty="0"/>
          </a:p>
        </p:txBody>
      </p:sp>
      <p:graphicFrame>
        <p:nvGraphicFramePr>
          <p:cNvPr id="10" name="Chart Placeholder 7" descr="Bar chart comparing intended destinations for trips to Wales at the start of 2025 with the destinations actually visited during 2025. Cardiff is the most visited destination, making up 19% of actual trips compared with 21% intended. Pembrokeshire accounts for 15% of actual visits versus 13% intended. Mid Wales and Bannau Brycheiniog show a strong difference, with 15% of actual visits compared with only 3% intended. Llandudno &amp; Colwyn Bay represent 14% of actual trips versus 19% intended. North East Wales accounts for 13% of actual visits but only 3% intended. Eryri (Snowdonia) shows 12% actual versus 10% intended. Other areas such as Swansea Bay (10% actual vs 7% intended), Anglesey (10% actual vs 10% intended), and Carmarthenshire (10% actual vs 4% intended) also over‑index compared with intention levels. South Wales Valleys attract 9% of actual visits versus 11% intended. Cardigan Bay/Ceredigion accounts for 4% actual versus 6% intended, while Wye Valley and the Vale of Usk show 4% actual versus 1% intended."/>
          <p:cNvGraphicFramePr>
            <a:graphicFrameLocks/>
          </p:cNvGraphicFramePr>
          <p:nvPr>
            <p:extLst>
              <p:ext uri="{D42A27DB-BD31-4B8C-83A1-F6EECF244321}">
                <p14:modId xmlns:p14="http://schemas.microsoft.com/office/powerpoint/2010/main" val="1677723242"/>
              </p:ext>
            </p:extLst>
          </p:nvPr>
        </p:nvGraphicFramePr>
        <p:xfrm>
          <a:off x="203426" y="2203456"/>
          <a:ext cx="11406684" cy="3738035"/>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5">
            <a:extLst>
              <a:ext uri="{FF2B5EF4-FFF2-40B4-BE49-F238E27FC236}">
                <a16:creationId xmlns:a16="http://schemas.microsoft.com/office/drawing/2014/main" id="{554F95C7-465D-54B4-D3EA-1C2C67B77CB2}"/>
              </a:ext>
            </a:extLst>
          </p:cNvPr>
          <p:cNvSpPr txBox="1">
            <a:spLocks/>
          </p:cNvSpPr>
          <p:nvPr/>
        </p:nvSpPr>
        <p:spPr>
          <a:xfrm>
            <a:off x="203426" y="5941491"/>
            <a:ext cx="9531351" cy="367964"/>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Vb4b. Where in these areas are you likely to stay on your next UK trip?</a:t>
            </a:r>
          </a:p>
          <a:p>
            <a:pPr defTabSz="609585">
              <a:defRPr/>
            </a:pPr>
            <a:r>
              <a:rPr lang="en-GB" sz="1000" dirty="0">
                <a:solidFill>
                  <a:srgbClr val="1E1541"/>
                </a:solidFill>
                <a:latin typeface="Arial"/>
              </a:rPr>
              <a:t>Base: All Wales 2025 trip intenders. January 2025 n = 138.</a:t>
            </a:r>
            <a:endParaRPr lang="en-GB" sz="1000" dirty="0">
              <a:solidFill>
                <a:srgbClr val="1E1541"/>
              </a:solidFill>
              <a:latin typeface="Arial" panose="020B0604020202020204" pitchFamily="34" charset="0"/>
              <a:cs typeface="Arial" panose="020B0604020202020204" pitchFamily="34" charset="0"/>
            </a:endParaRPr>
          </a:p>
          <a:p>
            <a:pPr defTabSz="609585">
              <a:defRPr/>
            </a:pPr>
            <a:r>
              <a:rPr lang="en-GB" sz="1000" dirty="0">
                <a:solidFill>
                  <a:srgbClr val="1E1541"/>
                </a:solidFill>
                <a:latin typeface="Arial" panose="020B0604020202020204" pitchFamily="34" charset="0"/>
                <a:cs typeface="Arial" panose="020B0604020202020204" pitchFamily="34" charset="0"/>
              </a:rPr>
              <a:t>VB13d. Where in these areas did you stay on your most recent trip in &lt;INSERT MOST RECENT MONTH FROM VB13A2&gt;</a:t>
            </a:r>
          </a:p>
          <a:p>
            <a:pPr defTabSz="609585">
              <a:defRPr/>
            </a:pPr>
            <a:r>
              <a:rPr lang="en-GB" sz="1000" dirty="0">
                <a:solidFill>
                  <a:srgbClr val="1E1541"/>
                </a:solidFill>
                <a:latin typeface="Arial" panose="020B0604020202020204" pitchFamily="34" charset="0"/>
                <a:cs typeface="Arial" panose="020B0604020202020204" pitchFamily="34" charset="0"/>
              </a:rPr>
              <a:t>Base: All Wales 2025 trip-takers</a:t>
            </a:r>
            <a:r>
              <a:rPr lang="en-GB" sz="1000" dirty="0">
                <a:solidFill>
                  <a:srgbClr val="1E1541"/>
                </a:solidFill>
                <a:latin typeface="Arial"/>
              </a:rPr>
              <a:t> January 2026 n = 98.</a:t>
            </a:r>
            <a:endParaRPr lang="en-US" sz="1000" dirty="0">
              <a:solidFill>
                <a:srgbClr val="1E154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1938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DE435-06BA-0A5F-BC74-295BD4E201C8}"/>
              </a:ext>
            </a:extLst>
          </p:cNvPr>
          <p:cNvSpPr>
            <a:spLocks noGrp="1"/>
          </p:cNvSpPr>
          <p:nvPr>
            <p:ph type="title"/>
          </p:nvPr>
        </p:nvSpPr>
        <p:spPr>
          <a:xfrm>
            <a:off x="258074" y="220006"/>
            <a:ext cx="11675852" cy="671807"/>
          </a:xfrm>
        </p:spPr>
        <p:txBody>
          <a:bodyPr/>
          <a:lstStyle/>
          <a:p>
            <a:r>
              <a:rPr lang="en-GB"/>
              <a:t>Leisure events attended in Wales</a:t>
            </a:r>
          </a:p>
        </p:txBody>
      </p:sp>
      <p:sp>
        <p:nvSpPr>
          <p:cNvPr id="18" name="Text Placeholder 2">
            <a:extLst>
              <a:ext uri="{FF2B5EF4-FFF2-40B4-BE49-F238E27FC236}">
                <a16:creationId xmlns:a16="http://schemas.microsoft.com/office/drawing/2014/main" id="{37B4268D-6381-BBE9-950A-6CF20F3B2CB9}"/>
              </a:ext>
            </a:extLst>
          </p:cNvPr>
          <p:cNvSpPr>
            <a:spLocks noGrp="1"/>
          </p:cNvSpPr>
          <p:nvPr>
            <p:ph type="body" sz="quarter" idx="10"/>
          </p:nvPr>
        </p:nvSpPr>
        <p:spPr>
          <a:xfrm>
            <a:off x="129534" y="684686"/>
            <a:ext cx="12062466" cy="1187424"/>
          </a:xfrm>
        </p:spPr>
        <p:txBody>
          <a:bodyPr/>
          <a:lstStyle/>
          <a:p>
            <a:pPr marL="228594" indent="-228594">
              <a:buFont typeface="Arial" panose="020B0604020202020204" pitchFamily="34" charset="0"/>
              <a:buChar char="•"/>
            </a:pPr>
            <a:r>
              <a:rPr lang="en-GB" sz="1400" dirty="0"/>
              <a:t>Live sports, concerts and live shows are the most popular events, indicating that large, high‑profile cultural and entertainment activities remain strong attractors for trips to Wales.</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Many events prompt overnight stays, live sports events or music festivals, where around half or more of attendees choose to stay at least one night. </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Day trips still play a significant role, particularly for live performances and seasonal events like Christmas markets, but Wales benefits from a meaningful proportion of visitors staying 1-2+ nights, reinforcing the value of live events in driving wider tourism and longer stays.</a:t>
            </a:r>
          </a:p>
        </p:txBody>
      </p:sp>
      <p:graphicFrame>
        <p:nvGraphicFramePr>
          <p:cNvPr id="5" name="Chart 4" descr="The bar chart shows the distribution of event types attended in Wales. The most common events are live sports (14%), concerts or gigs (13%), live TV shows and seasonal events (each around 11%), and shows or live performances (11%). Cultural festivals account for 10%, music festivals for 9%, and sports competitions for 8%. Smaller categories, such as fan conventions, leisure exhibitions, parades or carnivals, and other events range from 1% to 5%. The data indicates that high‑profile cultural and entertainment events are key drivers of trips to Wales, with many visitors choosing to stay overnight rather than return the same day.">
            <a:extLst>
              <a:ext uri="{FF2B5EF4-FFF2-40B4-BE49-F238E27FC236}">
                <a16:creationId xmlns:a16="http://schemas.microsoft.com/office/drawing/2014/main" id="{407B5B65-7CE2-B215-4665-FFA93318716E}"/>
              </a:ext>
            </a:extLst>
          </p:cNvPr>
          <p:cNvGraphicFramePr>
            <a:graphicFrameLocks noGrp="1"/>
          </p:cNvGraphicFramePr>
          <p:nvPr>
            <p:extLst>
              <p:ext uri="{D42A27DB-BD31-4B8C-83A1-F6EECF244321}">
                <p14:modId xmlns:p14="http://schemas.microsoft.com/office/powerpoint/2010/main" val="2845327462"/>
              </p:ext>
            </p:extLst>
          </p:nvPr>
        </p:nvGraphicFramePr>
        <p:xfrm>
          <a:off x="459835" y="2139266"/>
          <a:ext cx="10891656" cy="3892078"/>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A7B45F9A-BC84-B864-8747-167B74294CD1}"/>
              </a:ext>
            </a:extLst>
          </p:cNvPr>
          <p:cNvSpPr txBox="1"/>
          <p:nvPr/>
        </p:nvSpPr>
        <p:spPr>
          <a:xfrm>
            <a:off x="5516093" y="2117224"/>
            <a:ext cx="6096000" cy="523220"/>
          </a:xfrm>
          <a:prstGeom prst="rect">
            <a:avLst/>
          </a:prstGeom>
          <a:noFill/>
        </p:spPr>
        <p:txBody>
          <a:bodyPr wrap="square">
            <a:spAutoFit/>
          </a:bodyPr>
          <a:lstStyle/>
          <a:p>
            <a:pPr algn="l" rtl="0">
              <a:defRPr sz="1400" b="0" i="0" u="none" strike="noStrike" kern="1200" spc="0" baseline="0">
                <a:solidFill>
                  <a:srgbClr val="F90004">
                    <a:lumMod val="75000"/>
                  </a:srgbClr>
                </a:solidFill>
                <a:latin typeface="+mn-lt"/>
                <a:ea typeface="+mn-ea"/>
                <a:cs typeface="+mn-cs"/>
              </a:defRPr>
            </a:pPr>
            <a:r>
              <a:rPr lang="en-GB" sz="1400" b="1" i="0" u="none" strike="noStrike" kern="1200" spc="0" baseline="0" dirty="0">
                <a:solidFill>
                  <a:srgbClr val="BB0003"/>
                </a:solidFill>
                <a:effectLst/>
                <a:latin typeface="Arial" panose="020B0604020202020204" pitchFamily="34" charset="0"/>
                <a:cs typeface="Arial" panose="020B0604020202020204" pitchFamily="34" charset="0"/>
              </a:rPr>
              <a:t>Figure 7b. Length of trip </a:t>
            </a:r>
            <a:r>
              <a:rPr lang="en-GB" sz="1400" b="1" dirty="0">
                <a:solidFill>
                  <a:srgbClr val="BB0003"/>
                </a:solidFill>
                <a:latin typeface="Arial" panose="020B0604020202020204" pitchFamily="34" charset="0"/>
                <a:cs typeface="Arial" panose="020B0604020202020204" pitchFamily="34" charset="0"/>
              </a:rPr>
              <a:t>to attend l</a:t>
            </a:r>
            <a:r>
              <a:rPr lang="en-GB" sz="1400" b="1" i="0" u="none" strike="noStrike" kern="1200" spc="0" baseline="0" dirty="0">
                <a:solidFill>
                  <a:srgbClr val="BB0003"/>
                </a:solidFill>
                <a:effectLst/>
                <a:latin typeface="Arial" panose="020B0604020202020204" pitchFamily="34" charset="0"/>
                <a:cs typeface="Arial" panose="020B0604020202020204" pitchFamily="34" charset="0"/>
              </a:rPr>
              <a:t>eisure events in Wales in past 12 months, </a:t>
            </a:r>
            <a:r>
              <a:rPr lang="en-GB" sz="1400" b="1" i="0" u="none" strike="noStrike" kern="1200" spc="0" baseline="0" dirty="0">
                <a:solidFill>
                  <a:srgbClr val="C00000"/>
                </a:solidFill>
                <a:latin typeface="Arial" panose="020B0604020202020204" pitchFamily="34" charset="0"/>
                <a:cs typeface="Arial" panose="020B0604020202020204" pitchFamily="34" charset="0"/>
              </a:rPr>
              <a:t>October 2025 fieldwork</a:t>
            </a:r>
            <a:r>
              <a:rPr lang="en-GB" sz="1400" b="1" i="0" u="none" strike="noStrike" kern="1200" spc="0" baseline="0" dirty="0">
                <a:solidFill>
                  <a:srgbClr val="BB0003"/>
                </a:solidFill>
                <a:effectLst/>
                <a:latin typeface="Arial" panose="020B0604020202020204" pitchFamily="34" charset="0"/>
                <a:cs typeface="Arial" panose="020B0604020202020204" pitchFamily="34" charset="0"/>
              </a:rPr>
              <a:t>, UK</a:t>
            </a:r>
          </a:p>
        </p:txBody>
      </p:sp>
      <p:graphicFrame>
        <p:nvGraphicFramePr>
          <p:cNvPr id="8" name="Table 7" descr="The table summarises the proportion of visitors who made a day trip, stayed one night, or stayed two or more nights for different event types. Stay patterns vary by event: for example, live sports events show around 30–55% day trips and up to 50% staying one night, while concerts and live shows also attract substantial overnight stays. Music festivals and cultural festivals have higher proportions of multi‑night stays compared with other categories.">
            <a:extLst>
              <a:ext uri="{FF2B5EF4-FFF2-40B4-BE49-F238E27FC236}">
                <a16:creationId xmlns:a16="http://schemas.microsoft.com/office/drawing/2014/main" id="{D14220C5-D2C7-11FB-5647-6CE3F21B08AF}"/>
              </a:ext>
            </a:extLst>
          </p:cNvPr>
          <p:cNvGraphicFramePr>
            <a:graphicFrameLocks noGrp="1"/>
          </p:cNvGraphicFramePr>
          <p:nvPr>
            <p:extLst>
              <p:ext uri="{D42A27DB-BD31-4B8C-83A1-F6EECF244321}">
                <p14:modId xmlns:p14="http://schemas.microsoft.com/office/powerpoint/2010/main" val="296968945"/>
              </p:ext>
            </p:extLst>
          </p:nvPr>
        </p:nvGraphicFramePr>
        <p:xfrm>
          <a:off x="5626929" y="2662487"/>
          <a:ext cx="5652654" cy="3266987"/>
        </p:xfrm>
        <a:graphic>
          <a:graphicData uri="http://schemas.openxmlformats.org/drawingml/2006/table">
            <a:tbl>
              <a:tblPr firstRow="1" bandRow="1">
                <a:tableStyleId>{68D230F3-CF80-4859-8CE7-A43EE81993B5}</a:tableStyleId>
              </a:tblPr>
              <a:tblGrid>
                <a:gridCol w="1884218">
                  <a:extLst>
                    <a:ext uri="{9D8B030D-6E8A-4147-A177-3AD203B41FA5}">
                      <a16:colId xmlns:a16="http://schemas.microsoft.com/office/drawing/2014/main" val="1171349419"/>
                    </a:ext>
                  </a:extLst>
                </a:gridCol>
                <a:gridCol w="1884218">
                  <a:extLst>
                    <a:ext uri="{9D8B030D-6E8A-4147-A177-3AD203B41FA5}">
                      <a16:colId xmlns:a16="http://schemas.microsoft.com/office/drawing/2014/main" val="3070430387"/>
                    </a:ext>
                  </a:extLst>
                </a:gridCol>
                <a:gridCol w="1884218">
                  <a:extLst>
                    <a:ext uri="{9D8B030D-6E8A-4147-A177-3AD203B41FA5}">
                      <a16:colId xmlns:a16="http://schemas.microsoft.com/office/drawing/2014/main" val="3806715425"/>
                    </a:ext>
                  </a:extLst>
                </a:gridCol>
              </a:tblGrid>
              <a:tr h="367039">
                <a:tc>
                  <a:txBody>
                    <a:bodyPr/>
                    <a:lstStyle/>
                    <a:p>
                      <a:pPr algn="ctr" fontAlgn="b">
                        <a:buNone/>
                      </a:pPr>
                      <a:r>
                        <a:rPr lang="en-GB" sz="1100" b="1" u="none" strike="noStrike">
                          <a:solidFill>
                            <a:schemeClr val="tx1"/>
                          </a:solidFill>
                          <a:effectLst/>
                          <a:latin typeface="Arial" panose="020B0604020202020204" pitchFamily="34" charset="0"/>
                          <a:cs typeface="Arial" panose="020B0604020202020204" pitchFamily="34" charset="0"/>
                        </a:rPr>
                        <a:t>Day trip (no overnight stay)</a:t>
                      </a:r>
                      <a:endParaRPr lang="en-GB" sz="1100" b="1" i="0" u="none" strike="noStrike">
                        <a:solidFill>
                          <a:schemeClr val="tx1"/>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buNone/>
                      </a:pPr>
                      <a:r>
                        <a:rPr lang="en-GB" sz="1100" b="1" u="none" strike="noStrike" dirty="0">
                          <a:solidFill>
                            <a:schemeClr val="tx1"/>
                          </a:solidFill>
                          <a:effectLst/>
                          <a:latin typeface="Arial" panose="020B0604020202020204" pitchFamily="34" charset="0"/>
                          <a:cs typeface="Arial" panose="020B0604020202020204" pitchFamily="34" charset="0"/>
                        </a:rPr>
                        <a:t>Stayed 1 night</a:t>
                      </a:r>
                      <a:endParaRPr lang="en-GB" sz="1100" b="1"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buNone/>
                      </a:pPr>
                      <a:r>
                        <a:rPr lang="en-GB" sz="1100" b="1" u="none" strike="noStrike">
                          <a:solidFill>
                            <a:schemeClr val="tx1"/>
                          </a:solidFill>
                          <a:effectLst/>
                          <a:latin typeface="Arial" panose="020B0604020202020204" pitchFamily="34" charset="0"/>
                          <a:cs typeface="Arial" panose="020B0604020202020204" pitchFamily="34" charset="0"/>
                        </a:rPr>
                        <a:t>Stayed 2+ nights</a:t>
                      </a:r>
                      <a:endParaRPr lang="en-GB" sz="1100" b="1" i="0" u="none" strike="noStrike">
                        <a:solidFill>
                          <a:schemeClr val="tx1"/>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3028077760"/>
                  </a:ext>
                </a:extLst>
              </a:tr>
              <a:tr h="259284">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30%</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50%</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dirty="0">
                          <a:solidFill>
                            <a:srgbClr val="000000"/>
                          </a:solidFill>
                          <a:effectLst/>
                          <a:latin typeface="Arial" panose="020B0604020202020204" pitchFamily="34" charset="0"/>
                          <a:cs typeface="Arial" panose="020B0604020202020204" pitchFamily="34" charset="0"/>
                        </a:rPr>
                        <a:t>20%</a:t>
                      </a: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0" marB="0" anchor="ctr"/>
                </a:tc>
                <a:extLst>
                  <a:ext uri="{0D108BD9-81ED-4DB2-BD59-A6C34878D82A}">
                    <a16:rowId xmlns:a16="http://schemas.microsoft.com/office/drawing/2014/main" val="3669781424"/>
                  </a:ext>
                </a:extLst>
              </a:tr>
              <a:tr h="240079">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49%</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37%</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15%</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extLst>
                  <a:ext uri="{0D108BD9-81ED-4DB2-BD59-A6C34878D82A}">
                    <a16:rowId xmlns:a16="http://schemas.microsoft.com/office/drawing/2014/main" val="4051122784"/>
                  </a:ext>
                </a:extLst>
              </a:tr>
              <a:tr h="254173">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39%</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32%</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29%</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extLst>
                  <a:ext uri="{0D108BD9-81ED-4DB2-BD59-A6C34878D82A}">
                    <a16:rowId xmlns:a16="http://schemas.microsoft.com/office/drawing/2014/main" val="1884238595"/>
                  </a:ext>
                </a:extLst>
              </a:tr>
              <a:tr h="206778">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55%</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31%</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14%</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extLst>
                  <a:ext uri="{0D108BD9-81ED-4DB2-BD59-A6C34878D82A}">
                    <a16:rowId xmlns:a16="http://schemas.microsoft.com/office/drawing/2014/main" val="2175366312"/>
                  </a:ext>
                </a:extLst>
              </a:tr>
              <a:tr h="266192">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59%</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24%</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18%</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extLst>
                  <a:ext uri="{0D108BD9-81ED-4DB2-BD59-A6C34878D82A}">
                    <a16:rowId xmlns:a16="http://schemas.microsoft.com/office/drawing/2014/main" val="2065037356"/>
                  </a:ext>
                </a:extLst>
              </a:tr>
              <a:tr h="232840">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44%</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44%</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12%</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extLst>
                  <a:ext uri="{0D108BD9-81ED-4DB2-BD59-A6C34878D82A}">
                    <a16:rowId xmlns:a16="http://schemas.microsoft.com/office/drawing/2014/main" val="2362576564"/>
                  </a:ext>
                </a:extLst>
              </a:tr>
              <a:tr h="230909">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32%</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54%</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14%</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extLst>
                  <a:ext uri="{0D108BD9-81ED-4DB2-BD59-A6C34878D82A}">
                    <a16:rowId xmlns:a16="http://schemas.microsoft.com/office/drawing/2014/main" val="2305753212"/>
                  </a:ext>
                </a:extLst>
              </a:tr>
              <a:tr h="230476">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43%</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47%</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10%</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extLst>
                  <a:ext uri="{0D108BD9-81ED-4DB2-BD59-A6C34878D82A}">
                    <a16:rowId xmlns:a16="http://schemas.microsoft.com/office/drawing/2014/main" val="1721167552"/>
                  </a:ext>
                </a:extLst>
              </a:tr>
              <a:tr h="259285">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extLst>
                  <a:ext uri="{0D108BD9-81ED-4DB2-BD59-A6C34878D82A}">
                    <a16:rowId xmlns:a16="http://schemas.microsoft.com/office/drawing/2014/main" val="3309449121"/>
                  </a:ext>
                </a:extLst>
              </a:tr>
              <a:tr h="230476">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extLst>
                  <a:ext uri="{0D108BD9-81ED-4DB2-BD59-A6C34878D82A}">
                    <a16:rowId xmlns:a16="http://schemas.microsoft.com/office/drawing/2014/main" val="1313910629"/>
                  </a:ext>
                </a:extLst>
              </a:tr>
              <a:tr h="244728">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tc>
                  <a:txBody>
                    <a:bodyPr/>
                    <a:lstStyle/>
                    <a:p>
                      <a:pPr algn="ctr" fontAlgn="b">
                        <a:buNone/>
                      </a:pPr>
                      <a:r>
                        <a:rPr lang="en-GB" sz="1100" b="0" u="none" strike="noStrike">
                          <a:solidFill>
                            <a:srgbClr val="000000"/>
                          </a:solidFill>
                          <a:effectLst/>
                          <a:latin typeface="Arial" panose="020B0604020202020204" pitchFamily="34" charset="0"/>
                          <a:cs typeface="Arial" panose="020B0604020202020204" pitchFamily="34" charset="0"/>
                        </a:rPr>
                        <a:t>-</a:t>
                      </a:r>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0" marB="0" anchor="ctr"/>
                </a:tc>
                <a:extLst>
                  <a:ext uri="{0D108BD9-81ED-4DB2-BD59-A6C34878D82A}">
                    <a16:rowId xmlns:a16="http://schemas.microsoft.com/office/drawing/2014/main" val="459501485"/>
                  </a:ext>
                </a:extLst>
              </a:tr>
              <a:tr h="244728">
                <a:tc>
                  <a:txBody>
                    <a:bodyPr/>
                    <a:lstStyle/>
                    <a:p>
                      <a:pPr algn="ctr" fontAlgn="b">
                        <a:buNone/>
                      </a:pPr>
                      <a:r>
                        <a:rPr lang="en-GB" sz="1100" b="0" i="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tc>
                  <a:txBody>
                    <a:bodyPr/>
                    <a:lstStyle/>
                    <a:p>
                      <a:pPr algn="ctr" fontAlgn="b">
                        <a:buNone/>
                      </a:pPr>
                      <a:r>
                        <a:rPr lang="en-GB" sz="1100" b="0" i="0" u="none" strike="noStrike">
                          <a:solidFill>
                            <a:srgbClr val="000000"/>
                          </a:solidFill>
                          <a:effectLst/>
                          <a:latin typeface="Arial" panose="020B0604020202020204" pitchFamily="34" charset="0"/>
                          <a:cs typeface="Arial" panose="020B0604020202020204" pitchFamily="34" charset="0"/>
                        </a:rPr>
                        <a:t>-</a:t>
                      </a:r>
                    </a:p>
                  </a:txBody>
                  <a:tcPr marL="6350" marR="6350" marT="0" marB="0" anchor="ct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0" marB="0" anchor="ctr"/>
                </a:tc>
                <a:extLst>
                  <a:ext uri="{0D108BD9-81ED-4DB2-BD59-A6C34878D82A}">
                    <a16:rowId xmlns:a16="http://schemas.microsoft.com/office/drawing/2014/main" val="1040940871"/>
                  </a:ext>
                </a:extLst>
              </a:tr>
            </a:tbl>
          </a:graphicData>
        </a:graphic>
      </p:graphicFrame>
      <p:sp>
        <p:nvSpPr>
          <p:cNvPr id="11" name="Footer Placeholder 5">
            <a:extLst>
              <a:ext uri="{FF2B5EF4-FFF2-40B4-BE49-F238E27FC236}">
                <a16:creationId xmlns:a16="http://schemas.microsoft.com/office/drawing/2014/main" id="{787687B2-1520-16EA-74ED-71CB294EFBBF}"/>
              </a:ext>
            </a:extLst>
          </p:cNvPr>
          <p:cNvSpPr txBox="1">
            <a:spLocks/>
          </p:cNvSpPr>
          <p:nvPr/>
        </p:nvSpPr>
        <p:spPr>
          <a:xfrm>
            <a:off x="129534" y="5895310"/>
            <a:ext cx="9531351" cy="367964"/>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VE1. Which of the following types of leisure events have you travelled to attend over the past 12 months? </a:t>
            </a:r>
            <a:br>
              <a:rPr lang="en-GB" sz="1000" dirty="0">
                <a:solidFill>
                  <a:srgbClr val="1E1541"/>
                </a:solidFill>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VE2. Where was the event? </a:t>
            </a:r>
            <a:br>
              <a:rPr lang="en-GB" sz="1000" dirty="0">
                <a:solidFill>
                  <a:srgbClr val="1E1541"/>
                </a:solidFill>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VE4. Did you stay overnight for this event, or return the same day?</a:t>
            </a:r>
            <a:br>
              <a:rPr lang="en-GB" sz="1000" dirty="0">
                <a:solidFill>
                  <a:srgbClr val="1E1541"/>
                </a:solidFill>
                <a:latin typeface="Arial" panose="020B0604020202020204" pitchFamily="34" charset="0"/>
                <a:cs typeface="Arial" panose="020B0604020202020204" pitchFamily="34" charset="0"/>
              </a:rPr>
            </a:br>
            <a:r>
              <a:rPr lang="en-GB" sz="1000" dirty="0">
                <a:solidFill>
                  <a:srgbClr val="1E1541"/>
                </a:solidFill>
                <a:latin typeface="Arial"/>
              </a:rPr>
              <a:t>Base: October 2025 fieldwork. Those attending Leisure events in Wales = 138.</a:t>
            </a:r>
            <a:endParaRPr lang="en-GB" sz="1000" dirty="0">
              <a:solidFill>
                <a:srgbClr val="1E154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6F709348-29C7-E297-6C5A-6B4AC776676D}"/>
              </a:ext>
              <a:ext uri="{C183D7F6-B498-43B3-948B-1728B52AA6E4}">
                <adec:decorative xmlns:adec="http://schemas.microsoft.com/office/drawing/2017/decorative" val="1"/>
              </a:ext>
            </a:extLst>
          </p:cNvPr>
          <p:cNvSpPr/>
          <p:nvPr/>
        </p:nvSpPr>
        <p:spPr>
          <a:xfrm>
            <a:off x="8176165" y="4498109"/>
            <a:ext cx="554182" cy="193963"/>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4" name="Rectangle 13">
            <a:extLst>
              <a:ext uri="{FF2B5EF4-FFF2-40B4-BE49-F238E27FC236}">
                <a16:creationId xmlns:a16="http://schemas.microsoft.com/office/drawing/2014/main" id="{813A24E4-DBE1-2EF7-059A-F4B2B71D0485}"/>
              </a:ext>
              <a:ext uri="{C183D7F6-B498-43B3-948B-1728B52AA6E4}">
                <adec:decorative xmlns:adec="http://schemas.microsoft.com/office/drawing/2017/decorative" val="1"/>
              </a:ext>
            </a:extLst>
          </p:cNvPr>
          <p:cNvSpPr/>
          <p:nvPr/>
        </p:nvSpPr>
        <p:spPr>
          <a:xfrm>
            <a:off x="8150439" y="3065181"/>
            <a:ext cx="554182" cy="193963"/>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5" name="Rectangle 14">
            <a:extLst>
              <a:ext uri="{FF2B5EF4-FFF2-40B4-BE49-F238E27FC236}">
                <a16:creationId xmlns:a16="http://schemas.microsoft.com/office/drawing/2014/main" id="{ECA87B7A-882A-39FB-6BDF-7A9D8EE0C2B9}"/>
              </a:ext>
              <a:ext uri="{C183D7F6-B498-43B3-948B-1728B52AA6E4}">
                <adec:decorative xmlns:adec="http://schemas.microsoft.com/office/drawing/2017/decorative" val="1"/>
              </a:ext>
            </a:extLst>
          </p:cNvPr>
          <p:cNvSpPr/>
          <p:nvPr/>
        </p:nvSpPr>
        <p:spPr>
          <a:xfrm>
            <a:off x="6261602" y="3783348"/>
            <a:ext cx="554182" cy="193963"/>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6" name="Rectangle 15">
            <a:extLst>
              <a:ext uri="{FF2B5EF4-FFF2-40B4-BE49-F238E27FC236}">
                <a16:creationId xmlns:a16="http://schemas.microsoft.com/office/drawing/2014/main" id="{3CEEA407-0FBD-2332-0274-F21768E5B905}"/>
              </a:ext>
              <a:ext uri="{C183D7F6-B498-43B3-948B-1728B52AA6E4}">
                <adec:decorative xmlns:adec="http://schemas.microsoft.com/office/drawing/2017/decorative" val="1"/>
              </a:ext>
            </a:extLst>
          </p:cNvPr>
          <p:cNvSpPr/>
          <p:nvPr/>
        </p:nvSpPr>
        <p:spPr>
          <a:xfrm>
            <a:off x="6261602" y="4023695"/>
            <a:ext cx="554182" cy="193963"/>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4135805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D26D4-17BE-5EA3-A22A-862840C8E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52169-7ABB-E9BF-98D5-744553D426E5}"/>
              </a:ext>
            </a:extLst>
          </p:cNvPr>
          <p:cNvSpPr>
            <a:spLocks noGrp="1"/>
          </p:cNvSpPr>
          <p:nvPr>
            <p:ph type="title"/>
          </p:nvPr>
        </p:nvSpPr>
        <p:spPr>
          <a:xfrm>
            <a:off x="422888" y="244703"/>
            <a:ext cx="11769111" cy="671807"/>
          </a:xfrm>
        </p:spPr>
        <p:txBody>
          <a:bodyPr>
            <a:normAutofit fontScale="90000"/>
          </a:bodyPr>
          <a:lstStyle/>
          <a:p>
            <a:r>
              <a:rPr lang="en-GB"/>
              <a:t>Reasons for not taking an overnight UK trip in last 12 months</a:t>
            </a:r>
          </a:p>
        </p:txBody>
      </p:sp>
      <p:sp>
        <p:nvSpPr>
          <p:cNvPr id="8" name="Text Placeholder 2">
            <a:extLst>
              <a:ext uri="{FF2B5EF4-FFF2-40B4-BE49-F238E27FC236}">
                <a16:creationId xmlns:a16="http://schemas.microsoft.com/office/drawing/2014/main" id="{25367B01-0654-DF82-860B-9BDCD0AD9D6D}"/>
              </a:ext>
            </a:extLst>
          </p:cNvPr>
          <p:cNvSpPr>
            <a:spLocks noGrp="1"/>
          </p:cNvSpPr>
          <p:nvPr>
            <p:ph type="body" sz="quarter" idx="10"/>
          </p:nvPr>
        </p:nvSpPr>
        <p:spPr>
          <a:xfrm>
            <a:off x="402431" y="916509"/>
            <a:ext cx="11696309" cy="1000960"/>
          </a:xfrm>
        </p:spPr>
        <p:txBody>
          <a:bodyPr/>
          <a:lstStyle/>
          <a:p>
            <a:pPr marL="228594" indent="-228594">
              <a:buFont typeface="Arial" panose="020B0604020202020204" pitchFamily="34" charset="0"/>
              <a:buChar char="•"/>
            </a:pPr>
            <a:r>
              <a:rPr lang="en-GB" sz="1400" dirty="0"/>
              <a:t>Affordability is the most common reason for not taking a UK overnight trip in the past 12 months, followed by cutting back on spending and choosing to travel abroad instead.</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Older Independents are the most likely to cite financial reasons, especially affordability, while those in Retirement age are more affected by health barriers. Younger adults aged 16-24 are more likely than average to cite indecisiveness as a barrier.</a:t>
            </a:r>
          </a:p>
        </p:txBody>
      </p:sp>
      <p:graphicFrame>
        <p:nvGraphicFramePr>
          <p:cNvPr id="5" name="Chart 4" descr="Bar chart showing the reasons why people did not take an overnight UK trip in the last 12 months. The most common reason is affordability, with 29% saying they ‘couldn’t afford it’. A further 19% say they are ‘cutting back on spending’, and 19% say they ‘went abroad instead’. Around 11% report ‘no specific reason’, and another 11% say they ‘don’t tend to travel much or are not interested’. Other reasons include lack of time or annual leave (9%), health‑related barriers (8%), difficulty deciding where to go (7%), having no one to travel with (5%), and not finding available accommodation when they wanted to go (5%). The slide also highlights that financial reasons are especially common among Older Independents, with 52% citing financial barriers. Younger adults aged 16–24 show a higher‑than‑average tendency to say they ‘couldn’t decide where to go’.">
            <a:extLst>
              <a:ext uri="{FF2B5EF4-FFF2-40B4-BE49-F238E27FC236}">
                <a16:creationId xmlns:a16="http://schemas.microsoft.com/office/drawing/2014/main" id="{160C7E22-D478-031C-7204-BCA93006ED1F}"/>
              </a:ext>
            </a:extLst>
          </p:cNvPr>
          <p:cNvGraphicFramePr/>
          <p:nvPr>
            <p:extLst>
              <p:ext uri="{D42A27DB-BD31-4B8C-83A1-F6EECF244321}">
                <p14:modId xmlns:p14="http://schemas.microsoft.com/office/powerpoint/2010/main" val="1158863965"/>
              </p:ext>
            </p:extLst>
          </p:nvPr>
        </p:nvGraphicFramePr>
        <p:xfrm>
          <a:off x="558705" y="2419005"/>
          <a:ext cx="10893429" cy="334448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5782A742-629B-CB94-5D3A-CF4513E6D9B9}"/>
              </a:ext>
            </a:extLst>
          </p:cNvPr>
          <p:cNvSpPr txBox="1"/>
          <p:nvPr/>
        </p:nvSpPr>
        <p:spPr>
          <a:xfrm>
            <a:off x="924089" y="3102033"/>
            <a:ext cx="1290232" cy="400110"/>
          </a:xfrm>
          <a:prstGeom prst="rect">
            <a:avLst/>
          </a:prstGeom>
          <a:solidFill>
            <a:schemeClr val="accent2"/>
          </a:solidFill>
          <a:ln>
            <a:solidFill>
              <a:schemeClr val="accent2">
                <a:lumMod val="60000"/>
                <a:lumOff val="4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a:solidFill>
                  <a:schemeClr val="bg1"/>
                </a:solidFill>
                <a:latin typeface="Arial" panose="020B0604020202020204" pitchFamily="34" charset="0"/>
                <a:cs typeface="Arial" panose="020B0604020202020204" pitchFamily="34" charset="0"/>
              </a:rPr>
              <a:t>Older independents (38%)</a:t>
            </a:r>
          </a:p>
        </p:txBody>
      </p:sp>
      <p:sp>
        <p:nvSpPr>
          <p:cNvPr id="7" name="TextBox 6">
            <a:extLst>
              <a:ext uri="{FF2B5EF4-FFF2-40B4-BE49-F238E27FC236}">
                <a16:creationId xmlns:a16="http://schemas.microsoft.com/office/drawing/2014/main" id="{1E464607-8772-F86C-12B2-3DEB3566380C}"/>
              </a:ext>
            </a:extLst>
          </p:cNvPr>
          <p:cNvSpPr txBox="1"/>
          <p:nvPr/>
        </p:nvSpPr>
        <p:spPr>
          <a:xfrm>
            <a:off x="7227908" y="3635967"/>
            <a:ext cx="948426" cy="400110"/>
          </a:xfrm>
          <a:prstGeom prst="rect">
            <a:avLst/>
          </a:prstGeom>
          <a:solidFill>
            <a:schemeClr val="accent2"/>
          </a:solidFill>
          <a:ln>
            <a:solidFill>
              <a:schemeClr val="accent2">
                <a:lumMod val="60000"/>
                <a:lumOff val="4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dirty="0">
                <a:solidFill>
                  <a:schemeClr val="bg1"/>
                </a:solidFill>
                <a:latin typeface="Arial" panose="020B0604020202020204" pitchFamily="34" charset="0"/>
                <a:cs typeface="Arial" panose="020B0604020202020204" pitchFamily="34" charset="0"/>
              </a:rPr>
              <a:t>Retirement age (16%)</a:t>
            </a:r>
          </a:p>
        </p:txBody>
      </p:sp>
      <p:sp>
        <p:nvSpPr>
          <p:cNvPr id="10" name="TextBox 9">
            <a:extLst>
              <a:ext uri="{FF2B5EF4-FFF2-40B4-BE49-F238E27FC236}">
                <a16:creationId xmlns:a16="http://schemas.microsoft.com/office/drawing/2014/main" id="{4CF9B0B5-0E78-467C-8529-B5C515A43055}"/>
              </a:ext>
            </a:extLst>
          </p:cNvPr>
          <p:cNvSpPr txBox="1"/>
          <p:nvPr/>
        </p:nvSpPr>
        <p:spPr>
          <a:xfrm>
            <a:off x="8407305" y="3749040"/>
            <a:ext cx="624003" cy="553998"/>
          </a:xfrm>
          <a:prstGeom prst="rect">
            <a:avLst/>
          </a:prstGeom>
          <a:solidFill>
            <a:schemeClr val="accent2"/>
          </a:solidFill>
          <a:ln>
            <a:solidFill>
              <a:schemeClr val="accent2">
                <a:lumMod val="60000"/>
                <a:lumOff val="4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a:solidFill>
                  <a:schemeClr val="bg1"/>
                </a:solidFill>
                <a:latin typeface="Arial" panose="020B0604020202020204" pitchFamily="34" charset="0"/>
                <a:cs typeface="Arial" panose="020B0604020202020204" pitchFamily="34" charset="0"/>
              </a:rPr>
              <a:t>Age 16-24 (22%)</a:t>
            </a:r>
          </a:p>
        </p:txBody>
      </p:sp>
      <p:graphicFrame>
        <p:nvGraphicFramePr>
          <p:cNvPr id="9" name="Table 8">
            <a:extLst>
              <a:ext uri="{FF2B5EF4-FFF2-40B4-BE49-F238E27FC236}">
                <a16:creationId xmlns:a16="http://schemas.microsoft.com/office/drawing/2014/main" id="{967805FB-47FA-7D80-87C7-4AFA31DC8FA8}"/>
              </a:ext>
            </a:extLst>
          </p:cNvPr>
          <p:cNvGraphicFramePr>
            <a:graphicFrameLocks noGrp="1"/>
          </p:cNvGraphicFramePr>
          <p:nvPr>
            <p:extLst>
              <p:ext uri="{D42A27DB-BD31-4B8C-83A1-F6EECF244321}">
                <p14:modId xmlns:p14="http://schemas.microsoft.com/office/powerpoint/2010/main" val="3923546462"/>
              </p:ext>
            </p:extLst>
          </p:nvPr>
        </p:nvGraphicFramePr>
        <p:xfrm>
          <a:off x="9381172" y="2862063"/>
          <a:ext cx="2070962" cy="640080"/>
        </p:xfrm>
        <a:graphic>
          <a:graphicData uri="http://schemas.openxmlformats.org/drawingml/2006/table">
            <a:tbl>
              <a:tblPr firstRow="1" bandRow="1">
                <a:tableStyleId>{21E4AEA4-8DFA-4A89-87EB-49C32662AFE0}</a:tableStyleId>
              </a:tblPr>
              <a:tblGrid>
                <a:gridCol w="1035481">
                  <a:extLst>
                    <a:ext uri="{9D8B030D-6E8A-4147-A177-3AD203B41FA5}">
                      <a16:colId xmlns:a16="http://schemas.microsoft.com/office/drawing/2014/main" val="3215474149"/>
                    </a:ext>
                  </a:extLst>
                </a:gridCol>
                <a:gridCol w="1035481">
                  <a:extLst>
                    <a:ext uri="{9D8B030D-6E8A-4147-A177-3AD203B41FA5}">
                      <a16:colId xmlns:a16="http://schemas.microsoft.com/office/drawing/2014/main" val="2258342609"/>
                    </a:ext>
                  </a:extLst>
                </a:gridCol>
              </a:tblGrid>
              <a:tr h="167445">
                <a:tc>
                  <a:txBody>
                    <a:bodyPr/>
                    <a:lstStyle/>
                    <a:p>
                      <a:r>
                        <a:rPr lang="en-GB" sz="1000" b="1" dirty="0">
                          <a:solidFill>
                            <a:schemeClr val="bg1"/>
                          </a:solidFill>
                          <a:latin typeface="Arial" panose="020B0604020202020204" pitchFamily="34" charset="0"/>
                          <a:cs typeface="Arial" panose="020B0604020202020204" pitchFamily="34" charset="0"/>
                        </a:rPr>
                        <a:t>Net: Financial reasons</a:t>
                      </a:r>
                    </a:p>
                  </a:txBody>
                  <a:tcPr/>
                </a:tc>
                <a:tc>
                  <a:txBody>
                    <a:bodyPr/>
                    <a:lstStyle/>
                    <a:p>
                      <a:r>
                        <a:rPr lang="en-GB" sz="1000" b="1" dirty="0">
                          <a:solidFill>
                            <a:schemeClr val="bg1"/>
                          </a:solidFill>
                          <a:latin typeface="Arial" panose="020B0604020202020204" pitchFamily="34" charset="0"/>
                          <a:cs typeface="Arial" panose="020B0604020202020204" pitchFamily="34" charset="0"/>
                        </a:rPr>
                        <a:t>Older independents </a:t>
                      </a:r>
                    </a:p>
                  </a:txBody>
                  <a:tcPr/>
                </a:tc>
                <a:extLst>
                  <a:ext uri="{0D108BD9-81ED-4DB2-BD59-A6C34878D82A}">
                    <a16:rowId xmlns:a16="http://schemas.microsoft.com/office/drawing/2014/main" val="3582074796"/>
                  </a:ext>
                </a:extLst>
              </a:tr>
              <a:tr h="0">
                <a:tc>
                  <a:txBody>
                    <a:bodyPr/>
                    <a:lstStyle/>
                    <a:p>
                      <a:pPr algn="ctr"/>
                      <a:r>
                        <a:rPr lang="en-GB" sz="1000" b="0">
                          <a:solidFill>
                            <a:srgbClr val="000000"/>
                          </a:solidFill>
                          <a:latin typeface="Arial" panose="020B0604020202020204" pitchFamily="34" charset="0"/>
                          <a:cs typeface="Arial" panose="020B0604020202020204" pitchFamily="34" charset="0"/>
                        </a:rPr>
                        <a:t>40%</a:t>
                      </a:r>
                    </a:p>
                  </a:txBody>
                  <a:tcPr/>
                </a:tc>
                <a:tc>
                  <a:txBody>
                    <a:bodyPr/>
                    <a:lstStyle/>
                    <a:p>
                      <a:pPr algn="ctr"/>
                      <a:r>
                        <a:rPr lang="en-GB" sz="1000" b="0" dirty="0">
                          <a:solidFill>
                            <a:srgbClr val="000000"/>
                          </a:solidFill>
                          <a:latin typeface="Arial" panose="020B0604020202020204" pitchFamily="34" charset="0"/>
                          <a:cs typeface="Arial" panose="020B0604020202020204" pitchFamily="34" charset="0"/>
                        </a:rPr>
                        <a:t>52%</a:t>
                      </a:r>
                    </a:p>
                  </a:txBody>
                  <a:tcPr/>
                </a:tc>
                <a:extLst>
                  <a:ext uri="{0D108BD9-81ED-4DB2-BD59-A6C34878D82A}">
                    <a16:rowId xmlns:a16="http://schemas.microsoft.com/office/drawing/2014/main" val="2070918375"/>
                  </a:ext>
                </a:extLst>
              </a:tr>
            </a:tbl>
          </a:graphicData>
        </a:graphic>
      </p:graphicFrame>
      <p:sp>
        <p:nvSpPr>
          <p:cNvPr id="12" name="Footer Placeholder 5">
            <a:extLst>
              <a:ext uri="{FF2B5EF4-FFF2-40B4-BE49-F238E27FC236}">
                <a16:creationId xmlns:a16="http://schemas.microsoft.com/office/drawing/2014/main" id="{A493D595-5A11-C2C4-B045-951E04B50B1F}"/>
              </a:ext>
            </a:extLst>
          </p:cNvPr>
          <p:cNvSpPr txBox="1">
            <a:spLocks/>
          </p:cNvSpPr>
          <p:nvPr/>
        </p:nvSpPr>
        <p:spPr>
          <a:xfrm>
            <a:off x="213309" y="6137411"/>
            <a:ext cx="9653047" cy="394551"/>
          </a:xfrm>
          <a:prstGeom prst="rect">
            <a:avLst/>
          </a:prstGeom>
        </p:spPr>
        <p:txBody>
          <a:bodyPr/>
          <a:lstStyle>
            <a:defPPr>
              <a:defRPr lang="en-US"/>
            </a:defPPr>
            <a:lvl1pPr marR="0" lvl="0" indent="0" defTabSz="609585" fontAlgn="auto">
              <a:lnSpc>
                <a:spcPct val="100000"/>
              </a:lnSpc>
              <a:spcBef>
                <a:spcPts val="0"/>
              </a:spcBef>
              <a:spcAft>
                <a:spcPts val="0"/>
              </a:spcAft>
              <a:buClrTx/>
              <a:buSzTx/>
              <a:buFontTx/>
              <a:buNone/>
              <a:tabLst/>
              <a:defRPr kumimoji="0" sz="1200" b="0" i="0" u="none" strike="noStrike" cap="none" spc="0" normalizeH="0" baseline="0">
                <a:ln>
                  <a:noFill/>
                </a:ln>
                <a:solidFill>
                  <a:srgbClr val="404040"/>
                </a:solidFill>
                <a:effectLst/>
                <a:uLnTx/>
                <a:uFillTx/>
                <a:latin typeface="Arial"/>
              </a:defRPr>
            </a:lvl1pPr>
            <a:lvl2pPr defTabSz="457200"/>
            <a:lvl3pPr defTabSz="457200"/>
            <a:lvl4pPr defTabSz="457200"/>
            <a:lvl5pPr defTabSz="457200"/>
            <a:lvl6pPr defTabSz="457200"/>
            <a:lvl7pPr defTabSz="457200"/>
            <a:lvl8pPr defTabSz="457200"/>
            <a:lvl9pPr defTabSz="457200"/>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VB13b. Why have you not taken an overnight short break or holiday in the UK in the last 12 months?</a:t>
            </a:r>
          </a:p>
          <a:p>
            <a:pPr>
              <a:defRPr/>
            </a:pPr>
            <a:r>
              <a:rPr lang="en-GB" sz="1000" dirty="0">
                <a:solidFill>
                  <a:srgbClr val="1E1541"/>
                </a:solidFill>
                <a:latin typeface="Arial" panose="020B0604020202020204" pitchFamily="34" charset="0"/>
                <a:cs typeface="Arial" panose="020B0604020202020204" pitchFamily="34" charset="0"/>
              </a:rPr>
              <a:t>Base: January 2026 data = 558.</a:t>
            </a:r>
          </a:p>
        </p:txBody>
      </p:sp>
    </p:spTree>
    <p:extLst>
      <p:ext uri="{BB962C8B-B14F-4D97-AF65-F5344CB8AC3E}">
        <p14:creationId xmlns:p14="http://schemas.microsoft.com/office/powerpoint/2010/main" val="3932426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8AAC2-E91E-7BD4-84AB-526DED2780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C07ADE-E13B-67D7-B31B-28DA4CA4296E}"/>
              </a:ext>
            </a:extLst>
          </p:cNvPr>
          <p:cNvSpPr>
            <a:spLocks noGrp="1"/>
          </p:cNvSpPr>
          <p:nvPr>
            <p:ph type="title"/>
          </p:nvPr>
        </p:nvSpPr>
        <p:spPr>
          <a:xfrm>
            <a:off x="422889" y="154168"/>
            <a:ext cx="11769111" cy="671807"/>
          </a:xfrm>
        </p:spPr>
        <p:txBody>
          <a:bodyPr>
            <a:normAutofit fontScale="90000"/>
          </a:bodyPr>
          <a:lstStyle/>
          <a:p>
            <a:br>
              <a:rPr lang="en-GB"/>
            </a:br>
            <a:r>
              <a:rPr lang="en-GB"/>
              <a:t>Reasons for not going on a trip to Wales among non-trip takers</a:t>
            </a:r>
          </a:p>
        </p:txBody>
      </p:sp>
      <p:sp>
        <p:nvSpPr>
          <p:cNvPr id="3" name="Text Placeholder 2">
            <a:extLst>
              <a:ext uri="{FF2B5EF4-FFF2-40B4-BE49-F238E27FC236}">
                <a16:creationId xmlns:a16="http://schemas.microsoft.com/office/drawing/2014/main" id="{440FB947-0184-566F-4012-5A725AB5D63B}"/>
              </a:ext>
            </a:extLst>
          </p:cNvPr>
          <p:cNvSpPr>
            <a:spLocks noGrp="1"/>
          </p:cNvSpPr>
          <p:nvPr>
            <p:ph type="body" sz="quarter" idx="10"/>
          </p:nvPr>
        </p:nvSpPr>
        <p:spPr>
          <a:xfrm>
            <a:off x="402431" y="916509"/>
            <a:ext cx="11696309" cy="1000960"/>
          </a:xfrm>
        </p:spPr>
        <p:txBody>
          <a:bodyPr/>
          <a:lstStyle/>
          <a:p>
            <a:pPr marL="228594" indent="-228594">
              <a:buFont typeface="Arial" panose="020B0604020202020204" pitchFamily="34" charset="0"/>
              <a:buChar char="•"/>
            </a:pPr>
            <a:r>
              <a:rPr lang="en-GB" sz="1400" dirty="0"/>
              <a:t>Focusing specifically on Wales, the main reasons for not going on a trip there is due to a preference ‘to travel to other parts of the UK (24% - highest for those travelling to the North), followed by ‘I’ve already been and want to go somewhere new’ (23%). </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Reasons differ by profile. Families index higher on family-related barriers, while those in Retirement age are more likely to choose somewhere new having already visited Wales. Younger Independents over-index on not knowing enough about what there is to do in Wales. </a:t>
            </a:r>
          </a:p>
        </p:txBody>
      </p:sp>
      <p:graphicFrame>
        <p:nvGraphicFramePr>
          <p:cNvPr id="4" name="Chart 3" descr="Bar chart showing top 10 reasons for not going on a trip to Wales in August 2025. The leading reason is preferring to travel to other parts of the UK (24%), followed by having already been and wanting to go somewhere new (23%). Other reasons include Wales feeling too inconvenient to reach (16%), not knowing enough about what there is to do (15%), concern about the weather (14%), preferring to travel abroad (12%), accommodation being too expensive (12%), lack of family-friendly activities (8%), not enough variety of attractions (8%), and accommodation being too limited (8%). Additional notes highlight higher percentages for certain groups: 29% for North West/East regions, 36% for 65+ and 37% for Empty Nesters, 22% for Younger Independents, and 17% for Families.">
            <a:extLst>
              <a:ext uri="{FF2B5EF4-FFF2-40B4-BE49-F238E27FC236}">
                <a16:creationId xmlns:a16="http://schemas.microsoft.com/office/drawing/2014/main" id="{CF343672-255B-29EB-280B-DC6E6446734C}"/>
              </a:ext>
            </a:extLst>
          </p:cNvPr>
          <p:cNvGraphicFramePr>
            <a:graphicFrameLocks noGrp="1"/>
          </p:cNvGraphicFramePr>
          <p:nvPr>
            <p:extLst>
              <p:ext uri="{D42A27DB-BD31-4B8C-83A1-F6EECF244321}">
                <p14:modId xmlns:p14="http://schemas.microsoft.com/office/powerpoint/2010/main" val="2482482775"/>
              </p:ext>
            </p:extLst>
          </p:nvPr>
        </p:nvGraphicFramePr>
        <p:xfrm>
          <a:off x="277092" y="1929007"/>
          <a:ext cx="11176000" cy="4012484"/>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7987BD96-D65B-CCAB-EB65-D662C67DC6FD}"/>
              </a:ext>
            </a:extLst>
          </p:cNvPr>
          <p:cNvSpPr txBox="1"/>
          <p:nvPr/>
        </p:nvSpPr>
        <p:spPr>
          <a:xfrm>
            <a:off x="402431" y="2458132"/>
            <a:ext cx="825734" cy="707886"/>
          </a:xfrm>
          <a:prstGeom prst="rect">
            <a:avLst/>
          </a:prstGeom>
          <a:solidFill>
            <a:srgbClr val="00B0F0"/>
          </a:solidFill>
          <a:ln>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a:solidFill>
                  <a:schemeClr val="bg2">
                    <a:lumMod val="10000"/>
                  </a:schemeClr>
                </a:solidFill>
                <a:latin typeface="Arial" panose="020B0604020202020204" pitchFamily="34" charset="0"/>
                <a:cs typeface="Arial" panose="020B0604020202020204" pitchFamily="34" charset="0"/>
              </a:rPr>
              <a:t>Highest for North West or East (29%)</a:t>
            </a:r>
          </a:p>
        </p:txBody>
      </p:sp>
      <p:sp>
        <p:nvSpPr>
          <p:cNvPr id="8" name="TextBox 7">
            <a:extLst>
              <a:ext uri="{FF2B5EF4-FFF2-40B4-BE49-F238E27FC236}">
                <a16:creationId xmlns:a16="http://schemas.microsoft.com/office/drawing/2014/main" id="{5BEDB9C1-9C9D-53C2-0683-8D8758CE72BC}"/>
              </a:ext>
            </a:extLst>
          </p:cNvPr>
          <p:cNvSpPr txBox="1"/>
          <p:nvPr/>
        </p:nvSpPr>
        <p:spPr>
          <a:xfrm>
            <a:off x="1479177" y="2561512"/>
            <a:ext cx="896470" cy="553998"/>
          </a:xfrm>
          <a:prstGeom prst="rect">
            <a:avLst/>
          </a:prstGeom>
          <a:solidFill>
            <a:srgbClr val="00B0F0"/>
          </a:solidFill>
          <a:ln>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dirty="0">
                <a:solidFill>
                  <a:schemeClr val="bg2">
                    <a:lumMod val="10000"/>
                  </a:schemeClr>
                </a:solidFill>
                <a:latin typeface="Arial" panose="020B0604020202020204" pitchFamily="34" charset="0"/>
                <a:cs typeface="Arial" panose="020B0604020202020204" pitchFamily="34" charset="0"/>
              </a:rPr>
              <a:t>37% for Retirement age</a:t>
            </a:r>
          </a:p>
        </p:txBody>
      </p:sp>
      <p:sp>
        <p:nvSpPr>
          <p:cNvPr id="14" name="TextBox 13">
            <a:extLst>
              <a:ext uri="{FF2B5EF4-FFF2-40B4-BE49-F238E27FC236}">
                <a16:creationId xmlns:a16="http://schemas.microsoft.com/office/drawing/2014/main" id="{9A09CEF7-5557-A5E4-C9B6-93D792A8203E}"/>
              </a:ext>
            </a:extLst>
          </p:cNvPr>
          <p:cNvSpPr txBox="1"/>
          <p:nvPr/>
        </p:nvSpPr>
        <p:spPr>
          <a:xfrm>
            <a:off x="3736099" y="3075119"/>
            <a:ext cx="994522" cy="553998"/>
          </a:xfrm>
          <a:prstGeom prst="rect">
            <a:avLst/>
          </a:prstGeom>
          <a:solidFill>
            <a:srgbClr val="00B0F0"/>
          </a:solidFill>
          <a:ln>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a:solidFill>
                  <a:schemeClr val="bg2">
                    <a:lumMod val="10000"/>
                  </a:schemeClr>
                </a:solidFill>
                <a:latin typeface="Arial" panose="020B0604020202020204" pitchFamily="34" charset="0"/>
                <a:cs typeface="Arial" panose="020B0604020202020204" pitchFamily="34" charset="0"/>
              </a:rPr>
              <a:t>22% for Younger Independents </a:t>
            </a:r>
          </a:p>
        </p:txBody>
      </p:sp>
      <p:sp>
        <p:nvSpPr>
          <p:cNvPr id="7" name="TextBox 6">
            <a:extLst>
              <a:ext uri="{FF2B5EF4-FFF2-40B4-BE49-F238E27FC236}">
                <a16:creationId xmlns:a16="http://schemas.microsoft.com/office/drawing/2014/main" id="{5FBFF44B-6185-83CD-2731-06D3C235660C}"/>
              </a:ext>
            </a:extLst>
          </p:cNvPr>
          <p:cNvSpPr txBox="1"/>
          <p:nvPr/>
        </p:nvSpPr>
        <p:spPr>
          <a:xfrm>
            <a:off x="7111101" y="3505193"/>
            <a:ext cx="812800" cy="400110"/>
          </a:xfrm>
          <a:prstGeom prst="rect">
            <a:avLst/>
          </a:prstGeom>
          <a:solidFill>
            <a:srgbClr val="0070C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a:solidFill>
                  <a:schemeClr val="bg1"/>
                </a:solidFill>
                <a:latin typeface="Arial" panose="020B0604020202020204" pitchFamily="34" charset="0"/>
                <a:cs typeface="Arial" panose="020B0604020202020204" pitchFamily="34" charset="0"/>
              </a:rPr>
              <a:t>17% for Families</a:t>
            </a:r>
          </a:p>
        </p:txBody>
      </p:sp>
      <p:sp>
        <p:nvSpPr>
          <p:cNvPr id="6" name="TextBox 5">
            <a:extLst>
              <a:ext uri="{FF2B5EF4-FFF2-40B4-BE49-F238E27FC236}">
                <a16:creationId xmlns:a16="http://schemas.microsoft.com/office/drawing/2014/main" id="{ABF317F3-1631-5E7C-1A94-EF50CF7676B5}"/>
              </a:ext>
            </a:extLst>
          </p:cNvPr>
          <p:cNvSpPr txBox="1"/>
          <p:nvPr/>
        </p:nvSpPr>
        <p:spPr>
          <a:xfrm>
            <a:off x="8220552" y="3705248"/>
            <a:ext cx="812800" cy="400110"/>
          </a:xfrm>
          <a:prstGeom prst="rect">
            <a:avLst/>
          </a:prstGeom>
          <a:solidFill>
            <a:srgbClr val="0070C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a:solidFill>
                  <a:schemeClr val="bg1"/>
                </a:solidFill>
                <a:latin typeface="Arial" panose="020B0604020202020204" pitchFamily="34" charset="0"/>
                <a:cs typeface="Arial" panose="020B0604020202020204" pitchFamily="34" charset="0"/>
              </a:rPr>
              <a:t>13% for Families</a:t>
            </a:r>
          </a:p>
        </p:txBody>
      </p:sp>
      <p:sp>
        <p:nvSpPr>
          <p:cNvPr id="9" name="TextBox 8">
            <a:extLst>
              <a:ext uri="{FF2B5EF4-FFF2-40B4-BE49-F238E27FC236}">
                <a16:creationId xmlns:a16="http://schemas.microsoft.com/office/drawing/2014/main" id="{0F08F669-C0D5-7A1A-A444-C6C8986CDD55}"/>
              </a:ext>
            </a:extLst>
          </p:cNvPr>
          <p:cNvSpPr txBox="1"/>
          <p:nvPr/>
        </p:nvSpPr>
        <p:spPr>
          <a:xfrm>
            <a:off x="9365862" y="3705248"/>
            <a:ext cx="812800" cy="400110"/>
          </a:xfrm>
          <a:prstGeom prst="rect">
            <a:avLst/>
          </a:prstGeom>
          <a:solidFill>
            <a:srgbClr val="0070C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a:solidFill>
                  <a:schemeClr val="bg1"/>
                </a:solidFill>
                <a:latin typeface="Arial" panose="020B0604020202020204" pitchFamily="34" charset="0"/>
                <a:cs typeface="Arial" panose="020B0604020202020204" pitchFamily="34" charset="0"/>
              </a:rPr>
              <a:t>13% for Families</a:t>
            </a:r>
          </a:p>
        </p:txBody>
      </p:sp>
      <p:sp>
        <p:nvSpPr>
          <p:cNvPr id="5" name="Footer Placeholder 5">
            <a:extLst>
              <a:ext uri="{FF2B5EF4-FFF2-40B4-BE49-F238E27FC236}">
                <a16:creationId xmlns:a16="http://schemas.microsoft.com/office/drawing/2014/main" id="{A4CF1C50-C859-09C8-A579-E3E2463FBB7F}"/>
              </a:ext>
            </a:extLst>
          </p:cNvPr>
          <p:cNvSpPr txBox="1">
            <a:spLocks/>
          </p:cNvSpPr>
          <p:nvPr/>
        </p:nvSpPr>
        <p:spPr>
          <a:xfrm>
            <a:off x="172804" y="6188212"/>
            <a:ext cx="1018032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609585">
              <a:defRPr/>
            </a:pPr>
            <a:r>
              <a:rPr lang="en-GB" sz="1000" dirty="0">
                <a:solidFill>
                  <a:srgbClr val="000000"/>
                </a:solidFill>
                <a:latin typeface="Arial" panose="020B0604020202020204" pitchFamily="34" charset="0"/>
                <a:cs typeface="Arial" panose="020B0604020202020204" pitchFamily="34" charset="0"/>
              </a:rPr>
              <a:t>VW2.You mentioned you do not plan to visit Wales for your upcoming UK holiday or short break. What are the main reasons for this?</a:t>
            </a:r>
          </a:p>
          <a:p>
            <a:pPr lvl="0" defTabSz="609585">
              <a:defRPr/>
            </a:pPr>
            <a:r>
              <a:rPr kumimoji="0" lang="en-GB"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Base: August 2025 data = 1,224</a:t>
            </a:r>
          </a:p>
        </p:txBody>
      </p:sp>
    </p:spTree>
    <p:extLst>
      <p:ext uri="{BB962C8B-B14F-4D97-AF65-F5344CB8AC3E}">
        <p14:creationId xmlns:p14="http://schemas.microsoft.com/office/powerpoint/2010/main" val="4238589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D1BB7-027A-087D-7B8C-114174DDFE9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157773A-BC38-90AE-899E-7B43147F063C}"/>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chemeClr val="bg1"/>
                </a:solidFill>
                <a:effectLst/>
                <a:uLnTx/>
                <a:uFillTx/>
                <a:latin typeface="Arial Black" panose="020B0A04020102020204" pitchFamily="34" charset="0"/>
                <a:ea typeface="+mn-ea"/>
                <a:cs typeface="Arial" panose="020B0604020202020204" pitchFamily="34" charset="0"/>
              </a:rPr>
              <a:t>Cost of living</a:t>
            </a:r>
          </a:p>
        </p:txBody>
      </p:sp>
    </p:spTree>
    <p:extLst>
      <p:ext uri="{BB962C8B-B14F-4D97-AF65-F5344CB8AC3E}">
        <p14:creationId xmlns:p14="http://schemas.microsoft.com/office/powerpoint/2010/main" val="1791704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41C94-A1EB-9D8E-3E86-C7C7AE343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0469D1-B2EA-7F1F-1FC6-F945069D47AF}"/>
              </a:ext>
            </a:extLst>
          </p:cNvPr>
          <p:cNvSpPr>
            <a:spLocks noGrp="1"/>
          </p:cNvSpPr>
          <p:nvPr>
            <p:ph type="title"/>
          </p:nvPr>
        </p:nvSpPr>
        <p:spPr>
          <a:xfrm>
            <a:off x="422888" y="244703"/>
            <a:ext cx="11769111" cy="671807"/>
          </a:xfrm>
        </p:spPr>
        <p:txBody>
          <a:bodyPr>
            <a:normAutofit/>
          </a:bodyPr>
          <a:lstStyle/>
          <a:p>
            <a:r>
              <a:rPr lang="en-GB"/>
              <a:t>Impact of cost-of-living crisis among 2025 trip takers</a:t>
            </a:r>
          </a:p>
        </p:txBody>
      </p:sp>
      <p:sp>
        <p:nvSpPr>
          <p:cNvPr id="3" name="Text Placeholder 2">
            <a:extLst>
              <a:ext uri="{FF2B5EF4-FFF2-40B4-BE49-F238E27FC236}">
                <a16:creationId xmlns:a16="http://schemas.microsoft.com/office/drawing/2014/main" id="{590C9B8E-E49D-35CE-389B-BEC9B683A480}"/>
              </a:ext>
            </a:extLst>
          </p:cNvPr>
          <p:cNvSpPr>
            <a:spLocks noGrp="1"/>
          </p:cNvSpPr>
          <p:nvPr>
            <p:ph type="body" sz="quarter" idx="10"/>
          </p:nvPr>
        </p:nvSpPr>
        <p:spPr>
          <a:xfrm>
            <a:off x="402431" y="751048"/>
            <a:ext cx="11696309" cy="1000960"/>
          </a:xfrm>
        </p:spPr>
        <p:txBody>
          <a:bodyPr/>
          <a:lstStyle/>
          <a:p>
            <a:pPr marL="228594" indent="-228594">
              <a:buFont typeface="Arial" panose="020B0604020202020204" pitchFamily="34" charset="0"/>
              <a:buChar char="•"/>
            </a:pPr>
            <a:r>
              <a:rPr lang="en-GB" sz="1400"/>
              <a:t>Compared with January 2025, the UK population in January 2026 shows an improvement in financial sentiment, with a higher share feeling ‘Unaffected and confident’ and a lower share describing themselves as ‘Cautious’. </a:t>
            </a:r>
          </a:p>
          <a:p>
            <a:pPr marL="228594" indent="-228594">
              <a:buFont typeface="Arial" panose="020B0604020202020204" pitchFamily="34" charset="0"/>
              <a:buChar char="•"/>
            </a:pPr>
            <a:endParaRPr lang="en-GB" sz="1400"/>
          </a:p>
          <a:p>
            <a:pPr marL="228594" indent="-228594">
              <a:buFont typeface="Arial" panose="020B0604020202020204" pitchFamily="34" charset="0"/>
              <a:buChar char="•"/>
            </a:pPr>
            <a:r>
              <a:rPr lang="en-GB" sz="1400"/>
              <a:t>Among Wales trip takers, financial outlook is generally stronger than average, with a higher proportion feeling ‘Better off’ compared with other nations. Wales trip takers also show a lower share of ‘Cautious’ responses than Scotland and England, indicating comparatively greater financial confidence within this group.</a:t>
            </a:r>
          </a:p>
        </p:txBody>
      </p:sp>
      <p:graphicFrame>
        <p:nvGraphicFramePr>
          <p:cNvPr id="4" name="Chart Placeholder 9" descr="Stacked bar chart comparing how the UK population and 2025 trip takers across the UK, Wales, England and Scotland describe their current financial situation in relation to the cost‑of‑living crisis. The chart shows an improvement from January 2025 to January 2026 in the UK population overall, with the share saying they are ‘Unaffected and confident’ rising from 24% to 30%, while those describing themselves as ‘Cautious and being careful’ fall from 47% to 42%. Among 2025 trip takers, 33% of UK travellers say they feel unaffected and confident, compared with 34% of Wales trip takers. Wales also has a relatively high share of people feeling ‘Better off’ at 13%, compared with 9% for UK trip takers overall and 7% in Scotland. The proportion saying they have been ‘hit hard’ is similar across all nations, at around 15%. Overall, Wales trip takers show slightly stronger financial sentiment than travellers to England or Scotland, with fewer describing themselves as cautious and a higher share feeling better off.">
            <a:extLst>
              <a:ext uri="{FF2B5EF4-FFF2-40B4-BE49-F238E27FC236}">
                <a16:creationId xmlns:a16="http://schemas.microsoft.com/office/drawing/2014/main" id="{2F851950-74EF-4DFE-7C4A-E40899AC7F5D}"/>
              </a:ext>
            </a:extLst>
          </p:cNvPr>
          <p:cNvGraphicFramePr>
            <a:graphicFrameLocks/>
          </p:cNvGraphicFramePr>
          <p:nvPr>
            <p:extLst>
              <p:ext uri="{D42A27DB-BD31-4B8C-83A1-F6EECF244321}">
                <p14:modId xmlns:p14="http://schemas.microsoft.com/office/powerpoint/2010/main" val="4215739885"/>
              </p:ext>
            </p:extLst>
          </p:nvPr>
        </p:nvGraphicFramePr>
        <p:xfrm>
          <a:off x="402431" y="1967345"/>
          <a:ext cx="11154062" cy="3856985"/>
        </p:xfrm>
        <a:graphic>
          <a:graphicData uri="http://schemas.openxmlformats.org/drawingml/2006/chart">
            <c:chart xmlns:c="http://schemas.openxmlformats.org/drawingml/2006/chart" xmlns:r="http://schemas.openxmlformats.org/officeDocument/2006/relationships" r:id="rId3"/>
          </a:graphicData>
        </a:graphic>
      </p:graphicFrame>
      <p:sp>
        <p:nvSpPr>
          <p:cNvPr id="14" name="Footer Placeholder 5">
            <a:extLst>
              <a:ext uri="{FF2B5EF4-FFF2-40B4-BE49-F238E27FC236}">
                <a16:creationId xmlns:a16="http://schemas.microsoft.com/office/drawing/2014/main" id="{5C18E65D-4D6B-76A5-B8C5-A6614230B92D}"/>
              </a:ext>
            </a:extLst>
          </p:cNvPr>
          <p:cNvSpPr txBox="1">
            <a:spLocks/>
          </p:cNvSpPr>
          <p:nvPr/>
        </p:nvSpPr>
        <p:spPr>
          <a:xfrm>
            <a:off x="203573" y="6008465"/>
            <a:ext cx="9550674" cy="604832"/>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Q17: There has been a lot of talk about how the ‘cost of living crisis’ has affected people’s financial circumstances. If you had to choose, which ONE of the following statements would best describe your feelings about your own situation, right now?</a:t>
            </a:r>
          </a:p>
          <a:p>
            <a:pPr defTabSz="609585">
              <a:defRPr/>
            </a:pPr>
            <a:r>
              <a:rPr lang="en-GB" sz="1000" dirty="0">
                <a:solidFill>
                  <a:srgbClr val="1E1541"/>
                </a:solidFill>
                <a:latin typeface="Arial" panose="020B0604020202020204" pitchFamily="34" charset="0"/>
                <a:cs typeface="Arial" panose="020B0604020202020204" pitchFamily="34" charset="0"/>
              </a:rPr>
              <a:t>Base: January 2025 UK Population = 1,758; January 2026 data: UK Population = 1,755. 2025 trip takers: UK = 1,190, Wales = 98, England = 966, Scotland = 150.</a:t>
            </a:r>
          </a:p>
        </p:txBody>
      </p:sp>
      <p:sp>
        <p:nvSpPr>
          <p:cNvPr id="18" name="Rectangle 17">
            <a:extLst>
              <a:ext uri="{FF2B5EF4-FFF2-40B4-BE49-F238E27FC236}">
                <a16:creationId xmlns:a16="http://schemas.microsoft.com/office/drawing/2014/main" id="{92957624-51A0-ED3E-00EB-EEAEF389E8A0}"/>
              </a:ext>
              <a:ext uri="{C183D7F6-B498-43B3-948B-1728B52AA6E4}">
                <adec:decorative xmlns:adec="http://schemas.microsoft.com/office/drawing/2017/decorative" val="1"/>
              </a:ext>
            </a:extLst>
          </p:cNvPr>
          <p:cNvSpPr/>
          <p:nvPr/>
        </p:nvSpPr>
        <p:spPr>
          <a:xfrm>
            <a:off x="6920069" y="2863272"/>
            <a:ext cx="1235639" cy="2733963"/>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232389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991" y="62335"/>
            <a:ext cx="11675852" cy="496367"/>
          </a:xfrm>
        </p:spPr>
        <p:txBody>
          <a:bodyPr>
            <a:normAutofit/>
          </a:bodyPr>
          <a:lstStyle/>
          <a:p>
            <a:r>
              <a:rPr lang="en-GB" dirty="0"/>
              <a:t>Cost of living impact on UK overnight trips</a:t>
            </a:r>
          </a:p>
        </p:txBody>
      </p:sp>
      <p:sp>
        <p:nvSpPr>
          <p:cNvPr id="3" name="Text Placeholder 2"/>
          <p:cNvSpPr>
            <a:spLocks noGrp="1"/>
          </p:cNvSpPr>
          <p:nvPr>
            <p:ph type="body" sz="quarter" idx="10"/>
          </p:nvPr>
        </p:nvSpPr>
        <p:spPr>
          <a:xfrm>
            <a:off x="262695" y="521878"/>
            <a:ext cx="11502017" cy="671807"/>
          </a:xfrm>
        </p:spPr>
        <p:txBody>
          <a:bodyPr/>
          <a:lstStyle/>
          <a:p>
            <a:pPr marL="228594" indent="-228594">
              <a:buFont typeface="Arial" panose="020B0604020202020204" pitchFamily="34" charset="0"/>
              <a:buChar char="•"/>
            </a:pPr>
            <a:r>
              <a:rPr lang="en-GB" sz="1400" dirty="0"/>
              <a:t>The share of UK and Wales trip intenders expecting the cost of living to influence their travel plans has eased slightly since 2025, with more saying it will not affect their decisions.</a:t>
            </a:r>
          </a:p>
          <a:p>
            <a:pPr marL="228594" indent="-228594">
              <a:buFont typeface="Arial" panose="020B0604020202020204" pitchFamily="34" charset="0"/>
              <a:buChar char="•"/>
            </a:pPr>
            <a:endParaRPr lang="en-GB" sz="400" dirty="0"/>
          </a:p>
          <a:p>
            <a:pPr marL="228594" indent="-228594">
              <a:buFont typeface="Arial" panose="020B0604020202020204" pitchFamily="34" charset="0"/>
              <a:buChar char="•"/>
            </a:pPr>
            <a:r>
              <a:rPr lang="en-GB" sz="1400" dirty="0"/>
              <a:t>Among Wales intenders, the proportion expecting an impact remains just over half, though the shift from 2025 to 2026 shows a gradual reduction in pressure.</a:t>
            </a:r>
          </a:p>
          <a:p>
            <a:pPr marL="228594" indent="-228594">
              <a:buFont typeface="Arial" panose="020B0604020202020204" pitchFamily="34" charset="0"/>
              <a:buChar char="•"/>
            </a:pPr>
            <a:endParaRPr lang="en-GB" sz="400" dirty="0"/>
          </a:p>
          <a:p>
            <a:pPr marL="228594" indent="-228594">
              <a:buFont typeface="Arial" panose="020B0604020202020204" pitchFamily="34" charset="0"/>
              <a:buChar char="•"/>
            </a:pPr>
            <a:r>
              <a:rPr lang="en-GB" sz="1400" dirty="0"/>
              <a:t>Wales intenders in 2026 place less emphasis on reducing discretionary spend such as ‘eating out’ or seeking ‘free activities’ and show lower inclination towards travel outside busy periods compared with 2025, indicating a softening in cost‑of-living concerns.</a:t>
            </a:r>
            <a:endParaRPr lang="en-US" sz="1400" dirty="0"/>
          </a:p>
        </p:txBody>
      </p:sp>
      <p:graphicFrame>
        <p:nvGraphicFramePr>
          <p:cNvPr id="5" name="Chart Placeholder 7" descr="Stacked bar chart compares whether the cost of living is likely to influence travel plans. Among UK 2026 trip intenders, 51% say it will influence their plans, 37% say it will not, and 13% are unsure. For Wales 2026 trip intenders, 51% say it will influence them, 32% say it will not, and 18% are unsure. Compared with 2025, both UK and Wales groups show a slight reduction in those expecting cost‑of‑living impacts.">
            <a:extLst>
              <a:ext uri="{FF2B5EF4-FFF2-40B4-BE49-F238E27FC236}">
                <a16:creationId xmlns:a16="http://schemas.microsoft.com/office/drawing/2014/main" id="{6C94488D-66A7-960D-2CA3-53847156C3F7}"/>
              </a:ext>
            </a:extLst>
          </p:cNvPr>
          <p:cNvGraphicFramePr>
            <a:graphicFrameLocks/>
          </p:cNvGraphicFramePr>
          <p:nvPr>
            <p:extLst>
              <p:ext uri="{D42A27DB-BD31-4B8C-83A1-F6EECF244321}">
                <p14:modId xmlns:p14="http://schemas.microsoft.com/office/powerpoint/2010/main" val="36965765"/>
              </p:ext>
            </p:extLst>
          </p:nvPr>
        </p:nvGraphicFramePr>
        <p:xfrm>
          <a:off x="645958" y="1987486"/>
          <a:ext cx="4285673" cy="40124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Horizontal bar chart shows how Wales trip intenders expect to adjust their behaviour. For 2026 Wales intenders, 25% plan to choose cheaper accommodation, 20% expect to spend less on eating out, 17% plan to choose self‑catering options, and 17% expect to do fewer activities. Around 16% plan to cut back on shopping or look for more free things to do. Thirteen percent expect to take a UK holiday instead of going overseas, 12% expect to take fewer UK breaks, 12% plan to travel outside busier periods to save money, and 11% expect to take shorter trips. Compared with 2025, Wales intenders show reduced emphasis on cutting discretionary spending such as eating out or seeking free activities.">
            <a:extLst>
              <a:ext uri="{FF2B5EF4-FFF2-40B4-BE49-F238E27FC236}">
                <a16:creationId xmlns:a16="http://schemas.microsoft.com/office/drawing/2014/main" id="{CCCC52AA-6050-E494-40AA-25CCD93B35CC}"/>
              </a:ext>
            </a:extLst>
          </p:cNvPr>
          <p:cNvGraphicFramePr>
            <a:graphicFrameLocks noGrp="1"/>
          </p:cNvGraphicFramePr>
          <p:nvPr>
            <p:extLst>
              <p:ext uri="{D42A27DB-BD31-4B8C-83A1-F6EECF244321}">
                <p14:modId xmlns:p14="http://schemas.microsoft.com/office/powerpoint/2010/main" val="1268576058"/>
              </p:ext>
            </p:extLst>
          </p:nvPr>
        </p:nvGraphicFramePr>
        <p:xfrm>
          <a:off x="5306902" y="1987486"/>
          <a:ext cx="6540106" cy="4012484"/>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Placeholder 5">
            <a:extLst>
              <a:ext uri="{FF2B5EF4-FFF2-40B4-BE49-F238E27FC236}">
                <a16:creationId xmlns:a16="http://schemas.microsoft.com/office/drawing/2014/main" id="{084CF4F6-7796-2551-9ED4-49B4E5116FAB}"/>
              </a:ext>
            </a:extLst>
          </p:cNvPr>
          <p:cNvSpPr txBox="1">
            <a:spLocks/>
          </p:cNvSpPr>
          <p:nvPr/>
        </p:nvSpPr>
        <p:spPr>
          <a:xfrm>
            <a:off x="188923" y="5948419"/>
            <a:ext cx="9393641" cy="59629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609585">
              <a:defRPr/>
            </a:pPr>
            <a:r>
              <a:rPr kumimoji="0" lang="en-GB" sz="9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t>VB7f. Just to check, is the ‘cost of living crisis’ likely to influence your UK short breaks or holidays in the next six months?</a:t>
            </a:r>
          </a:p>
          <a:p>
            <a:pPr lvl="0" defTabSz="609585">
              <a:defRPr/>
            </a:pPr>
            <a:r>
              <a:rPr kumimoji="0" lang="en-GB" sz="9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t>Base:</a:t>
            </a:r>
            <a:r>
              <a:rPr lang="en-GB" sz="900" dirty="0">
                <a:solidFill>
                  <a:srgbClr val="1E1541"/>
                </a:solidFill>
                <a:latin typeface="Arial" panose="020B0604020202020204" pitchFamily="34" charset="0"/>
                <a:cs typeface="Arial" panose="020B0604020202020204" pitchFamily="34" charset="0"/>
              </a:rPr>
              <a:t> UK intenders 2025 = 1,406, UK intenders 2026 = 1,371; </a:t>
            </a:r>
            <a:r>
              <a:rPr kumimoji="0" lang="en-GB" sz="9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t>Wales intenders 2025 = </a:t>
            </a:r>
            <a:r>
              <a:rPr lang="en-GB" sz="900" dirty="0">
                <a:solidFill>
                  <a:srgbClr val="1E1541"/>
                </a:solidFill>
                <a:latin typeface="Arial" panose="020B0604020202020204" pitchFamily="34" charset="0"/>
                <a:cs typeface="Arial" panose="020B0604020202020204" pitchFamily="34" charset="0"/>
              </a:rPr>
              <a:t>139</a:t>
            </a:r>
            <a:r>
              <a:rPr kumimoji="0" lang="en-GB" sz="9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t>,</a:t>
            </a:r>
            <a:r>
              <a:rPr lang="en-GB" sz="900" dirty="0">
                <a:solidFill>
                  <a:srgbClr val="1E1541"/>
                </a:solidFill>
                <a:latin typeface="Arial" panose="020B0604020202020204" pitchFamily="34" charset="0"/>
                <a:cs typeface="Arial" panose="020B0604020202020204" pitchFamily="34" charset="0"/>
              </a:rPr>
              <a:t> Wales intenders 2026 = 177.</a:t>
            </a:r>
            <a:endParaRPr kumimoji="0" lang="en-GB" sz="9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endParaRPr>
          </a:p>
          <a:p>
            <a:pPr lvl="0" defTabSz="609585">
              <a:defRPr/>
            </a:pPr>
            <a:r>
              <a:rPr kumimoji="0" lang="en-GB" sz="9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t>VB7iii. How, if at all, would you say the ‘cost of living crisis’ is likely to influence your UK short breaks or holidays in the next six months?</a:t>
            </a:r>
          </a:p>
          <a:p>
            <a:pPr lvl="0" defTabSz="609585">
              <a:defRPr/>
            </a:pPr>
            <a:r>
              <a:rPr kumimoji="0" lang="en-GB" sz="9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t>Base: Wales intenders 2026 = 90; Wales intenders 2025 = 81</a:t>
            </a:r>
            <a:endParaRPr lang="en-GB" sz="900" dirty="0">
              <a:solidFill>
                <a:srgbClr val="1E1541"/>
              </a:solidFill>
              <a:latin typeface="Arial" panose="020B0604020202020204" pitchFamily="34" charset="0"/>
              <a:cs typeface="Arial" panose="020B0604020202020204" pitchFamily="34" charset="0"/>
            </a:endParaRPr>
          </a:p>
          <a:p>
            <a:pPr lvl="0" defTabSz="609585">
              <a:defRPr/>
            </a:pPr>
            <a:r>
              <a:rPr lang="en-GB" sz="900" dirty="0">
                <a:solidFill>
                  <a:srgbClr val="1E1541"/>
                </a:solidFill>
                <a:latin typeface="Arial" panose="020B0604020202020204" pitchFamily="34" charset="0"/>
                <a:cs typeface="Arial" panose="020B0604020202020204" pitchFamily="34" charset="0"/>
              </a:rPr>
              <a:t>.</a:t>
            </a:r>
            <a:endParaRPr kumimoji="0" lang="en-GB" sz="9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C2B7D210-D621-F480-8149-0AB61C79EFBD}"/>
              </a:ext>
              <a:ext uri="{C183D7F6-B498-43B3-948B-1728B52AA6E4}">
                <adec:decorative xmlns:adec="http://schemas.microsoft.com/office/drawing/2017/decorative" val="1"/>
              </a:ext>
            </a:extLst>
          </p:cNvPr>
          <p:cNvCxnSpPr>
            <a:cxnSpLocks/>
          </p:cNvCxnSpPr>
          <p:nvPr/>
        </p:nvCxnSpPr>
        <p:spPr>
          <a:xfrm flipV="1">
            <a:off x="2724016" y="3429000"/>
            <a:ext cx="0" cy="1921261"/>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7499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62E7F-87EA-4FDD-86DC-E7760E43BA31}"/>
              </a:ext>
            </a:extLst>
          </p:cNvPr>
          <p:cNvSpPr>
            <a:spLocks noGrp="1"/>
          </p:cNvSpPr>
          <p:nvPr>
            <p:ph type="title"/>
          </p:nvPr>
        </p:nvSpPr>
        <p:spPr>
          <a:xfrm>
            <a:off x="390990" y="304749"/>
            <a:ext cx="11675852" cy="671807"/>
          </a:xfrm>
        </p:spPr>
        <p:txBody>
          <a:bodyPr>
            <a:noAutofit/>
          </a:bodyPr>
          <a:lstStyle/>
          <a:p>
            <a:r>
              <a:rPr lang="en-GB" sz="2400"/>
              <a:t>Perceived financial barriers to taking overnight domestic trips</a:t>
            </a:r>
          </a:p>
        </p:txBody>
      </p:sp>
      <p:sp>
        <p:nvSpPr>
          <p:cNvPr id="15" name="Footer Placeholder 5">
            <a:extLst>
              <a:ext uri="{FF2B5EF4-FFF2-40B4-BE49-F238E27FC236}">
                <a16:creationId xmlns:a16="http://schemas.microsoft.com/office/drawing/2014/main" id="{720AF172-DE0E-4220-B644-12CB898D457F}"/>
              </a:ext>
            </a:extLst>
          </p:cNvPr>
          <p:cNvSpPr txBox="1">
            <a:spLocks/>
          </p:cNvSpPr>
          <p:nvPr/>
        </p:nvSpPr>
        <p:spPr>
          <a:xfrm>
            <a:off x="148866" y="6178347"/>
            <a:ext cx="8867163" cy="457200"/>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VB7b. Which, if any, of the following factors do you see as potential barriers to you taking a UK short break or holiday in the next six months?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Base: All asked each question. January 2026 = 1,755. </a:t>
            </a:r>
            <a:r>
              <a:rPr kumimoji="0" lang="en-GB" sz="1000" b="0" i="1"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rPr>
              <a:t>Taken from the VB Domestic Sentiment tracker</a:t>
            </a:r>
            <a:endParaRPr kumimoji="0" lang="en-US" sz="1000" b="0" i="0" u="none" strike="noStrike" kern="1200" cap="none" spc="0" normalizeH="0" baseline="0" noProof="0" dirty="0">
              <a:ln>
                <a:noFill/>
              </a:ln>
              <a:solidFill>
                <a:srgbClr val="1E1541"/>
              </a:solidFill>
              <a:effectLst/>
              <a:uLnTx/>
              <a:uFillTx/>
              <a:latin typeface="Arial" panose="020B0604020202020204" pitchFamily="34" charset="0"/>
              <a:ea typeface="+mn-ea"/>
              <a:cs typeface="Arial" panose="020B0604020202020204" pitchFamily="34" charset="0"/>
            </a:endParaRPr>
          </a:p>
        </p:txBody>
      </p:sp>
      <p:graphicFrame>
        <p:nvGraphicFramePr>
          <p:cNvPr id="8" name="Chart Placeholder 7" descr="This is a line chart trending the finance related barriers to taking an overnight trip in the UK from June 2022 to January 2025. In the last month, Rising cost of living is at 30%, followed by Personal finances at 24% and Rising cost of holiday/leisure at 21%. ">
            <a:extLst>
              <a:ext uri="{FF2B5EF4-FFF2-40B4-BE49-F238E27FC236}">
                <a16:creationId xmlns:a16="http://schemas.microsoft.com/office/drawing/2014/main" id="{AE694C62-D28B-4DE1-AB6A-6A37479DD6F7}"/>
              </a:ext>
            </a:extLst>
          </p:cNvPr>
          <p:cNvGraphicFramePr>
            <a:graphicFrameLocks/>
          </p:cNvGraphicFramePr>
          <p:nvPr>
            <p:extLst>
              <p:ext uri="{D42A27DB-BD31-4B8C-83A1-F6EECF244321}">
                <p14:modId xmlns:p14="http://schemas.microsoft.com/office/powerpoint/2010/main" val="721218394"/>
              </p:ext>
            </p:extLst>
          </p:nvPr>
        </p:nvGraphicFramePr>
        <p:xfrm>
          <a:off x="635425" y="1818991"/>
          <a:ext cx="10921150" cy="406245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a:extLst>
              <a:ext uri="{FF2B5EF4-FFF2-40B4-BE49-F238E27FC236}">
                <a16:creationId xmlns:a16="http://schemas.microsoft.com/office/drawing/2014/main" id="{64AE4CBC-B37A-D976-47C1-4AAF4CE9E75D}"/>
              </a:ext>
            </a:extLst>
          </p:cNvPr>
          <p:cNvSpPr>
            <a:spLocks noGrp="1"/>
          </p:cNvSpPr>
          <p:nvPr>
            <p:ph type="body" sz="quarter" idx="10"/>
          </p:nvPr>
        </p:nvSpPr>
        <p:spPr>
          <a:xfrm>
            <a:off x="477907" y="976556"/>
            <a:ext cx="11502017" cy="671807"/>
          </a:xfrm>
        </p:spPr>
        <p:txBody>
          <a:bodyPr/>
          <a:lstStyle/>
          <a:p>
            <a:pPr marL="228594" indent="-228594">
              <a:buFont typeface="Arial" panose="020B0604020202020204" pitchFamily="34" charset="0"/>
              <a:buChar char="•"/>
            </a:pPr>
            <a:r>
              <a:rPr lang="en-GB" sz="1400" dirty="0"/>
              <a:t>Perceived financial barriers to taking overnight domestic trips have fluctuated month‑to‑month, with no consistent downward trend over the past year. While some barriers are slightly lower than in January 2025, most changes are small and within the normal range of variation. Results should therefore be interpreted as indicative rather than evidencing a sustained shift in sentiment.</a:t>
            </a:r>
            <a:endParaRPr lang="en-US" sz="1600" dirty="0">
              <a:solidFill>
                <a:schemeClr val="tx1"/>
              </a:solidFill>
              <a:latin typeface="+mj-lt"/>
            </a:endParaRPr>
          </a:p>
        </p:txBody>
      </p:sp>
    </p:spTree>
    <p:extLst>
      <p:ext uri="{BB962C8B-B14F-4D97-AF65-F5344CB8AC3E}">
        <p14:creationId xmlns:p14="http://schemas.microsoft.com/office/powerpoint/2010/main" val="1370704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CBBF3-D3C8-7A07-4EC7-AE98CF68EF7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5627F60-914C-60A0-7338-4B8E8DF8D5EF}"/>
              </a:ext>
            </a:extLst>
          </p:cNvPr>
          <p:cNvSpPr>
            <a:spLocks noGrp="1"/>
          </p:cNvSpPr>
          <p:nvPr>
            <p:ph type="title" idx="4294967295"/>
          </p:nvPr>
        </p:nvSpPr>
        <p:spPr>
          <a:xfrm>
            <a:off x="107950" y="2987675"/>
            <a:ext cx="3965286"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lvl="0">
              <a:spcBef>
                <a:spcPts val="1000"/>
              </a:spcBef>
              <a:defRPr/>
            </a:pPr>
            <a:r>
              <a:rPr lang="en-GB">
                <a:solidFill>
                  <a:schemeClr val="bg1"/>
                </a:solidFill>
                <a:latin typeface="Arial Black" panose="020B0A04020102020204" pitchFamily="34" charset="0"/>
                <a:ea typeface="+mn-ea"/>
                <a:cs typeface="Dreaming Outloud Pro" panose="03050502040302030504" pitchFamily="66" charset="0"/>
              </a:rPr>
              <a:t>Looking Ahead – UK and Wales 2026 intentions</a:t>
            </a:r>
            <a:endParaRPr kumimoji="0" lang="en-GB" sz="2800" b="1" i="0" u="none" strike="noStrike" kern="1200" cap="none" spc="0" normalizeH="0" baseline="0" noProof="0">
              <a:ln>
                <a:noFill/>
              </a:ln>
              <a:solidFill>
                <a:schemeClr val="bg1"/>
              </a:solidFill>
              <a:effectLst/>
              <a:uLnTx/>
              <a:uFillTx/>
              <a:latin typeface="Arial Black" panose="020B0A04020102020204" pitchFamily="34" charset="0"/>
              <a:ea typeface="+mn-ea"/>
              <a:cs typeface="Dreaming Outloud Pro" panose="03050502040302030504" pitchFamily="66" charset="0"/>
            </a:endParaRPr>
          </a:p>
        </p:txBody>
      </p:sp>
    </p:spTree>
    <p:extLst>
      <p:ext uri="{BB962C8B-B14F-4D97-AF65-F5344CB8AC3E}">
        <p14:creationId xmlns:p14="http://schemas.microsoft.com/office/powerpoint/2010/main" val="862065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3A67E-714D-B4A4-C44F-E55EF50F32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F505AA-EBCA-B45D-8743-7A469D1DA47C}"/>
              </a:ext>
            </a:extLst>
          </p:cNvPr>
          <p:cNvSpPr>
            <a:spLocks noGrp="1"/>
          </p:cNvSpPr>
          <p:nvPr>
            <p:ph type="title"/>
          </p:nvPr>
        </p:nvSpPr>
        <p:spPr>
          <a:xfrm>
            <a:off x="422889" y="260457"/>
            <a:ext cx="11769111" cy="671807"/>
          </a:xfrm>
        </p:spPr>
        <p:txBody>
          <a:bodyPr>
            <a:normAutofit/>
          </a:bodyPr>
          <a:lstStyle/>
          <a:p>
            <a:r>
              <a:rPr lang="en-GB"/>
              <a:t>2025 vs 2026 trip intentions (1)</a:t>
            </a:r>
          </a:p>
        </p:txBody>
      </p:sp>
      <p:sp>
        <p:nvSpPr>
          <p:cNvPr id="5" name="Text Placeholder 2">
            <a:extLst>
              <a:ext uri="{FF2B5EF4-FFF2-40B4-BE49-F238E27FC236}">
                <a16:creationId xmlns:a16="http://schemas.microsoft.com/office/drawing/2014/main" id="{7FEF7282-8421-AB34-20E9-33C3927B82E5}"/>
              </a:ext>
            </a:extLst>
          </p:cNvPr>
          <p:cNvSpPr>
            <a:spLocks noGrp="1"/>
          </p:cNvSpPr>
          <p:nvPr>
            <p:ph type="body" sz="quarter" idx="10"/>
          </p:nvPr>
        </p:nvSpPr>
        <p:spPr>
          <a:xfrm>
            <a:off x="366029" y="840308"/>
            <a:ext cx="11696309" cy="671807"/>
          </a:xfrm>
        </p:spPr>
        <p:txBody>
          <a:bodyPr/>
          <a:lstStyle/>
          <a:p>
            <a:pPr marL="228594" indent="-228594">
              <a:buFont typeface="Arial" panose="020B0604020202020204" pitchFamily="34" charset="0"/>
              <a:buChar char="•"/>
            </a:pPr>
            <a:r>
              <a:rPr lang="en-GB" sz="1600" dirty="0"/>
              <a:t>Intentions to take an overnight UK trip in the next 12 months remain stable year on year, with levels in 2026 broadly in line with 2025.</a:t>
            </a:r>
          </a:p>
          <a:p>
            <a:pPr marL="228594" indent="-228594">
              <a:buFont typeface="Arial" panose="020B0604020202020204" pitchFamily="34" charset="0"/>
              <a:buChar char="•"/>
            </a:pPr>
            <a:endParaRPr lang="en-GB" sz="1600" dirty="0"/>
          </a:p>
          <a:p>
            <a:pPr marL="228594" indent="-228594">
              <a:buFont typeface="Arial" panose="020B0604020202020204" pitchFamily="34" charset="0"/>
              <a:buChar char="•"/>
            </a:pPr>
            <a:r>
              <a:rPr lang="en-GB" sz="1600" dirty="0"/>
              <a:t>Seasonal intentions show minimal movement, indicating overall stability in planned UK trip timing between 2025 and 2026.</a:t>
            </a:r>
            <a:endParaRPr lang="en-GB" sz="1600" dirty="0">
              <a:latin typeface="+mj-lt"/>
            </a:endParaRPr>
          </a:p>
        </p:txBody>
      </p:sp>
      <p:graphicFrame>
        <p:nvGraphicFramePr>
          <p:cNvPr id="4" name="Chart Placeholder 7" descr="Bar chart comparing UK trip intentions for 2025 and 2026. The chart shows that overall intention to take an overnight UK trip in the next 12 months remains very stable year‑on‑year. In 2026, 77% of adults intend to take a UK trip in the next year, compared with 80% in 2025. Seasonal intentions also show minimal movement. For January–March trips, 22% intend to travel in 2026 compared with 23% in 2025. For April–June, 45% intend to travel in 2026 versus 43% in 2025. July–September intentions stand at 47% in 2026 compared with 50% in 2025. October–December intentions are 25% in 2026 compared with 24% the previous year. ">
            <a:extLst>
              <a:ext uri="{FF2B5EF4-FFF2-40B4-BE49-F238E27FC236}">
                <a16:creationId xmlns:a16="http://schemas.microsoft.com/office/drawing/2014/main" id="{0C5EC251-E00D-8E02-695D-87DA02E01047}"/>
              </a:ext>
            </a:extLst>
          </p:cNvPr>
          <p:cNvGraphicFramePr>
            <a:graphicFrameLocks/>
          </p:cNvGraphicFramePr>
          <p:nvPr>
            <p:extLst>
              <p:ext uri="{D42A27DB-BD31-4B8C-83A1-F6EECF244321}">
                <p14:modId xmlns:p14="http://schemas.microsoft.com/office/powerpoint/2010/main" val="2192711009"/>
              </p:ext>
            </p:extLst>
          </p:nvPr>
        </p:nvGraphicFramePr>
        <p:xfrm>
          <a:off x="366029" y="1816597"/>
          <a:ext cx="10956395" cy="4147468"/>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5">
            <a:extLst>
              <a:ext uri="{FF2B5EF4-FFF2-40B4-BE49-F238E27FC236}">
                <a16:creationId xmlns:a16="http://schemas.microsoft.com/office/drawing/2014/main" id="{ECED2FD3-438E-FACF-BDE2-60E423F7FB5D}"/>
              </a:ext>
            </a:extLst>
          </p:cNvPr>
          <p:cNvSpPr txBox="1">
            <a:spLocks/>
          </p:cNvSpPr>
          <p:nvPr/>
        </p:nvSpPr>
        <p:spPr>
          <a:xfrm>
            <a:off x="194147" y="6140343"/>
            <a:ext cx="9994502" cy="457200"/>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defRPr/>
            </a:pPr>
            <a:r>
              <a:rPr kumimoji="0" lang="en-GB" sz="1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VB2a. </a:t>
            </a:r>
            <a:r>
              <a:rPr lang="en-GB" sz="1000" dirty="0">
                <a:solidFill>
                  <a:schemeClr val="tx2"/>
                </a:solidFill>
              </a:rPr>
              <a:t>Thinking of your next UK holiday or short break, when are you likely to go on this trip? VB2b. And when else do you anticipate going on a UK holiday or short break?</a:t>
            </a:r>
            <a:endParaRPr kumimoji="0" lang="en-GB" sz="1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a:p>
            <a:pPr lvl="0">
              <a:defRPr/>
            </a:pPr>
            <a:r>
              <a:rPr kumimoji="0" lang="en-GB" sz="1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Base</a:t>
            </a:r>
            <a:r>
              <a:rPr lang="en-GB" sz="1000" dirty="0"/>
              <a:t>: All respondents. </a:t>
            </a:r>
            <a:r>
              <a:rPr lang="en-GB" sz="1000" dirty="0">
                <a:solidFill>
                  <a:schemeClr val="tx2"/>
                </a:solidFill>
              </a:rPr>
              <a:t>January </a:t>
            </a:r>
            <a:r>
              <a:rPr kumimoji="0" lang="en-GB" sz="1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2026 data = </a:t>
            </a:r>
            <a:r>
              <a:rPr lang="en-GB" sz="1000" dirty="0">
                <a:solidFill>
                  <a:schemeClr val="tx2"/>
                </a:solidFill>
              </a:rPr>
              <a:t>1,755. January 2025 data = 1,758.</a:t>
            </a:r>
          </a:p>
        </p:txBody>
      </p:sp>
    </p:spTree>
    <p:extLst>
      <p:ext uri="{BB962C8B-B14F-4D97-AF65-F5344CB8AC3E}">
        <p14:creationId xmlns:p14="http://schemas.microsoft.com/office/powerpoint/2010/main" val="3984894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5A332-DB66-F675-ABEE-EB2326077D03}"/>
              </a:ext>
            </a:extLst>
          </p:cNvPr>
          <p:cNvSpPr>
            <a:spLocks noGrp="1"/>
          </p:cNvSpPr>
          <p:nvPr>
            <p:ph type="title"/>
          </p:nvPr>
        </p:nvSpPr>
        <p:spPr/>
        <p:txBody>
          <a:bodyPr>
            <a:normAutofit/>
          </a:bodyPr>
          <a:lstStyle/>
          <a:p>
            <a:r>
              <a:rPr lang="en-GB" sz="2800"/>
              <a:t>2025 vs 2026 trip intentions (2)</a:t>
            </a:r>
          </a:p>
        </p:txBody>
      </p:sp>
      <p:sp>
        <p:nvSpPr>
          <p:cNvPr id="18" name="Text Placeholder 2">
            <a:extLst>
              <a:ext uri="{FF2B5EF4-FFF2-40B4-BE49-F238E27FC236}">
                <a16:creationId xmlns:a16="http://schemas.microsoft.com/office/drawing/2014/main" id="{BB24E4B0-5ABD-AE0E-929E-08F534D51E0B}"/>
              </a:ext>
            </a:extLst>
          </p:cNvPr>
          <p:cNvSpPr>
            <a:spLocks noGrp="1"/>
          </p:cNvSpPr>
          <p:nvPr>
            <p:ph type="body" sz="quarter" idx="10"/>
          </p:nvPr>
        </p:nvSpPr>
        <p:spPr>
          <a:xfrm>
            <a:off x="247845" y="710383"/>
            <a:ext cx="11696309" cy="545147"/>
          </a:xfrm>
        </p:spPr>
        <p:txBody>
          <a:bodyPr/>
          <a:lstStyle/>
          <a:p>
            <a:pPr marL="228594" indent="-228594">
              <a:buFont typeface="Arial" panose="020B0604020202020204" pitchFamily="34" charset="0"/>
              <a:buChar char="•"/>
            </a:pPr>
            <a:r>
              <a:rPr lang="en-GB" sz="1400" dirty="0"/>
              <a:t>The most anticipated destinations for 2026 UK trips remain broadly consistent with 2025, with the South West, London and Scotland continuing to attract the highest intention levels.</a:t>
            </a:r>
          </a:p>
          <a:p>
            <a:pPr marL="228594" indent="-228594">
              <a:buFont typeface="Arial" panose="020B0604020202020204" pitchFamily="34" charset="0"/>
              <a:buChar char="•"/>
            </a:pPr>
            <a:r>
              <a:rPr lang="en-GB" sz="1400" dirty="0"/>
              <a:t>Wales shows somewhat stable intentions between 2025 and 2026, with intentions remaining lower than for many English regions and Scotland.</a:t>
            </a:r>
          </a:p>
          <a:p>
            <a:pPr marL="228594" indent="-228594">
              <a:buFont typeface="Arial" panose="020B0604020202020204" pitchFamily="34" charset="0"/>
              <a:buChar char="•"/>
            </a:pPr>
            <a:r>
              <a:rPr lang="en-GB" sz="1400" dirty="0"/>
              <a:t>Across seasons, intention levels for Wales remain stable, with only minor shifts seen between January-March, April-June, July-September and October-December trips.</a:t>
            </a:r>
            <a:endParaRPr lang="en-GB" sz="1400" dirty="0">
              <a:latin typeface="+mj-lt"/>
            </a:endParaRPr>
          </a:p>
        </p:txBody>
      </p:sp>
      <p:graphicFrame>
        <p:nvGraphicFramePr>
          <p:cNvPr id="14" name="Chart 13" descr="Bar chart compares the most likely UK destinations for people intending to take a trip in 2025 and 2026. The most anticipated destinations for 2026 remain broadly consistent with the previous year. In 2026, intention levels are highest for the South West at 16%, followed by London at 15% and Scotland at 15%. Other regions include the North West at 12%, Yorkshire &amp; the Humber at 11%, and Wales at 11%. These levels are similar to 2025, when the South West was 17%, London 14%, and Scotland 13%, with most other regions showing only small year‑on‑year changes.">
            <a:extLst>
              <a:ext uri="{FF2B5EF4-FFF2-40B4-BE49-F238E27FC236}">
                <a16:creationId xmlns:a16="http://schemas.microsoft.com/office/drawing/2014/main" id="{173DACC9-8645-FC06-F780-67EC090D5B86}"/>
              </a:ext>
            </a:extLst>
          </p:cNvPr>
          <p:cNvGraphicFramePr>
            <a:graphicFrameLocks/>
          </p:cNvGraphicFramePr>
          <p:nvPr>
            <p:extLst>
              <p:ext uri="{D42A27DB-BD31-4B8C-83A1-F6EECF244321}">
                <p14:modId xmlns:p14="http://schemas.microsoft.com/office/powerpoint/2010/main" val="1666507187"/>
              </p:ext>
            </p:extLst>
          </p:nvPr>
        </p:nvGraphicFramePr>
        <p:xfrm>
          <a:off x="329084" y="2471370"/>
          <a:ext cx="6291948" cy="32969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Bar chart shows seasonal intentions specifically for Wales trips. In 2026, 8% of UK trip intenders plan a Wales trip in January–March, compared with 6% in 2025. For April–June, Wales intentions rise to 11% in 2026 compared with 10% in 2025. July–September intentions increase to 12% in 2026 compared with 10% the previous year, and October–December intentions rise to 10% in 2026 compared with 7% in 2025. Overall, the charts show that both UK‑wide and Wales‑specific intentions for 2026 remain stable, with only modest increases across seasons.">
            <a:extLst>
              <a:ext uri="{FF2B5EF4-FFF2-40B4-BE49-F238E27FC236}">
                <a16:creationId xmlns:a16="http://schemas.microsoft.com/office/drawing/2014/main" id="{FF16E463-A00D-18EC-C8D7-2FE5D4CB62A3}"/>
              </a:ext>
            </a:extLst>
          </p:cNvPr>
          <p:cNvGraphicFramePr>
            <a:graphicFrameLocks/>
          </p:cNvGraphicFramePr>
          <p:nvPr>
            <p:extLst>
              <p:ext uri="{D42A27DB-BD31-4B8C-83A1-F6EECF244321}">
                <p14:modId xmlns:p14="http://schemas.microsoft.com/office/powerpoint/2010/main" val="932714125"/>
              </p:ext>
            </p:extLst>
          </p:nvPr>
        </p:nvGraphicFramePr>
        <p:xfrm>
          <a:off x="6863476" y="2471370"/>
          <a:ext cx="5161917" cy="3084944"/>
        </p:xfrm>
        <a:graphic>
          <a:graphicData uri="http://schemas.openxmlformats.org/drawingml/2006/chart">
            <c:chart xmlns:c="http://schemas.openxmlformats.org/drawingml/2006/chart" xmlns:r="http://schemas.openxmlformats.org/officeDocument/2006/relationships" r:id="rId4"/>
          </a:graphicData>
        </a:graphic>
      </p:graphicFrame>
      <p:sp>
        <p:nvSpPr>
          <p:cNvPr id="10" name="Footer Placeholder 5">
            <a:extLst>
              <a:ext uri="{FF2B5EF4-FFF2-40B4-BE49-F238E27FC236}">
                <a16:creationId xmlns:a16="http://schemas.microsoft.com/office/drawing/2014/main" id="{9022CB57-B982-704E-5F71-64A1C9875305}"/>
              </a:ext>
            </a:extLst>
          </p:cNvPr>
          <p:cNvSpPr txBox="1">
            <a:spLocks/>
          </p:cNvSpPr>
          <p:nvPr/>
        </p:nvSpPr>
        <p:spPr>
          <a:xfrm>
            <a:off x="139964" y="6177898"/>
            <a:ext cx="10200642" cy="402497"/>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1E1541"/>
                </a:solidFill>
                <a:effectLst/>
                <a:uLnTx/>
                <a:uFillTx/>
                <a:latin typeface="Arial" panose="020B0604020202020204" pitchFamily="34" charset="0"/>
                <a:ea typeface="+mn-ea"/>
                <a:cs typeface="Arial" panose="020B0604020202020204" pitchFamily="34" charset="0"/>
              </a:rPr>
              <a:t>QVB4a. Where in the UK are you likely to stay on this next trip in &lt;insert month&gt;?</a:t>
            </a:r>
          </a:p>
          <a:p>
            <a:pPr lvl="0">
              <a:defRPr/>
            </a:pPr>
            <a:r>
              <a:rPr lang="en-GB" sz="1000">
                <a:solidFill>
                  <a:srgbClr val="1E1541"/>
                </a:solidFill>
              </a:rPr>
              <a:t>Base: All respondents planning on taking a holiday or short break in the UK in </a:t>
            </a:r>
            <a:r>
              <a:rPr lang="en-GB" sz="1000"/>
              <a:t>2025 = 1,415, 2026  = 1,387. Wales next trip intenders: 2025 = 139, 2026 = 177.</a:t>
            </a:r>
            <a:endParaRPr lang="en-US" sz="1000">
              <a:solidFill>
                <a:srgbClr val="1E1541"/>
              </a:solidFill>
            </a:endParaRPr>
          </a:p>
        </p:txBody>
      </p:sp>
      <p:sp>
        <p:nvSpPr>
          <p:cNvPr id="16" name="Rectangle 15">
            <a:extLst>
              <a:ext uri="{FF2B5EF4-FFF2-40B4-BE49-F238E27FC236}">
                <a16:creationId xmlns:a16="http://schemas.microsoft.com/office/drawing/2014/main" id="{E2A6AEE5-953B-0981-2C4D-2D5C712DA9E8}"/>
              </a:ext>
              <a:ext uri="{C183D7F6-B498-43B3-948B-1728B52AA6E4}">
                <adec:decorative xmlns:adec="http://schemas.microsoft.com/office/drawing/2017/decorative" val="1"/>
              </a:ext>
            </a:extLst>
          </p:cNvPr>
          <p:cNvSpPr/>
          <p:nvPr/>
        </p:nvSpPr>
        <p:spPr>
          <a:xfrm>
            <a:off x="2952113" y="4375848"/>
            <a:ext cx="522945" cy="1064850"/>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921228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854C3-A6C7-56B5-84B6-47975A82E6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6A0058-0BF1-5844-1A53-A810451EEBFA}"/>
              </a:ext>
            </a:extLst>
          </p:cNvPr>
          <p:cNvSpPr>
            <a:spLocks noGrp="1"/>
          </p:cNvSpPr>
          <p:nvPr>
            <p:ph type="title"/>
          </p:nvPr>
        </p:nvSpPr>
        <p:spPr>
          <a:xfrm>
            <a:off x="258074" y="282162"/>
            <a:ext cx="11675852" cy="489577"/>
          </a:xfrm>
        </p:spPr>
        <p:txBody>
          <a:bodyPr>
            <a:normAutofit/>
          </a:bodyPr>
          <a:lstStyle/>
          <a:p>
            <a:r>
              <a:rPr lang="en-GB" dirty="0"/>
              <a:t>Planned destination for trips intended in Wales in 2026</a:t>
            </a:r>
          </a:p>
        </p:txBody>
      </p:sp>
      <p:sp>
        <p:nvSpPr>
          <p:cNvPr id="3" name="Text Placeholder 2">
            <a:extLst>
              <a:ext uri="{FF2B5EF4-FFF2-40B4-BE49-F238E27FC236}">
                <a16:creationId xmlns:a16="http://schemas.microsoft.com/office/drawing/2014/main" id="{76381244-5F0B-8FB7-68AB-9915B1D6265E}"/>
              </a:ext>
            </a:extLst>
          </p:cNvPr>
          <p:cNvSpPr>
            <a:spLocks noGrp="1"/>
          </p:cNvSpPr>
          <p:nvPr>
            <p:ph type="body" sz="quarter" idx="10"/>
          </p:nvPr>
        </p:nvSpPr>
        <p:spPr>
          <a:xfrm>
            <a:off x="258074" y="892295"/>
            <a:ext cx="11675852" cy="1187424"/>
          </a:xfrm>
        </p:spPr>
        <p:txBody>
          <a:bodyPr/>
          <a:lstStyle/>
          <a:p>
            <a:pPr marL="228594" indent="-228594">
              <a:buFont typeface="Arial" panose="020B0604020202020204" pitchFamily="34" charset="0"/>
              <a:buChar char="•"/>
            </a:pPr>
            <a:r>
              <a:rPr lang="en-GB" sz="1400" dirty="0"/>
              <a:t>Cardiff is the consistently top‑planned destination, especially strong in winter and early‑year periods.</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Cardiff, Pembrokeshire, Swansea Bay and Llandudno &amp; Colwyn Bay dominate summer intentions, with the latter seeing its peak in October-December.</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Seasonal patterns are well distributed, with coastal, countryside and urban areas each attracting interest at different points in the year.</a:t>
            </a:r>
            <a:endParaRPr lang="en-US" sz="1400" dirty="0">
              <a:latin typeface="+mj-lt"/>
            </a:endParaRPr>
          </a:p>
        </p:txBody>
      </p:sp>
      <p:graphicFrame>
        <p:nvGraphicFramePr>
          <p:cNvPr id="10" name="Chart Placeholder 7" descr="Clustered bar chart showing the planned destinations within Wales for trips intended in 2026, broken down by season: January–March, April–June, July–September and October–December. Cardiff is the most consistently popular destination across all seasons. It peaks at 29% in January–March, 18% in April–June, 24% in July–September and 27% in October–December. Llandudno &amp; Colwyn Bay also performs strongly, accounting for 18% of planned trips in January–March, 16% in April–June, 17% in July–September and 19% in October–December.&#10;Pembrokeshire is a major summer and spring destination, attracting 18% of April–June trips, 19% of July–September trips, and remaining strong in both winter (18%) and early year (18%). Swansea Bay attracts 12–17% depending on season, peaking in summer at 17%. Eryri (Snowdonia) shows variation, from 8% in January–March to 11% in April–June and 6% in July–September, rising again to 10% in October–December.&#10;Other destinations such as the South Wales Valleys (7–14%), Mid Wales and Bannau Brycheiniog (6–9%), Anglesey (6–14%), North East Wales (5–11%), and Carmarthenshire (3–6%) show more modest levels but remain consistent contributors. ">
            <a:extLst>
              <a:ext uri="{FF2B5EF4-FFF2-40B4-BE49-F238E27FC236}">
                <a16:creationId xmlns:a16="http://schemas.microsoft.com/office/drawing/2014/main" id="{5BF0A996-1661-6631-3645-E47DD4782713}"/>
              </a:ext>
            </a:extLst>
          </p:cNvPr>
          <p:cNvGraphicFramePr>
            <a:graphicFrameLocks/>
          </p:cNvGraphicFramePr>
          <p:nvPr>
            <p:extLst>
              <p:ext uri="{D42A27DB-BD31-4B8C-83A1-F6EECF244321}">
                <p14:modId xmlns:p14="http://schemas.microsoft.com/office/powerpoint/2010/main" val="3619051043"/>
              </p:ext>
            </p:extLst>
          </p:nvPr>
        </p:nvGraphicFramePr>
        <p:xfrm>
          <a:off x="138771" y="2200275"/>
          <a:ext cx="11795155" cy="4039659"/>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a:extLst>
              <a:ext uri="{FF2B5EF4-FFF2-40B4-BE49-F238E27FC236}">
                <a16:creationId xmlns:a16="http://schemas.microsoft.com/office/drawing/2014/main" id="{12EFA94E-E219-FA50-2201-D2A66141DB94}"/>
              </a:ext>
            </a:extLst>
          </p:cNvPr>
          <p:cNvSpPr txBox="1">
            <a:spLocks/>
          </p:cNvSpPr>
          <p:nvPr/>
        </p:nvSpPr>
        <p:spPr>
          <a:xfrm>
            <a:off x="138771" y="6173808"/>
            <a:ext cx="9531351" cy="373363"/>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t>QVB4viii.  Where in Wales do you expect to be staying on this next holiday or short break?</a:t>
            </a:r>
          </a:p>
          <a:p>
            <a:pPr lvl="0">
              <a:defRPr/>
            </a:pPr>
            <a:r>
              <a:rPr kumimoji="0" lang="en-GB" sz="10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t>Base: December 2025 and January 2026 data. Wales Intenders 2026: January-March = 212</a:t>
            </a:r>
            <a:r>
              <a:rPr lang="en-GB" sz="1000" dirty="0">
                <a:solidFill>
                  <a:srgbClr val="1E1541"/>
                </a:solidFill>
                <a:latin typeface="Arial" panose="020B0604020202020204" pitchFamily="34" charset="0"/>
                <a:cs typeface="Arial" panose="020B0604020202020204" pitchFamily="34" charset="0"/>
              </a:rPr>
              <a:t>, April-June = 134, July-September = 78, October-December = 182.</a:t>
            </a:r>
            <a:endParaRPr kumimoji="0" lang="en-US" sz="10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5796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F1128-6DEB-D548-FDA4-AE5AE6ACB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50ECE9-2DB2-9834-ED7C-C0AC3E4DED5F}"/>
              </a:ext>
            </a:extLst>
          </p:cNvPr>
          <p:cNvSpPr>
            <a:spLocks noGrp="1"/>
          </p:cNvSpPr>
          <p:nvPr>
            <p:ph type="title"/>
          </p:nvPr>
        </p:nvSpPr>
        <p:spPr>
          <a:xfrm>
            <a:off x="380358" y="355115"/>
            <a:ext cx="11675852" cy="671807"/>
          </a:xfrm>
        </p:spPr>
        <p:txBody>
          <a:bodyPr>
            <a:normAutofit/>
          </a:bodyPr>
          <a:lstStyle/>
          <a:p>
            <a:r>
              <a:rPr lang="en-GB"/>
              <a:t>Type of destination for trips intended in Wales in 2026</a:t>
            </a:r>
          </a:p>
        </p:txBody>
      </p:sp>
      <p:sp>
        <p:nvSpPr>
          <p:cNvPr id="3" name="Text Placeholder 2">
            <a:extLst>
              <a:ext uri="{FF2B5EF4-FFF2-40B4-BE49-F238E27FC236}">
                <a16:creationId xmlns:a16="http://schemas.microsoft.com/office/drawing/2014/main" id="{F4551988-1DF9-ECF7-E3F0-9850A1F82FF8}"/>
              </a:ext>
            </a:extLst>
          </p:cNvPr>
          <p:cNvSpPr>
            <a:spLocks noGrp="1"/>
          </p:cNvSpPr>
          <p:nvPr>
            <p:ph type="body" sz="quarter" idx="10"/>
          </p:nvPr>
        </p:nvSpPr>
        <p:spPr>
          <a:xfrm>
            <a:off x="497715" y="828616"/>
            <a:ext cx="10882534" cy="1311300"/>
          </a:xfrm>
        </p:spPr>
        <p:txBody>
          <a:bodyPr/>
          <a:lstStyle/>
          <a:p>
            <a:pPr marL="228594" indent="-228594">
              <a:buFont typeface="Arial" panose="020B0604020202020204" pitchFamily="34" charset="0"/>
              <a:buChar char="•"/>
            </a:pPr>
            <a:r>
              <a:rPr lang="en-GB" sz="1400" dirty="0"/>
              <a:t>Traditional coastal/seaside towns remain the most popular destination type across all seasons. Rural coastline and countryside or village locations also maintain high interest year‑round, with the former seeing a slight uplift in Spring.</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Cities or large towns play a smaller role overall but become relatively more attractive in autumn and winter, while mountains or hills hold steady appeal with a modest summer rise.</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Compared intended trips at the beginning of 2025, coastal and city destinations see increases, while countryside/village and mountain/hill breaks are down.</a:t>
            </a:r>
            <a:br>
              <a:rPr lang="en-GB" sz="1400" dirty="0"/>
            </a:br>
            <a:br>
              <a:rPr lang="en-GB" sz="1400" dirty="0"/>
            </a:br>
            <a:endParaRPr lang="en-GB" sz="1400" dirty="0"/>
          </a:p>
        </p:txBody>
      </p:sp>
      <p:sp>
        <p:nvSpPr>
          <p:cNvPr id="6" name="TextBox 5">
            <a:extLst>
              <a:ext uri="{FF2B5EF4-FFF2-40B4-BE49-F238E27FC236}">
                <a16:creationId xmlns:a16="http://schemas.microsoft.com/office/drawing/2014/main" id="{6C45322B-5076-E5DB-E5E8-736457BC6FCB}"/>
              </a:ext>
            </a:extLst>
          </p:cNvPr>
          <p:cNvSpPr txBox="1"/>
          <p:nvPr/>
        </p:nvSpPr>
        <p:spPr>
          <a:xfrm>
            <a:off x="431007" y="3509418"/>
            <a:ext cx="733425" cy="461665"/>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Vs last year</a:t>
            </a:r>
          </a:p>
        </p:txBody>
      </p:sp>
      <p:graphicFrame>
        <p:nvGraphicFramePr>
          <p:cNvPr id="5" name="Table 4">
            <a:extLst>
              <a:ext uri="{FF2B5EF4-FFF2-40B4-BE49-F238E27FC236}">
                <a16:creationId xmlns:a16="http://schemas.microsoft.com/office/drawing/2014/main" id="{1A2A3AB0-14B1-B852-99EB-0946F3938A06}"/>
              </a:ext>
            </a:extLst>
          </p:cNvPr>
          <p:cNvGraphicFramePr>
            <a:graphicFrameLocks noGrp="1"/>
          </p:cNvGraphicFramePr>
          <p:nvPr>
            <p:extLst>
              <p:ext uri="{D42A27DB-BD31-4B8C-83A1-F6EECF244321}">
                <p14:modId xmlns:p14="http://schemas.microsoft.com/office/powerpoint/2010/main" val="3137277552"/>
              </p:ext>
            </p:extLst>
          </p:nvPr>
        </p:nvGraphicFramePr>
        <p:xfrm>
          <a:off x="1414465" y="3572585"/>
          <a:ext cx="9310682" cy="335332"/>
        </p:xfrm>
        <a:graphic>
          <a:graphicData uri="http://schemas.openxmlformats.org/drawingml/2006/table">
            <a:tbl>
              <a:tblPr firstRow="1" bandRow="1">
                <a:tableStyleId>{93296810-A885-4BE3-A3E7-6D5BEEA58F35}</a:tableStyleId>
              </a:tblPr>
              <a:tblGrid>
                <a:gridCol w="332524">
                  <a:extLst>
                    <a:ext uri="{9D8B030D-6E8A-4147-A177-3AD203B41FA5}">
                      <a16:colId xmlns:a16="http://schemas.microsoft.com/office/drawing/2014/main" val="3909219262"/>
                    </a:ext>
                  </a:extLst>
                </a:gridCol>
                <a:gridCol w="332524">
                  <a:extLst>
                    <a:ext uri="{9D8B030D-6E8A-4147-A177-3AD203B41FA5}">
                      <a16:colId xmlns:a16="http://schemas.microsoft.com/office/drawing/2014/main" val="3981699592"/>
                    </a:ext>
                  </a:extLst>
                </a:gridCol>
                <a:gridCol w="332524">
                  <a:extLst>
                    <a:ext uri="{9D8B030D-6E8A-4147-A177-3AD203B41FA5}">
                      <a16:colId xmlns:a16="http://schemas.microsoft.com/office/drawing/2014/main" val="1450107608"/>
                    </a:ext>
                  </a:extLst>
                </a:gridCol>
                <a:gridCol w="332524">
                  <a:extLst>
                    <a:ext uri="{9D8B030D-6E8A-4147-A177-3AD203B41FA5}">
                      <a16:colId xmlns:a16="http://schemas.microsoft.com/office/drawing/2014/main" val="423090406"/>
                    </a:ext>
                  </a:extLst>
                </a:gridCol>
                <a:gridCol w="332524">
                  <a:extLst>
                    <a:ext uri="{9D8B030D-6E8A-4147-A177-3AD203B41FA5}">
                      <a16:colId xmlns:a16="http://schemas.microsoft.com/office/drawing/2014/main" val="3629558785"/>
                    </a:ext>
                  </a:extLst>
                </a:gridCol>
                <a:gridCol w="283813">
                  <a:extLst>
                    <a:ext uri="{9D8B030D-6E8A-4147-A177-3AD203B41FA5}">
                      <a16:colId xmlns:a16="http://schemas.microsoft.com/office/drawing/2014/main" val="2778089224"/>
                    </a:ext>
                  </a:extLst>
                </a:gridCol>
                <a:gridCol w="350453">
                  <a:extLst>
                    <a:ext uri="{9D8B030D-6E8A-4147-A177-3AD203B41FA5}">
                      <a16:colId xmlns:a16="http://schemas.microsoft.com/office/drawing/2014/main" val="1637646507"/>
                    </a:ext>
                  </a:extLst>
                </a:gridCol>
                <a:gridCol w="422908">
                  <a:extLst>
                    <a:ext uri="{9D8B030D-6E8A-4147-A177-3AD203B41FA5}">
                      <a16:colId xmlns:a16="http://schemas.microsoft.com/office/drawing/2014/main" val="315228772"/>
                    </a:ext>
                  </a:extLst>
                </a:gridCol>
                <a:gridCol w="341642">
                  <a:extLst>
                    <a:ext uri="{9D8B030D-6E8A-4147-A177-3AD203B41FA5}">
                      <a16:colId xmlns:a16="http://schemas.microsoft.com/office/drawing/2014/main" val="1318324450"/>
                    </a:ext>
                  </a:extLst>
                </a:gridCol>
                <a:gridCol w="267867">
                  <a:extLst>
                    <a:ext uri="{9D8B030D-6E8A-4147-A177-3AD203B41FA5}">
                      <a16:colId xmlns:a16="http://schemas.microsoft.com/office/drawing/2014/main" val="487728190"/>
                    </a:ext>
                  </a:extLst>
                </a:gridCol>
                <a:gridCol w="328471">
                  <a:extLst>
                    <a:ext uri="{9D8B030D-6E8A-4147-A177-3AD203B41FA5}">
                      <a16:colId xmlns:a16="http://schemas.microsoft.com/office/drawing/2014/main" val="1847597147"/>
                    </a:ext>
                  </a:extLst>
                </a:gridCol>
                <a:gridCol w="332524">
                  <a:extLst>
                    <a:ext uri="{9D8B030D-6E8A-4147-A177-3AD203B41FA5}">
                      <a16:colId xmlns:a16="http://schemas.microsoft.com/office/drawing/2014/main" val="672767544"/>
                    </a:ext>
                  </a:extLst>
                </a:gridCol>
                <a:gridCol w="332524">
                  <a:extLst>
                    <a:ext uri="{9D8B030D-6E8A-4147-A177-3AD203B41FA5}">
                      <a16:colId xmlns:a16="http://schemas.microsoft.com/office/drawing/2014/main" val="4089009113"/>
                    </a:ext>
                  </a:extLst>
                </a:gridCol>
                <a:gridCol w="332524">
                  <a:extLst>
                    <a:ext uri="{9D8B030D-6E8A-4147-A177-3AD203B41FA5}">
                      <a16:colId xmlns:a16="http://schemas.microsoft.com/office/drawing/2014/main" val="458784571"/>
                    </a:ext>
                  </a:extLst>
                </a:gridCol>
                <a:gridCol w="332524">
                  <a:extLst>
                    <a:ext uri="{9D8B030D-6E8A-4147-A177-3AD203B41FA5}">
                      <a16:colId xmlns:a16="http://schemas.microsoft.com/office/drawing/2014/main" val="412279720"/>
                    </a:ext>
                  </a:extLst>
                </a:gridCol>
                <a:gridCol w="332524">
                  <a:extLst>
                    <a:ext uri="{9D8B030D-6E8A-4147-A177-3AD203B41FA5}">
                      <a16:colId xmlns:a16="http://schemas.microsoft.com/office/drawing/2014/main" val="2343878988"/>
                    </a:ext>
                  </a:extLst>
                </a:gridCol>
                <a:gridCol w="332524">
                  <a:extLst>
                    <a:ext uri="{9D8B030D-6E8A-4147-A177-3AD203B41FA5}">
                      <a16:colId xmlns:a16="http://schemas.microsoft.com/office/drawing/2014/main" val="1568709419"/>
                    </a:ext>
                  </a:extLst>
                </a:gridCol>
                <a:gridCol w="332524">
                  <a:extLst>
                    <a:ext uri="{9D8B030D-6E8A-4147-A177-3AD203B41FA5}">
                      <a16:colId xmlns:a16="http://schemas.microsoft.com/office/drawing/2014/main" val="844700073"/>
                    </a:ext>
                  </a:extLst>
                </a:gridCol>
                <a:gridCol w="332524">
                  <a:extLst>
                    <a:ext uri="{9D8B030D-6E8A-4147-A177-3AD203B41FA5}">
                      <a16:colId xmlns:a16="http://schemas.microsoft.com/office/drawing/2014/main" val="3648328494"/>
                    </a:ext>
                  </a:extLst>
                </a:gridCol>
                <a:gridCol w="332524">
                  <a:extLst>
                    <a:ext uri="{9D8B030D-6E8A-4147-A177-3AD203B41FA5}">
                      <a16:colId xmlns:a16="http://schemas.microsoft.com/office/drawing/2014/main" val="1495469733"/>
                    </a:ext>
                  </a:extLst>
                </a:gridCol>
                <a:gridCol w="332524">
                  <a:extLst>
                    <a:ext uri="{9D8B030D-6E8A-4147-A177-3AD203B41FA5}">
                      <a16:colId xmlns:a16="http://schemas.microsoft.com/office/drawing/2014/main" val="1107488588"/>
                    </a:ext>
                  </a:extLst>
                </a:gridCol>
                <a:gridCol w="332524">
                  <a:extLst>
                    <a:ext uri="{9D8B030D-6E8A-4147-A177-3AD203B41FA5}">
                      <a16:colId xmlns:a16="http://schemas.microsoft.com/office/drawing/2014/main" val="3629364212"/>
                    </a:ext>
                  </a:extLst>
                </a:gridCol>
                <a:gridCol w="332524">
                  <a:extLst>
                    <a:ext uri="{9D8B030D-6E8A-4147-A177-3AD203B41FA5}">
                      <a16:colId xmlns:a16="http://schemas.microsoft.com/office/drawing/2014/main" val="52584617"/>
                    </a:ext>
                  </a:extLst>
                </a:gridCol>
                <a:gridCol w="332524">
                  <a:extLst>
                    <a:ext uri="{9D8B030D-6E8A-4147-A177-3AD203B41FA5}">
                      <a16:colId xmlns:a16="http://schemas.microsoft.com/office/drawing/2014/main" val="642136640"/>
                    </a:ext>
                  </a:extLst>
                </a:gridCol>
                <a:gridCol w="332524">
                  <a:extLst>
                    <a:ext uri="{9D8B030D-6E8A-4147-A177-3AD203B41FA5}">
                      <a16:colId xmlns:a16="http://schemas.microsoft.com/office/drawing/2014/main" val="1349313326"/>
                    </a:ext>
                  </a:extLst>
                </a:gridCol>
                <a:gridCol w="332524">
                  <a:extLst>
                    <a:ext uri="{9D8B030D-6E8A-4147-A177-3AD203B41FA5}">
                      <a16:colId xmlns:a16="http://schemas.microsoft.com/office/drawing/2014/main" val="3307661540"/>
                    </a:ext>
                  </a:extLst>
                </a:gridCol>
                <a:gridCol w="332524">
                  <a:extLst>
                    <a:ext uri="{9D8B030D-6E8A-4147-A177-3AD203B41FA5}">
                      <a16:colId xmlns:a16="http://schemas.microsoft.com/office/drawing/2014/main" val="3294428213"/>
                    </a:ext>
                  </a:extLst>
                </a:gridCol>
                <a:gridCol w="332524">
                  <a:extLst>
                    <a:ext uri="{9D8B030D-6E8A-4147-A177-3AD203B41FA5}">
                      <a16:colId xmlns:a16="http://schemas.microsoft.com/office/drawing/2014/main" val="3327732597"/>
                    </a:ext>
                  </a:extLst>
                </a:gridCol>
              </a:tblGrid>
              <a:tr h="335332">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a:solidFill>
                            <a:srgbClr val="000000"/>
                          </a:solidFill>
                          <a:effectLst/>
                          <a:latin typeface="Arial" panose="020B0604020202020204" pitchFamily="34" charset="0"/>
                          <a:cs typeface="Arial" panose="020B0604020202020204" pitchFamily="34" charset="0"/>
                        </a:rPr>
                        <a:t>-11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a:solidFill>
                            <a:srgbClr val="000000"/>
                          </a:solidFill>
                          <a:effectLst/>
                          <a:latin typeface="Arial" panose="020B0604020202020204" pitchFamily="34" charset="0"/>
                          <a:cs typeface="Arial" panose="020B0604020202020204" pitchFamily="34" charset="0"/>
                        </a:rPr>
                        <a:t>-11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9888699"/>
                  </a:ext>
                </a:extLst>
              </a:tr>
            </a:tbl>
          </a:graphicData>
        </a:graphic>
      </p:graphicFrame>
      <p:graphicFrame>
        <p:nvGraphicFramePr>
          <p:cNvPr id="13" name="Chart Placeholder 7" descr="Bar chart showing the types of destinations that people intend to visit in Wales in 2026, broken down by season: January–March, April–June, July–September and October–December. Traditional coastal or seaside towns are the most popular destination type across all seasons, ranging from 34% in January–March to 38% in April–June, 35% in July–September and 38% in October–December. Rural coastline is consistently the second most popular type, attracting 30% in January–March, rising to 36% in April–June, then 28% in July–September and 33% in October–December.&#10;Countryside or village destinations also remain strong throughout the year, at around 30% in January–March, 33% in April–June, 34% in July–September and 32% in October–December. Cities or large towns play a smaller role overall, attracting 25% in January–March, 21% in April–June, 16% in July–September and 25% in October–December. Mountains or hills appeal to between 22% and 29% depending on the season: 25% in January–March, 22% in April–June, 29% in July–September and 22% in October–December.">
            <a:extLst>
              <a:ext uri="{FF2B5EF4-FFF2-40B4-BE49-F238E27FC236}">
                <a16:creationId xmlns:a16="http://schemas.microsoft.com/office/drawing/2014/main" id="{D7E3DC8C-5C6B-3F8C-6DAE-50A230AACF61}"/>
              </a:ext>
            </a:extLst>
          </p:cNvPr>
          <p:cNvGraphicFramePr>
            <a:graphicFrameLocks noGrp="1"/>
          </p:cNvGraphicFramePr>
          <p:nvPr>
            <p:ph type="chart" sz="quarter" idx="4294967295"/>
            <p:extLst>
              <p:ext uri="{D42A27DB-BD31-4B8C-83A1-F6EECF244321}">
                <p14:modId xmlns:p14="http://schemas.microsoft.com/office/powerpoint/2010/main" val="424174171"/>
              </p:ext>
            </p:extLst>
          </p:nvPr>
        </p:nvGraphicFramePr>
        <p:xfrm>
          <a:off x="914400" y="2537080"/>
          <a:ext cx="10363200" cy="3574333"/>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5">
            <a:extLst>
              <a:ext uri="{FF2B5EF4-FFF2-40B4-BE49-F238E27FC236}">
                <a16:creationId xmlns:a16="http://schemas.microsoft.com/office/drawing/2014/main" id="{EEFA10E1-88AB-8A6C-F8D6-1FBA4A1118FC}"/>
              </a:ext>
            </a:extLst>
          </p:cNvPr>
          <p:cNvSpPr txBox="1">
            <a:spLocks/>
          </p:cNvSpPr>
          <p:nvPr/>
        </p:nvSpPr>
        <p:spPr>
          <a:xfrm>
            <a:off x="129600" y="5978121"/>
            <a:ext cx="10260824" cy="475457"/>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VB5. Which of the following best describes the main types of destinations you are likely to stay in during your next UK holiday or short break in [pipe: VB4aiiSCAF] in [pipe: hVB3]?</a:t>
            </a:r>
          </a:p>
          <a:p>
            <a:pPr lvl="0">
              <a:defRPr/>
            </a:pPr>
            <a:r>
              <a:rPr lang="en-GB" sz="1000" dirty="0">
                <a:solidFill>
                  <a:srgbClr val="1E1541"/>
                </a:solidFill>
                <a:latin typeface="Arial" panose="020B0604020202020204" pitchFamily="34" charset="0"/>
                <a:cs typeface="Arial" panose="020B0604020202020204" pitchFamily="34" charset="0"/>
              </a:rPr>
              <a:t>Base: December 2025 and January 2026 data. Wales Intenders 2026: January-March = 212, April-June = 134, July-September = 78, October-December = 182.</a:t>
            </a:r>
            <a:br>
              <a:rPr lang="en-GB" sz="1000" dirty="0">
                <a:solidFill>
                  <a:srgbClr val="1E1541"/>
                </a:solidFill>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Base: December 2024 and January 2025 data. Wales Intenders 2026: January-March = 58, April-June = 112, July-September = 96, October-December = 149</a:t>
            </a:r>
            <a:endParaRPr lang="en-US" sz="1000" dirty="0">
              <a:solidFill>
                <a:srgbClr val="1E154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4723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AD8A7-36BF-997E-42AE-2F2B063984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148C3-078A-6D72-E9F6-875D64A3885A}"/>
              </a:ext>
            </a:extLst>
          </p:cNvPr>
          <p:cNvSpPr>
            <a:spLocks noGrp="1"/>
          </p:cNvSpPr>
          <p:nvPr>
            <p:ph type="title"/>
          </p:nvPr>
        </p:nvSpPr>
        <p:spPr>
          <a:xfrm>
            <a:off x="422889" y="223309"/>
            <a:ext cx="11675852" cy="671807"/>
          </a:xfrm>
        </p:spPr>
        <p:txBody>
          <a:bodyPr>
            <a:normAutofit/>
          </a:bodyPr>
          <a:lstStyle/>
          <a:p>
            <a:r>
              <a:rPr lang="en-GB"/>
              <a:t>Trip-booking status of planned UK trip by destination</a:t>
            </a:r>
          </a:p>
        </p:txBody>
      </p:sp>
      <p:sp>
        <p:nvSpPr>
          <p:cNvPr id="3" name="Text Placeholder 2">
            <a:extLst>
              <a:ext uri="{FF2B5EF4-FFF2-40B4-BE49-F238E27FC236}">
                <a16:creationId xmlns:a16="http://schemas.microsoft.com/office/drawing/2014/main" id="{D405B654-D828-77C9-DBEB-9E728C389287}"/>
              </a:ext>
            </a:extLst>
          </p:cNvPr>
          <p:cNvSpPr>
            <a:spLocks noGrp="1"/>
          </p:cNvSpPr>
          <p:nvPr>
            <p:ph type="body" sz="quarter" idx="10"/>
          </p:nvPr>
        </p:nvSpPr>
        <p:spPr>
          <a:xfrm>
            <a:off x="304920" y="754533"/>
            <a:ext cx="11582160" cy="768822"/>
          </a:xfrm>
        </p:spPr>
        <p:txBody>
          <a:bodyPr/>
          <a:lstStyle/>
          <a:p>
            <a:pPr marL="228594" indent="-228594">
              <a:buFont typeface="Arial" panose="020B0604020202020204" pitchFamily="34" charset="0"/>
              <a:buChar char="•"/>
            </a:pPr>
            <a:r>
              <a:rPr lang="en-GB" sz="1400"/>
              <a:t>While booking levels have remained stable at a UK trip intenders levels in 2026 compared to the previous year, these have dropped for Wales which sees its share of those who have ‘already booked’ decrease from 31% to 23%.</a:t>
            </a:r>
          </a:p>
          <a:p>
            <a:pPr marL="228594" indent="-228594">
              <a:buFont typeface="Arial" panose="020B0604020202020204" pitchFamily="34" charset="0"/>
              <a:buChar char="•"/>
            </a:pPr>
            <a:endParaRPr lang="en-GB" sz="1400"/>
          </a:p>
          <a:p>
            <a:pPr marL="228594" indent="-228594">
              <a:buFont typeface="Arial" panose="020B0604020202020204" pitchFamily="34" charset="0"/>
              <a:buChar char="•"/>
            </a:pPr>
            <a:r>
              <a:rPr lang="en-GB" sz="1400"/>
              <a:t>Wales also shows a smaller share of ‘already booked’ trips compared to UK intenders in 2026, with a higher proportion of Wales intenders still undecided about their destination compared with England and Scotland - the highest share of undecided highlights an opportunity for targeted marketing and clearer information to convert interest into firm bookings.</a:t>
            </a:r>
            <a:endParaRPr lang="en-GB" sz="1400">
              <a:latin typeface="+mj-lt"/>
            </a:endParaRPr>
          </a:p>
        </p:txBody>
      </p:sp>
      <p:graphicFrame>
        <p:nvGraphicFramePr>
          <p:cNvPr id="4" name="Chart Placeholder 9" descr="Stacked bar chart comparing the booking status of next planned UK trips for intenders to the UK overall, Wales, England and Scotland, for both 2025 and 2026. The chart shows that in 2026, 26% of UK trip intenders have already booked their trip, compared with 23% of Wales intenders, 24% of England intenders and 33% of Scotland intenders. For 2025, the proportion already booked is slightly higher for Wales at 31%, compared with 29% for the UK overall and 29% for England.&#10;In 2026, 40% of UK intenders have decided where to go but not yet booked, compared with 33% of Wales intenders, 44% of England intenders and 41% of Scotland intenders. In contrast, Wales intenders have the highest share who ‘are yet to decide where to go’ at 42%, compared with 29% for the UK, 28% for England and 24% for Scotland. Only a very small proportion in any group are undecided about taking the trip at all.">
            <a:extLst>
              <a:ext uri="{FF2B5EF4-FFF2-40B4-BE49-F238E27FC236}">
                <a16:creationId xmlns:a16="http://schemas.microsoft.com/office/drawing/2014/main" id="{C6471AA4-94ED-6947-B0AC-2FFBD0865D8F}"/>
              </a:ext>
            </a:extLst>
          </p:cNvPr>
          <p:cNvGraphicFramePr>
            <a:graphicFrameLocks/>
          </p:cNvGraphicFramePr>
          <p:nvPr>
            <p:extLst>
              <p:ext uri="{D42A27DB-BD31-4B8C-83A1-F6EECF244321}">
                <p14:modId xmlns:p14="http://schemas.microsoft.com/office/powerpoint/2010/main" val="668538749"/>
              </p:ext>
            </p:extLst>
          </p:nvPr>
        </p:nvGraphicFramePr>
        <p:xfrm>
          <a:off x="510857" y="2281381"/>
          <a:ext cx="11010604" cy="4377409"/>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7F3175E4-4EB6-F598-B74A-E8CEA4BA7DA3}"/>
              </a:ext>
            </a:extLst>
          </p:cNvPr>
          <p:cNvSpPr/>
          <p:nvPr/>
        </p:nvSpPr>
        <p:spPr>
          <a:xfrm>
            <a:off x="2927929" y="2804254"/>
            <a:ext cx="4193792" cy="235745"/>
          </a:xfrm>
          <a:prstGeom prst="rect">
            <a:avLst/>
          </a:prstGeom>
          <a:solidFill>
            <a:schemeClr val="accent5">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2026 trip intended</a:t>
            </a:r>
          </a:p>
        </p:txBody>
      </p:sp>
      <p:sp>
        <p:nvSpPr>
          <p:cNvPr id="12" name="Rectangle 11">
            <a:extLst>
              <a:ext uri="{FF2B5EF4-FFF2-40B4-BE49-F238E27FC236}">
                <a16:creationId xmlns:a16="http://schemas.microsoft.com/office/drawing/2014/main" id="{3C9A29FF-3663-C651-103A-EE317BF1D5A3}"/>
              </a:ext>
            </a:extLst>
          </p:cNvPr>
          <p:cNvSpPr/>
          <p:nvPr/>
        </p:nvSpPr>
        <p:spPr>
          <a:xfrm>
            <a:off x="7121722" y="2804254"/>
            <a:ext cx="4193792" cy="235745"/>
          </a:xfrm>
          <a:prstGeom prst="rect">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2025 trip intended</a:t>
            </a:r>
          </a:p>
        </p:txBody>
      </p:sp>
      <p:sp>
        <p:nvSpPr>
          <p:cNvPr id="6" name="Footer Placeholder 5">
            <a:extLst>
              <a:ext uri="{FF2B5EF4-FFF2-40B4-BE49-F238E27FC236}">
                <a16:creationId xmlns:a16="http://schemas.microsoft.com/office/drawing/2014/main" id="{D7F60D2E-E9DC-1C51-7A5B-C2DECA43CD10}"/>
              </a:ext>
            </a:extLst>
          </p:cNvPr>
          <p:cNvSpPr>
            <a:spLocks noGrp="1"/>
          </p:cNvSpPr>
          <p:nvPr>
            <p:ph type="ftr" sz="quarter" idx="4294967295"/>
          </p:nvPr>
        </p:nvSpPr>
        <p:spPr>
          <a:xfrm>
            <a:off x="223281" y="6005534"/>
            <a:ext cx="8748744" cy="493604"/>
          </a:xfrm>
          <a:prstGeom prst="rect">
            <a:avLst/>
          </a:prstGeo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1E1541"/>
                </a:solidFill>
                <a:effectLst/>
                <a:uLnTx/>
                <a:uFillTx/>
                <a:latin typeface="Arial" panose="020B0604020202020204" pitchFamily="34" charset="0"/>
                <a:cs typeface="Arial" panose="020B0604020202020204" pitchFamily="34" charset="0"/>
              </a:rPr>
              <a:t>VB2e. Which of the following best describe how close you are to booking your next overnight UK trip in &lt;INSERT MONTH FROM VB2a(III)&gt;? </a:t>
            </a:r>
          </a:p>
          <a:p>
            <a:pPr lvl="0" defTabSz="609585">
              <a:defRPr/>
            </a:pPr>
            <a:r>
              <a:rPr lang="en-GB" sz="1000">
                <a:solidFill>
                  <a:srgbClr val="1E1541"/>
                </a:solidFill>
                <a:latin typeface="Arial" panose="020B0604020202020204" pitchFamily="34" charset="0"/>
                <a:cs typeface="Arial" panose="020B0604020202020204" pitchFamily="34" charset="0"/>
              </a:rPr>
              <a:t>Base 2025 intenders: UK = 1,406, Wales = 138, England = 977, Scotland = 196. </a:t>
            </a:r>
          </a:p>
          <a:p>
            <a:pPr lvl="0" defTabSz="609585">
              <a:defRPr/>
            </a:pPr>
            <a:r>
              <a:rPr lang="en-GB" sz="1000">
                <a:solidFill>
                  <a:srgbClr val="1E1541"/>
                </a:solidFill>
                <a:latin typeface="Arial" panose="020B0604020202020204" pitchFamily="34" charset="0"/>
                <a:cs typeface="Arial" panose="020B0604020202020204" pitchFamily="34" charset="0"/>
              </a:rPr>
              <a:t>Base 2026 intenders: UK = 1,371, Wales = 172, England = 994, Scotland = 211. </a:t>
            </a:r>
          </a:p>
        </p:txBody>
      </p:sp>
      <p:cxnSp>
        <p:nvCxnSpPr>
          <p:cNvPr id="7" name="Straight Connector 6">
            <a:extLst>
              <a:ext uri="{FF2B5EF4-FFF2-40B4-BE49-F238E27FC236}">
                <a16:creationId xmlns:a16="http://schemas.microsoft.com/office/drawing/2014/main" id="{D19F247E-65A7-7A9F-2CD6-0098DC532D76}"/>
              </a:ext>
              <a:ext uri="{C183D7F6-B498-43B3-948B-1728B52AA6E4}">
                <adec:decorative xmlns:adec="http://schemas.microsoft.com/office/drawing/2017/decorative" val="1"/>
              </a:ext>
            </a:extLst>
          </p:cNvPr>
          <p:cNvCxnSpPr>
            <a:cxnSpLocks/>
          </p:cNvCxnSpPr>
          <p:nvPr/>
        </p:nvCxnSpPr>
        <p:spPr>
          <a:xfrm flipV="1">
            <a:off x="7121721" y="3039999"/>
            <a:ext cx="1" cy="2446401"/>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0352207C-16B0-A8BB-4827-BC06493E8290}"/>
              </a:ext>
              <a:ext uri="{C183D7F6-B498-43B3-948B-1728B52AA6E4}">
                <adec:decorative xmlns:adec="http://schemas.microsoft.com/office/drawing/2017/decorative" val="1"/>
              </a:ext>
            </a:extLst>
          </p:cNvPr>
          <p:cNvSpPr/>
          <p:nvPr/>
        </p:nvSpPr>
        <p:spPr>
          <a:xfrm>
            <a:off x="4054767" y="3112654"/>
            <a:ext cx="801016" cy="2892879"/>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4" name="Rectangle 13">
            <a:extLst>
              <a:ext uri="{FF2B5EF4-FFF2-40B4-BE49-F238E27FC236}">
                <a16:creationId xmlns:a16="http://schemas.microsoft.com/office/drawing/2014/main" id="{ED00C005-3DF1-F3C6-C8F7-54D3BBEBD73D}"/>
              </a:ext>
              <a:ext uri="{C183D7F6-B498-43B3-948B-1728B52AA6E4}">
                <adec:decorative xmlns:adec="http://schemas.microsoft.com/office/drawing/2017/decorative" val="1"/>
              </a:ext>
            </a:extLst>
          </p:cNvPr>
          <p:cNvSpPr/>
          <p:nvPr/>
        </p:nvSpPr>
        <p:spPr>
          <a:xfrm>
            <a:off x="8326585" y="3112654"/>
            <a:ext cx="801016" cy="2892879"/>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1931060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500" y="244703"/>
            <a:ext cx="11675852" cy="671807"/>
          </a:xfrm>
        </p:spPr>
        <p:txBody>
          <a:bodyPr>
            <a:normAutofit/>
          </a:bodyPr>
          <a:lstStyle/>
          <a:p>
            <a:r>
              <a:rPr lang="en-GB"/>
              <a:t>Top motivations for next trips intended in Wales in 2026</a:t>
            </a:r>
          </a:p>
        </p:txBody>
      </p:sp>
      <p:sp>
        <p:nvSpPr>
          <p:cNvPr id="3" name="Text Placeholder 2"/>
          <p:cNvSpPr>
            <a:spLocks noGrp="1"/>
          </p:cNvSpPr>
          <p:nvPr>
            <p:ph type="body" sz="quarter" idx="10"/>
          </p:nvPr>
        </p:nvSpPr>
        <p:spPr>
          <a:xfrm>
            <a:off x="355257" y="916510"/>
            <a:ext cx="11481485" cy="552072"/>
          </a:xfrm>
        </p:spPr>
        <p:txBody>
          <a:bodyPr/>
          <a:lstStyle/>
          <a:p>
            <a:pPr marL="228594" indent="-228594">
              <a:buFont typeface="Arial" panose="020B0604020202020204" pitchFamily="34" charset="0"/>
              <a:buChar char="•"/>
            </a:pPr>
            <a:r>
              <a:rPr lang="en-GB" sz="1400" dirty="0"/>
              <a:t>Family time is a strong motivator for most of the year, but it drops sharply in July-September 2026, suggesting that summer visitors are driven by a wider mix of motivations rather than predominantly family‑focused trips.</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Taking a break and connecting with nature remain consistently strong motivations, particularly in the warmer months when rest and outdoor experiences appeal most.</a:t>
            </a:r>
          </a:p>
          <a:p>
            <a:pPr marL="228594" indent="-228594">
              <a:buFont typeface="Arial" panose="020B0604020202020204" pitchFamily="34" charset="0"/>
              <a:buChar char="•"/>
            </a:pPr>
            <a:endParaRPr lang="en-GB" sz="1600" dirty="0"/>
          </a:p>
        </p:txBody>
      </p:sp>
      <p:graphicFrame>
        <p:nvGraphicFramePr>
          <p:cNvPr id="6" name="Chart 5" descr="Bar chart showing the main motivations for Wales trips intended in 2026, broken down by season: January–March, April–June, July–September and October–December. Across most seasons, ‘Family time or time with my partner’ is the strongest motivator, reaching 43% in January–March, 46% in April–June and 45% in October–December. However, this motivation dips noticeably in July–September to 26%.&#10;‘To get away from it all and have a rest’ remains consistently high, at 38% in January–March, rising to 48% in April–June, 40% in July–September and 39% in October–December. ‘To connect with nature or be outdoors’ also features strongly, ranging from 30% to 37% across seasons.&#10;Other motivations show seasonal variation. ‘To travel somewhere new’ ranges from 20% to 24% across the year. ‘To spend time with friends’ is in July–September at 15%, compared with 20% in January–March and lower levels in April–June. Food‑related motivations range between 10% and 17%. Adventure‑based motivations range from 16% to 18% across all seasons. Smaller motivations such as celebrating an occasion, taking an active holiday, or learning something new appear more modest but remain present year‑round.">
            <a:extLst>
              <a:ext uri="{FF2B5EF4-FFF2-40B4-BE49-F238E27FC236}">
                <a16:creationId xmlns:a16="http://schemas.microsoft.com/office/drawing/2014/main" id="{3AABF68A-3DA5-9635-53BD-C5F1E78BAB9D}"/>
              </a:ext>
            </a:extLst>
          </p:cNvPr>
          <p:cNvGraphicFramePr>
            <a:graphicFrameLocks noGrp="1"/>
          </p:cNvGraphicFramePr>
          <p:nvPr>
            <p:extLst>
              <p:ext uri="{D42A27DB-BD31-4B8C-83A1-F6EECF244321}">
                <p14:modId xmlns:p14="http://schemas.microsoft.com/office/powerpoint/2010/main" val="225240106"/>
              </p:ext>
            </p:extLst>
          </p:nvPr>
        </p:nvGraphicFramePr>
        <p:xfrm>
          <a:off x="498315" y="2417590"/>
          <a:ext cx="11074069" cy="3498272"/>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5">
            <a:extLst>
              <a:ext uri="{FF2B5EF4-FFF2-40B4-BE49-F238E27FC236}">
                <a16:creationId xmlns:a16="http://schemas.microsoft.com/office/drawing/2014/main" id="{DD9FC831-2467-885C-EA7C-E4DBE4B786C6}"/>
              </a:ext>
            </a:extLst>
          </p:cNvPr>
          <p:cNvSpPr txBox="1">
            <a:spLocks/>
          </p:cNvSpPr>
          <p:nvPr/>
        </p:nvSpPr>
        <p:spPr>
          <a:xfrm>
            <a:off x="196340" y="6171040"/>
            <a:ext cx="9239251" cy="524553"/>
          </a:xfrm>
          <a:prstGeom prst="rect">
            <a:avLst/>
          </a:prstGeom>
        </p:spPr>
        <p:txBody>
          <a:bodyPr/>
          <a:lstStyle>
            <a:defPPr>
              <a:defRPr lang="en-US"/>
            </a:defPPr>
            <a:lvl1pPr marR="0" lvl="0" indent="0" defTabSz="609585" fontAlgn="auto">
              <a:lnSpc>
                <a:spcPct val="100000"/>
              </a:lnSpc>
              <a:spcBef>
                <a:spcPts val="0"/>
              </a:spcBef>
              <a:spcAft>
                <a:spcPts val="0"/>
              </a:spcAft>
              <a:buClrTx/>
              <a:buSzTx/>
              <a:buFontTx/>
              <a:buNone/>
              <a:tabLst/>
              <a:defRPr kumimoji="0" sz="1200" b="0" i="0" u="none" strike="noStrike" cap="none" spc="0" normalizeH="0" baseline="0">
                <a:ln>
                  <a:noFill/>
                </a:ln>
                <a:solidFill>
                  <a:srgbClr val="404040"/>
                </a:solidFill>
                <a:effectLst/>
                <a:uLnTx/>
                <a:uFillTx/>
                <a:latin typeface="Arial"/>
              </a:defRPr>
            </a:lvl1pPr>
            <a:lvl2pPr defTabSz="457200"/>
            <a:lvl3pPr defTabSz="457200"/>
            <a:lvl4pPr defTabSz="457200"/>
            <a:lvl5pPr defTabSz="457200"/>
            <a:lvl6pPr defTabSz="457200"/>
            <a:lvl7pPr defTabSz="457200"/>
            <a:lvl8pPr defTabSz="457200"/>
            <a:lvl9pPr defTabSz="457200"/>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VB6fii. Which of the following best describe your motivation/s for this trip? </a:t>
            </a:r>
          </a:p>
          <a:p>
            <a:pPr lvl="0">
              <a:defRPr/>
            </a:pPr>
            <a:r>
              <a:rPr lang="en-GB" sz="1000" dirty="0">
                <a:solidFill>
                  <a:srgbClr val="1E1541"/>
                </a:solidFill>
                <a:latin typeface="Arial" panose="020B0604020202020204" pitchFamily="34" charset="0"/>
                <a:cs typeface="Arial" panose="020B0604020202020204" pitchFamily="34" charset="0"/>
              </a:rPr>
              <a:t>Base: December 2025 and January 2026 data. Wales Intenders 2026: January-March = 212, April-June = 134, July-September = 78, October-December = 182.</a:t>
            </a:r>
            <a:endParaRPr lang="en-US" sz="1000" dirty="0">
              <a:solidFill>
                <a:srgbClr val="1E154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6087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073" y="130881"/>
            <a:ext cx="11675852" cy="671807"/>
          </a:xfrm>
        </p:spPr>
        <p:txBody>
          <a:bodyPr>
            <a:normAutofit/>
          </a:bodyPr>
          <a:lstStyle/>
          <a:p>
            <a:r>
              <a:rPr lang="en-GB"/>
              <a:t>Type of accommodation for trips intended in Wales in 2026</a:t>
            </a:r>
          </a:p>
        </p:txBody>
      </p:sp>
      <p:sp>
        <p:nvSpPr>
          <p:cNvPr id="3" name="Text Placeholder 2"/>
          <p:cNvSpPr>
            <a:spLocks noGrp="1"/>
          </p:cNvSpPr>
          <p:nvPr>
            <p:ph type="body" sz="quarter" idx="10"/>
          </p:nvPr>
        </p:nvSpPr>
        <p:spPr>
          <a:xfrm>
            <a:off x="258073" y="616787"/>
            <a:ext cx="11696309" cy="967710"/>
          </a:xfrm>
        </p:spPr>
        <p:txBody>
          <a:bodyPr/>
          <a:lstStyle/>
          <a:p>
            <a:pPr marL="228594" indent="-228594">
              <a:buFont typeface="Arial" panose="020B0604020202020204" pitchFamily="34" charset="0"/>
              <a:buChar char="•"/>
            </a:pPr>
            <a:r>
              <a:rPr lang="en-GB" sz="1400" dirty="0">
                <a:solidFill>
                  <a:srgbClr val="000000"/>
                </a:solidFill>
              </a:rPr>
              <a:t>Hotels remain the most common planned accommodation choice across all seasons, peaking in the colder months of 2026. Rented houses, cottages and apartments are the clear second choice, showing steady appeal year‑round</a:t>
            </a:r>
          </a:p>
          <a:p>
            <a:pPr marL="228594" indent="-228594">
              <a:buFont typeface="Arial" panose="020B0604020202020204" pitchFamily="34" charset="0"/>
              <a:buChar char="•"/>
            </a:pPr>
            <a:endParaRPr lang="en-GB" sz="1400" dirty="0">
              <a:solidFill>
                <a:srgbClr val="000000"/>
              </a:solidFill>
            </a:endParaRPr>
          </a:p>
          <a:p>
            <a:pPr marL="228594" indent="-228594">
              <a:buFont typeface="Arial" panose="020B0604020202020204" pitchFamily="34" charset="0"/>
              <a:buChar char="•"/>
            </a:pPr>
            <a:r>
              <a:rPr lang="en-GB" sz="1400" dirty="0">
                <a:solidFill>
                  <a:srgbClr val="000000"/>
                </a:solidFill>
              </a:rPr>
              <a:t>A mix of secondary options - such as staying with friends or relatives, guest houses, and caravans - fluctuate seasonally, with static caravans more prominent in summer, while serviced options remain more relevant in cooler months.</a:t>
            </a:r>
          </a:p>
          <a:p>
            <a:pPr marL="228594" indent="-228594">
              <a:buFont typeface="Arial" panose="020B0604020202020204" pitchFamily="34" charset="0"/>
              <a:buChar char="•"/>
            </a:pPr>
            <a:endParaRPr lang="en-GB" sz="1400" dirty="0">
              <a:solidFill>
                <a:srgbClr val="000000"/>
              </a:solidFill>
            </a:endParaRPr>
          </a:p>
          <a:p>
            <a:pPr marL="228594" indent="-228594">
              <a:buFont typeface="Arial" panose="020B0604020202020204" pitchFamily="34" charset="0"/>
              <a:buChar char="•"/>
            </a:pPr>
            <a:r>
              <a:rPr lang="en-GB" sz="1400" dirty="0">
                <a:solidFill>
                  <a:srgbClr val="000000"/>
                </a:solidFill>
              </a:rPr>
              <a:t>Compared with last year, Wales trip intenders show increased preference for Hotels, Campervan/Motorhomes and own Static Caravans across most seasons, while planned use of rented accommodation has declined slightly year‑on‑year.</a:t>
            </a:r>
            <a:br>
              <a:rPr lang="en-GB" sz="1400" dirty="0">
                <a:solidFill>
                  <a:srgbClr val="000000"/>
                </a:solidFill>
              </a:rPr>
            </a:br>
            <a:br>
              <a:rPr lang="en-GB" sz="1400" dirty="0">
                <a:solidFill>
                  <a:srgbClr val="000000"/>
                </a:solidFill>
              </a:rPr>
            </a:br>
            <a:br>
              <a:rPr lang="en-GB" sz="1400" dirty="0">
                <a:solidFill>
                  <a:srgbClr val="000000"/>
                </a:solidFill>
              </a:rPr>
            </a:br>
            <a:br>
              <a:rPr lang="en-GB" sz="1400" dirty="0">
                <a:solidFill>
                  <a:srgbClr val="000000"/>
                </a:solidFill>
              </a:rPr>
            </a:br>
            <a:endParaRPr lang="en-GB" sz="1400" dirty="0">
              <a:solidFill>
                <a:srgbClr val="000000"/>
              </a:solidFill>
            </a:endParaRPr>
          </a:p>
        </p:txBody>
      </p:sp>
      <p:sp>
        <p:nvSpPr>
          <p:cNvPr id="5" name="TextBox 4">
            <a:extLst>
              <a:ext uri="{FF2B5EF4-FFF2-40B4-BE49-F238E27FC236}">
                <a16:creationId xmlns:a16="http://schemas.microsoft.com/office/drawing/2014/main" id="{59FA1F59-3297-4FB1-F99E-6BEB5042CC7D}"/>
              </a:ext>
            </a:extLst>
          </p:cNvPr>
          <p:cNvSpPr txBox="1"/>
          <p:nvPr/>
        </p:nvSpPr>
        <p:spPr>
          <a:xfrm>
            <a:off x="133268" y="3311571"/>
            <a:ext cx="733425" cy="430887"/>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Vs last year</a:t>
            </a:r>
          </a:p>
        </p:txBody>
      </p:sp>
      <p:graphicFrame>
        <p:nvGraphicFramePr>
          <p:cNvPr id="4" name="Table 3">
            <a:extLst>
              <a:ext uri="{FF2B5EF4-FFF2-40B4-BE49-F238E27FC236}">
                <a16:creationId xmlns:a16="http://schemas.microsoft.com/office/drawing/2014/main" id="{EDFE28DA-8CF1-4A84-E0F1-F6AEEC43E06A}"/>
              </a:ext>
            </a:extLst>
          </p:cNvPr>
          <p:cNvGraphicFramePr>
            <a:graphicFrameLocks noGrp="1"/>
          </p:cNvGraphicFramePr>
          <p:nvPr>
            <p:extLst>
              <p:ext uri="{D42A27DB-BD31-4B8C-83A1-F6EECF244321}">
                <p14:modId xmlns:p14="http://schemas.microsoft.com/office/powerpoint/2010/main" val="4251186249"/>
              </p:ext>
            </p:extLst>
          </p:nvPr>
        </p:nvGraphicFramePr>
        <p:xfrm>
          <a:off x="634310" y="3389101"/>
          <a:ext cx="10709978" cy="341630"/>
        </p:xfrm>
        <a:graphic>
          <a:graphicData uri="http://schemas.openxmlformats.org/drawingml/2006/table">
            <a:tbl>
              <a:tblPr firstRow="1" bandRow="1">
                <a:tableStyleId>{93296810-A885-4BE3-A3E7-6D5BEEA58F35}</a:tableStyleId>
              </a:tblPr>
              <a:tblGrid>
                <a:gridCol w="317226">
                  <a:extLst>
                    <a:ext uri="{9D8B030D-6E8A-4147-A177-3AD203B41FA5}">
                      <a16:colId xmlns:a16="http://schemas.microsoft.com/office/drawing/2014/main" val="3909219262"/>
                    </a:ext>
                  </a:extLst>
                </a:gridCol>
                <a:gridCol w="199419">
                  <a:extLst>
                    <a:ext uri="{9D8B030D-6E8A-4147-A177-3AD203B41FA5}">
                      <a16:colId xmlns:a16="http://schemas.microsoft.com/office/drawing/2014/main" val="3981699592"/>
                    </a:ext>
                  </a:extLst>
                </a:gridCol>
                <a:gridCol w="211120">
                  <a:extLst>
                    <a:ext uri="{9D8B030D-6E8A-4147-A177-3AD203B41FA5}">
                      <a16:colId xmlns:a16="http://schemas.microsoft.com/office/drawing/2014/main" val="1450107608"/>
                    </a:ext>
                  </a:extLst>
                </a:gridCol>
                <a:gridCol w="285750">
                  <a:extLst>
                    <a:ext uri="{9D8B030D-6E8A-4147-A177-3AD203B41FA5}">
                      <a16:colId xmlns:a16="http://schemas.microsoft.com/office/drawing/2014/main" val="423090406"/>
                    </a:ext>
                  </a:extLst>
                </a:gridCol>
                <a:gridCol w="189763">
                  <a:extLst>
                    <a:ext uri="{9D8B030D-6E8A-4147-A177-3AD203B41FA5}">
                      <a16:colId xmlns:a16="http://schemas.microsoft.com/office/drawing/2014/main" val="3088963033"/>
                    </a:ext>
                  </a:extLst>
                </a:gridCol>
                <a:gridCol w="203116">
                  <a:extLst>
                    <a:ext uri="{9D8B030D-6E8A-4147-A177-3AD203B41FA5}">
                      <a16:colId xmlns:a16="http://schemas.microsoft.com/office/drawing/2014/main" val="1637646507"/>
                    </a:ext>
                  </a:extLst>
                </a:gridCol>
                <a:gridCol w="193444">
                  <a:extLst>
                    <a:ext uri="{9D8B030D-6E8A-4147-A177-3AD203B41FA5}">
                      <a16:colId xmlns:a16="http://schemas.microsoft.com/office/drawing/2014/main" val="315228772"/>
                    </a:ext>
                  </a:extLst>
                </a:gridCol>
                <a:gridCol w="193444">
                  <a:extLst>
                    <a:ext uri="{9D8B030D-6E8A-4147-A177-3AD203B41FA5}">
                      <a16:colId xmlns:a16="http://schemas.microsoft.com/office/drawing/2014/main" val="1318324450"/>
                    </a:ext>
                  </a:extLst>
                </a:gridCol>
                <a:gridCol w="178981">
                  <a:extLst>
                    <a:ext uri="{9D8B030D-6E8A-4147-A177-3AD203B41FA5}">
                      <a16:colId xmlns:a16="http://schemas.microsoft.com/office/drawing/2014/main" val="487728190"/>
                    </a:ext>
                  </a:extLst>
                </a:gridCol>
                <a:gridCol w="198235">
                  <a:extLst>
                    <a:ext uri="{9D8B030D-6E8A-4147-A177-3AD203B41FA5}">
                      <a16:colId xmlns:a16="http://schemas.microsoft.com/office/drawing/2014/main" val="1847597147"/>
                    </a:ext>
                  </a:extLst>
                </a:gridCol>
                <a:gridCol w="203116">
                  <a:extLst>
                    <a:ext uri="{9D8B030D-6E8A-4147-A177-3AD203B41FA5}">
                      <a16:colId xmlns:a16="http://schemas.microsoft.com/office/drawing/2014/main" val="672767544"/>
                    </a:ext>
                  </a:extLst>
                </a:gridCol>
                <a:gridCol w="164427">
                  <a:extLst>
                    <a:ext uri="{9D8B030D-6E8A-4147-A177-3AD203B41FA5}">
                      <a16:colId xmlns:a16="http://schemas.microsoft.com/office/drawing/2014/main" val="4089009113"/>
                    </a:ext>
                  </a:extLst>
                </a:gridCol>
                <a:gridCol w="193444">
                  <a:extLst>
                    <a:ext uri="{9D8B030D-6E8A-4147-A177-3AD203B41FA5}">
                      <a16:colId xmlns:a16="http://schemas.microsoft.com/office/drawing/2014/main" val="458784571"/>
                    </a:ext>
                  </a:extLst>
                </a:gridCol>
                <a:gridCol w="183772">
                  <a:extLst>
                    <a:ext uri="{9D8B030D-6E8A-4147-A177-3AD203B41FA5}">
                      <a16:colId xmlns:a16="http://schemas.microsoft.com/office/drawing/2014/main" val="412279720"/>
                    </a:ext>
                  </a:extLst>
                </a:gridCol>
                <a:gridCol w="183772">
                  <a:extLst>
                    <a:ext uri="{9D8B030D-6E8A-4147-A177-3AD203B41FA5}">
                      <a16:colId xmlns:a16="http://schemas.microsoft.com/office/drawing/2014/main" val="2343878988"/>
                    </a:ext>
                  </a:extLst>
                </a:gridCol>
                <a:gridCol w="116066">
                  <a:extLst>
                    <a:ext uri="{9D8B030D-6E8A-4147-A177-3AD203B41FA5}">
                      <a16:colId xmlns:a16="http://schemas.microsoft.com/office/drawing/2014/main" val="1568709419"/>
                    </a:ext>
                  </a:extLst>
                </a:gridCol>
                <a:gridCol w="232133">
                  <a:extLst>
                    <a:ext uri="{9D8B030D-6E8A-4147-A177-3AD203B41FA5}">
                      <a16:colId xmlns:a16="http://schemas.microsoft.com/office/drawing/2014/main" val="844700073"/>
                    </a:ext>
                  </a:extLst>
                </a:gridCol>
                <a:gridCol w="203116">
                  <a:extLst>
                    <a:ext uri="{9D8B030D-6E8A-4147-A177-3AD203B41FA5}">
                      <a16:colId xmlns:a16="http://schemas.microsoft.com/office/drawing/2014/main" val="3648328494"/>
                    </a:ext>
                  </a:extLst>
                </a:gridCol>
                <a:gridCol w="193444">
                  <a:extLst>
                    <a:ext uri="{9D8B030D-6E8A-4147-A177-3AD203B41FA5}">
                      <a16:colId xmlns:a16="http://schemas.microsoft.com/office/drawing/2014/main" val="1495469733"/>
                    </a:ext>
                  </a:extLst>
                </a:gridCol>
                <a:gridCol w="183772">
                  <a:extLst>
                    <a:ext uri="{9D8B030D-6E8A-4147-A177-3AD203B41FA5}">
                      <a16:colId xmlns:a16="http://schemas.microsoft.com/office/drawing/2014/main" val="1107488588"/>
                    </a:ext>
                  </a:extLst>
                </a:gridCol>
                <a:gridCol w="154755">
                  <a:extLst>
                    <a:ext uri="{9D8B030D-6E8A-4147-A177-3AD203B41FA5}">
                      <a16:colId xmlns:a16="http://schemas.microsoft.com/office/drawing/2014/main" val="3629364212"/>
                    </a:ext>
                  </a:extLst>
                </a:gridCol>
                <a:gridCol w="64482">
                  <a:extLst>
                    <a:ext uri="{9D8B030D-6E8A-4147-A177-3AD203B41FA5}">
                      <a16:colId xmlns:a16="http://schemas.microsoft.com/office/drawing/2014/main" val="52584617"/>
                    </a:ext>
                  </a:extLst>
                </a:gridCol>
                <a:gridCol w="181993">
                  <a:extLst>
                    <a:ext uri="{9D8B030D-6E8A-4147-A177-3AD203B41FA5}">
                      <a16:colId xmlns:a16="http://schemas.microsoft.com/office/drawing/2014/main" val="642136640"/>
                    </a:ext>
                  </a:extLst>
                </a:gridCol>
                <a:gridCol w="181993">
                  <a:extLst>
                    <a:ext uri="{9D8B030D-6E8A-4147-A177-3AD203B41FA5}">
                      <a16:colId xmlns:a16="http://schemas.microsoft.com/office/drawing/2014/main" val="1349313326"/>
                    </a:ext>
                  </a:extLst>
                </a:gridCol>
                <a:gridCol w="181993">
                  <a:extLst>
                    <a:ext uri="{9D8B030D-6E8A-4147-A177-3AD203B41FA5}">
                      <a16:colId xmlns:a16="http://schemas.microsoft.com/office/drawing/2014/main" val="3307661540"/>
                    </a:ext>
                  </a:extLst>
                </a:gridCol>
                <a:gridCol w="181993">
                  <a:extLst>
                    <a:ext uri="{9D8B030D-6E8A-4147-A177-3AD203B41FA5}">
                      <a16:colId xmlns:a16="http://schemas.microsoft.com/office/drawing/2014/main" val="3294428213"/>
                    </a:ext>
                  </a:extLst>
                </a:gridCol>
                <a:gridCol w="192655">
                  <a:extLst>
                    <a:ext uri="{9D8B030D-6E8A-4147-A177-3AD203B41FA5}">
                      <a16:colId xmlns:a16="http://schemas.microsoft.com/office/drawing/2014/main" val="3327732597"/>
                    </a:ext>
                  </a:extLst>
                </a:gridCol>
                <a:gridCol w="211499">
                  <a:extLst>
                    <a:ext uri="{9D8B030D-6E8A-4147-A177-3AD203B41FA5}">
                      <a16:colId xmlns:a16="http://schemas.microsoft.com/office/drawing/2014/main" val="1765191497"/>
                    </a:ext>
                  </a:extLst>
                </a:gridCol>
                <a:gridCol w="222161">
                  <a:extLst>
                    <a:ext uri="{9D8B030D-6E8A-4147-A177-3AD203B41FA5}">
                      <a16:colId xmlns:a16="http://schemas.microsoft.com/office/drawing/2014/main" val="1862472823"/>
                    </a:ext>
                  </a:extLst>
                </a:gridCol>
                <a:gridCol w="212026">
                  <a:extLst>
                    <a:ext uri="{9D8B030D-6E8A-4147-A177-3AD203B41FA5}">
                      <a16:colId xmlns:a16="http://schemas.microsoft.com/office/drawing/2014/main" val="934247571"/>
                    </a:ext>
                  </a:extLst>
                </a:gridCol>
                <a:gridCol w="212026">
                  <a:extLst>
                    <a:ext uri="{9D8B030D-6E8A-4147-A177-3AD203B41FA5}">
                      <a16:colId xmlns:a16="http://schemas.microsoft.com/office/drawing/2014/main" val="1523539043"/>
                    </a:ext>
                  </a:extLst>
                </a:gridCol>
                <a:gridCol w="212026">
                  <a:extLst>
                    <a:ext uri="{9D8B030D-6E8A-4147-A177-3AD203B41FA5}">
                      <a16:colId xmlns:a16="http://schemas.microsoft.com/office/drawing/2014/main" val="713537704"/>
                    </a:ext>
                  </a:extLst>
                </a:gridCol>
                <a:gridCol w="225907">
                  <a:extLst>
                    <a:ext uri="{9D8B030D-6E8A-4147-A177-3AD203B41FA5}">
                      <a16:colId xmlns:a16="http://schemas.microsoft.com/office/drawing/2014/main" val="2173665664"/>
                    </a:ext>
                  </a:extLst>
                </a:gridCol>
                <a:gridCol w="208280">
                  <a:extLst>
                    <a:ext uri="{9D8B030D-6E8A-4147-A177-3AD203B41FA5}">
                      <a16:colId xmlns:a16="http://schemas.microsoft.com/office/drawing/2014/main" val="4052807577"/>
                    </a:ext>
                  </a:extLst>
                </a:gridCol>
                <a:gridCol w="212026">
                  <a:extLst>
                    <a:ext uri="{9D8B030D-6E8A-4147-A177-3AD203B41FA5}">
                      <a16:colId xmlns:a16="http://schemas.microsoft.com/office/drawing/2014/main" val="697915269"/>
                    </a:ext>
                  </a:extLst>
                </a:gridCol>
                <a:gridCol w="212026">
                  <a:extLst>
                    <a:ext uri="{9D8B030D-6E8A-4147-A177-3AD203B41FA5}">
                      <a16:colId xmlns:a16="http://schemas.microsoft.com/office/drawing/2014/main" val="1127073206"/>
                    </a:ext>
                  </a:extLst>
                </a:gridCol>
                <a:gridCol w="212026">
                  <a:extLst>
                    <a:ext uri="{9D8B030D-6E8A-4147-A177-3AD203B41FA5}">
                      <a16:colId xmlns:a16="http://schemas.microsoft.com/office/drawing/2014/main" val="1242788300"/>
                    </a:ext>
                  </a:extLst>
                </a:gridCol>
                <a:gridCol w="212026">
                  <a:extLst>
                    <a:ext uri="{9D8B030D-6E8A-4147-A177-3AD203B41FA5}">
                      <a16:colId xmlns:a16="http://schemas.microsoft.com/office/drawing/2014/main" val="1869717400"/>
                    </a:ext>
                  </a:extLst>
                </a:gridCol>
                <a:gridCol w="222161">
                  <a:extLst>
                    <a:ext uri="{9D8B030D-6E8A-4147-A177-3AD203B41FA5}">
                      <a16:colId xmlns:a16="http://schemas.microsoft.com/office/drawing/2014/main" val="554142897"/>
                    </a:ext>
                  </a:extLst>
                </a:gridCol>
                <a:gridCol w="212026">
                  <a:extLst>
                    <a:ext uri="{9D8B030D-6E8A-4147-A177-3AD203B41FA5}">
                      <a16:colId xmlns:a16="http://schemas.microsoft.com/office/drawing/2014/main" val="3957925822"/>
                    </a:ext>
                  </a:extLst>
                </a:gridCol>
                <a:gridCol w="212026">
                  <a:extLst>
                    <a:ext uri="{9D8B030D-6E8A-4147-A177-3AD203B41FA5}">
                      <a16:colId xmlns:a16="http://schemas.microsoft.com/office/drawing/2014/main" val="2760613269"/>
                    </a:ext>
                  </a:extLst>
                </a:gridCol>
                <a:gridCol w="212026">
                  <a:extLst>
                    <a:ext uri="{9D8B030D-6E8A-4147-A177-3AD203B41FA5}">
                      <a16:colId xmlns:a16="http://schemas.microsoft.com/office/drawing/2014/main" val="3481430471"/>
                    </a:ext>
                  </a:extLst>
                </a:gridCol>
                <a:gridCol w="265348">
                  <a:extLst>
                    <a:ext uri="{9D8B030D-6E8A-4147-A177-3AD203B41FA5}">
                      <a16:colId xmlns:a16="http://schemas.microsoft.com/office/drawing/2014/main" val="1733112829"/>
                    </a:ext>
                  </a:extLst>
                </a:gridCol>
                <a:gridCol w="158704">
                  <a:extLst>
                    <a:ext uri="{9D8B030D-6E8A-4147-A177-3AD203B41FA5}">
                      <a16:colId xmlns:a16="http://schemas.microsoft.com/office/drawing/2014/main" val="447275374"/>
                    </a:ext>
                  </a:extLst>
                </a:gridCol>
                <a:gridCol w="212026">
                  <a:extLst>
                    <a:ext uri="{9D8B030D-6E8A-4147-A177-3AD203B41FA5}">
                      <a16:colId xmlns:a16="http://schemas.microsoft.com/office/drawing/2014/main" val="1587924320"/>
                    </a:ext>
                  </a:extLst>
                </a:gridCol>
                <a:gridCol w="212026">
                  <a:extLst>
                    <a:ext uri="{9D8B030D-6E8A-4147-A177-3AD203B41FA5}">
                      <a16:colId xmlns:a16="http://schemas.microsoft.com/office/drawing/2014/main" val="181539031"/>
                    </a:ext>
                  </a:extLst>
                </a:gridCol>
                <a:gridCol w="212026">
                  <a:extLst>
                    <a:ext uri="{9D8B030D-6E8A-4147-A177-3AD203B41FA5}">
                      <a16:colId xmlns:a16="http://schemas.microsoft.com/office/drawing/2014/main" val="2012465618"/>
                    </a:ext>
                  </a:extLst>
                </a:gridCol>
                <a:gridCol w="212026">
                  <a:extLst>
                    <a:ext uri="{9D8B030D-6E8A-4147-A177-3AD203B41FA5}">
                      <a16:colId xmlns:a16="http://schemas.microsoft.com/office/drawing/2014/main" val="972535112"/>
                    </a:ext>
                  </a:extLst>
                </a:gridCol>
                <a:gridCol w="212026">
                  <a:extLst>
                    <a:ext uri="{9D8B030D-6E8A-4147-A177-3AD203B41FA5}">
                      <a16:colId xmlns:a16="http://schemas.microsoft.com/office/drawing/2014/main" val="4120512579"/>
                    </a:ext>
                  </a:extLst>
                </a:gridCol>
                <a:gridCol w="212026">
                  <a:extLst>
                    <a:ext uri="{9D8B030D-6E8A-4147-A177-3AD203B41FA5}">
                      <a16:colId xmlns:a16="http://schemas.microsoft.com/office/drawing/2014/main" val="2925110672"/>
                    </a:ext>
                  </a:extLst>
                </a:gridCol>
                <a:gridCol w="212026">
                  <a:extLst>
                    <a:ext uri="{9D8B030D-6E8A-4147-A177-3AD203B41FA5}">
                      <a16:colId xmlns:a16="http://schemas.microsoft.com/office/drawing/2014/main" val="2301385957"/>
                    </a:ext>
                  </a:extLst>
                </a:gridCol>
                <a:gridCol w="212026">
                  <a:extLst>
                    <a:ext uri="{9D8B030D-6E8A-4147-A177-3AD203B41FA5}">
                      <a16:colId xmlns:a16="http://schemas.microsoft.com/office/drawing/2014/main" val="800463888"/>
                    </a:ext>
                  </a:extLst>
                </a:gridCol>
                <a:gridCol w="212026">
                  <a:extLst>
                    <a:ext uri="{9D8B030D-6E8A-4147-A177-3AD203B41FA5}">
                      <a16:colId xmlns:a16="http://schemas.microsoft.com/office/drawing/2014/main" val="1207820425"/>
                    </a:ext>
                  </a:extLst>
                </a:gridCol>
              </a:tblGrid>
              <a:tr h="209000">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+16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+15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1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1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+10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1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1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+10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1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9888699"/>
                  </a:ext>
                </a:extLst>
              </a:tr>
            </a:tbl>
          </a:graphicData>
        </a:graphic>
      </p:graphicFrame>
      <p:graphicFrame>
        <p:nvGraphicFramePr>
          <p:cNvPr id="11" name="Chart Placeholder 7" descr="Bar chart showing the types of accommodation that people expect to use for Wales trips in 2026, broken down by season: January–March, April–June, July–September and October–December. Hotels are the most common planned accommodation type throughout the year. They peak at 47% in January–March, remain high at 38% in April–June, 41% in July–September and rise again to 47% in October–December.&#10;Rented houses, cottages and apartments form the second most common choice, ranging from 31% in January–March to 28% in April–June, 24% in July–September and 30% in October–December. Staying with friends or relatives is chosen by around 11–19% depending on season. Guest houses and B&amp;Bs attract between 12% and 14%.&#10;Serviced apartments represent 10–14% of planned stays. Campervans or motorhomes range from 8% to 12%, and static caravans show varied levels: caravans not owned by the traveller range from 10% to 17%, while owned caravans range from 3% to 13%. Smaller categories such as second homes or renting a room in someone else’s home typically fall below 10%."/>
          <p:cNvGraphicFramePr>
            <a:graphicFrameLocks/>
          </p:cNvGraphicFramePr>
          <p:nvPr>
            <p:extLst>
              <p:ext uri="{D42A27DB-BD31-4B8C-83A1-F6EECF244321}">
                <p14:modId xmlns:p14="http://schemas.microsoft.com/office/powerpoint/2010/main" val="904855771"/>
              </p:ext>
            </p:extLst>
          </p:nvPr>
        </p:nvGraphicFramePr>
        <p:xfrm>
          <a:off x="557058" y="2290618"/>
          <a:ext cx="11077883" cy="3764694"/>
        </p:xfrm>
        <a:graphic>
          <a:graphicData uri="http://schemas.openxmlformats.org/drawingml/2006/chart">
            <c:chart xmlns:c="http://schemas.openxmlformats.org/drawingml/2006/chart" xmlns:r="http://schemas.openxmlformats.org/officeDocument/2006/relationships" r:id="rId3"/>
          </a:graphicData>
        </a:graphic>
      </p:graphicFrame>
      <p:sp>
        <p:nvSpPr>
          <p:cNvPr id="9" name="Footer Placeholder 5"/>
          <p:cNvSpPr>
            <a:spLocks noGrp="1"/>
          </p:cNvSpPr>
          <p:nvPr>
            <p:ph type="ftr" sz="quarter" idx="4294967295"/>
          </p:nvPr>
        </p:nvSpPr>
        <p:spPr>
          <a:xfrm>
            <a:off x="258073" y="6013498"/>
            <a:ext cx="10830303" cy="414132"/>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VB6a. What type/s of accommodation do you expect to be staying in during your UK trip in &lt;insert month&gt;?</a:t>
            </a:r>
          </a:p>
          <a:p>
            <a:pPr lvl="0">
              <a:defRPr/>
            </a:pPr>
            <a:r>
              <a:rPr lang="en-GB" sz="1000" dirty="0">
                <a:solidFill>
                  <a:srgbClr val="1E1541"/>
                </a:solidFill>
                <a:latin typeface="Arial" panose="020B0604020202020204" pitchFamily="34" charset="0"/>
                <a:cs typeface="Arial" panose="020B0604020202020204" pitchFamily="34" charset="0"/>
              </a:rPr>
              <a:t>Base: December 2025 and January 2026 data. Wales Intenders 2026: January-March = 212, April-June = 134, July-September = 78, October-December = 182.</a:t>
            </a:r>
            <a:br>
              <a:rPr lang="en-GB" sz="1000" dirty="0">
                <a:solidFill>
                  <a:srgbClr val="1E1541"/>
                </a:solidFill>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Base: December 2024 and January 2025 data. Wales Intenders 2026: January-March = 58, April-June = 112, July-September = 96, October-December = 149.</a:t>
            </a:r>
            <a:endParaRPr lang="en-US" sz="1000" dirty="0">
              <a:solidFill>
                <a:srgbClr val="1E154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Tree>
    <p:extLst>
      <p:ext uri="{BB962C8B-B14F-4D97-AF65-F5344CB8AC3E}">
        <p14:creationId xmlns:p14="http://schemas.microsoft.com/office/powerpoint/2010/main" val="781225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074" y="153535"/>
            <a:ext cx="11675852" cy="671807"/>
          </a:xfrm>
        </p:spPr>
        <p:txBody>
          <a:bodyPr>
            <a:normAutofit/>
          </a:bodyPr>
          <a:lstStyle/>
          <a:p>
            <a:r>
              <a:rPr lang="en-GB" dirty="0"/>
              <a:t>Main mode of transport for trips intended in Wales in 2026</a:t>
            </a:r>
          </a:p>
        </p:txBody>
      </p:sp>
      <p:sp>
        <p:nvSpPr>
          <p:cNvPr id="3" name="Text Placeholder 2"/>
          <p:cNvSpPr>
            <a:spLocks noGrp="1"/>
          </p:cNvSpPr>
          <p:nvPr>
            <p:ph type="body" sz="quarter" idx="10"/>
          </p:nvPr>
        </p:nvSpPr>
        <p:spPr>
          <a:xfrm>
            <a:off x="164851" y="619495"/>
            <a:ext cx="11696309" cy="1002465"/>
          </a:xfrm>
        </p:spPr>
        <p:txBody>
          <a:bodyPr/>
          <a:lstStyle/>
          <a:p>
            <a:pPr marL="228594" indent="-228594">
              <a:buFont typeface="Arial" panose="020B0604020202020204" pitchFamily="34" charset="0"/>
              <a:buChar char="•"/>
            </a:pPr>
            <a:r>
              <a:rPr lang="en-GB" sz="1400" dirty="0"/>
              <a:t>Own car is the dominant mode of travel throughout the year, consistently accounting for around half or more of planned Wales </a:t>
            </a:r>
            <a:r>
              <a:rPr lang="en-GB" sz="1400" dirty="0" err="1"/>
              <a:t>trips.Train</a:t>
            </a:r>
            <a:r>
              <a:rPr lang="en-GB" sz="1400" dirty="0"/>
              <a:t> travel holds steady as the main alternative, particularly in summer, while plane and hired car remain niche choices with only small seasonal fluctuations.</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Overall, the transport pattern reinforces </a:t>
            </a:r>
            <a:r>
              <a:rPr lang="en-GB" sz="1400" dirty="0" err="1"/>
              <a:t>Wales’</a:t>
            </a:r>
            <a:r>
              <a:rPr lang="en-GB" sz="1400" dirty="0"/>
              <a:t> strong positioning as a car-led destination for most visitors.</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However, compared with last year, Wales trip intenders show a notable decrease in planned car use across all seasons, alongside a corresponding rise in planned train travel, indicating a modest shift away from car‑led trips.</a:t>
            </a:r>
            <a:br>
              <a:rPr lang="en-GB" sz="1400" dirty="0"/>
            </a:br>
            <a:br>
              <a:rPr lang="en-GB" sz="1400" dirty="0"/>
            </a:br>
            <a:endParaRPr lang="en-GB" sz="1400" dirty="0"/>
          </a:p>
        </p:txBody>
      </p:sp>
      <p:sp>
        <p:nvSpPr>
          <p:cNvPr id="5" name="TextBox 4">
            <a:extLst>
              <a:ext uri="{FF2B5EF4-FFF2-40B4-BE49-F238E27FC236}">
                <a16:creationId xmlns:a16="http://schemas.microsoft.com/office/drawing/2014/main" id="{6FF7E461-3AAC-C6DF-45EB-C8E46B3B0C2C}"/>
              </a:ext>
            </a:extLst>
          </p:cNvPr>
          <p:cNvSpPr txBox="1"/>
          <p:nvPr/>
        </p:nvSpPr>
        <p:spPr>
          <a:xfrm>
            <a:off x="160539" y="3448281"/>
            <a:ext cx="733425" cy="461665"/>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Vs last year</a:t>
            </a:r>
          </a:p>
        </p:txBody>
      </p:sp>
      <p:graphicFrame>
        <p:nvGraphicFramePr>
          <p:cNvPr id="4" name="Table 3">
            <a:extLst>
              <a:ext uri="{FF2B5EF4-FFF2-40B4-BE49-F238E27FC236}">
                <a16:creationId xmlns:a16="http://schemas.microsoft.com/office/drawing/2014/main" id="{278ED7F7-5130-EF87-B004-C83AB456A997}"/>
              </a:ext>
            </a:extLst>
          </p:cNvPr>
          <p:cNvGraphicFramePr>
            <a:graphicFrameLocks noGrp="1"/>
          </p:cNvGraphicFramePr>
          <p:nvPr>
            <p:extLst>
              <p:ext uri="{D42A27DB-BD31-4B8C-83A1-F6EECF244321}">
                <p14:modId xmlns:p14="http://schemas.microsoft.com/office/powerpoint/2010/main" val="2423874944"/>
              </p:ext>
            </p:extLst>
          </p:nvPr>
        </p:nvGraphicFramePr>
        <p:xfrm>
          <a:off x="1009651" y="3562625"/>
          <a:ext cx="10458453" cy="209000"/>
        </p:xfrm>
        <a:graphic>
          <a:graphicData uri="http://schemas.openxmlformats.org/drawingml/2006/table">
            <a:tbl>
              <a:tblPr firstRow="1" bandRow="1">
                <a:tableStyleId>{93296810-A885-4BE3-A3E7-6D5BEEA58F35}</a:tableStyleId>
              </a:tblPr>
              <a:tblGrid>
                <a:gridCol w="373516">
                  <a:extLst>
                    <a:ext uri="{9D8B030D-6E8A-4147-A177-3AD203B41FA5}">
                      <a16:colId xmlns:a16="http://schemas.microsoft.com/office/drawing/2014/main" val="3909219262"/>
                    </a:ext>
                  </a:extLst>
                </a:gridCol>
                <a:gridCol w="373516">
                  <a:extLst>
                    <a:ext uri="{9D8B030D-6E8A-4147-A177-3AD203B41FA5}">
                      <a16:colId xmlns:a16="http://schemas.microsoft.com/office/drawing/2014/main" val="3981699592"/>
                    </a:ext>
                  </a:extLst>
                </a:gridCol>
                <a:gridCol w="373516">
                  <a:extLst>
                    <a:ext uri="{9D8B030D-6E8A-4147-A177-3AD203B41FA5}">
                      <a16:colId xmlns:a16="http://schemas.microsoft.com/office/drawing/2014/main" val="1450107608"/>
                    </a:ext>
                  </a:extLst>
                </a:gridCol>
                <a:gridCol w="373516">
                  <a:extLst>
                    <a:ext uri="{9D8B030D-6E8A-4147-A177-3AD203B41FA5}">
                      <a16:colId xmlns:a16="http://schemas.microsoft.com/office/drawing/2014/main" val="423090406"/>
                    </a:ext>
                  </a:extLst>
                </a:gridCol>
                <a:gridCol w="373516">
                  <a:extLst>
                    <a:ext uri="{9D8B030D-6E8A-4147-A177-3AD203B41FA5}">
                      <a16:colId xmlns:a16="http://schemas.microsoft.com/office/drawing/2014/main" val="3629558785"/>
                    </a:ext>
                  </a:extLst>
                </a:gridCol>
                <a:gridCol w="399369">
                  <a:extLst>
                    <a:ext uri="{9D8B030D-6E8A-4147-A177-3AD203B41FA5}">
                      <a16:colId xmlns:a16="http://schemas.microsoft.com/office/drawing/2014/main" val="2778089224"/>
                    </a:ext>
                  </a:extLst>
                </a:gridCol>
                <a:gridCol w="371475">
                  <a:extLst>
                    <a:ext uri="{9D8B030D-6E8A-4147-A177-3AD203B41FA5}">
                      <a16:colId xmlns:a16="http://schemas.microsoft.com/office/drawing/2014/main" val="1637646507"/>
                    </a:ext>
                  </a:extLst>
                </a:gridCol>
                <a:gridCol w="371475">
                  <a:extLst>
                    <a:ext uri="{9D8B030D-6E8A-4147-A177-3AD203B41FA5}">
                      <a16:colId xmlns:a16="http://schemas.microsoft.com/office/drawing/2014/main" val="315228772"/>
                    </a:ext>
                  </a:extLst>
                </a:gridCol>
                <a:gridCol w="381000">
                  <a:extLst>
                    <a:ext uri="{9D8B030D-6E8A-4147-A177-3AD203B41FA5}">
                      <a16:colId xmlns:a16="http://schemas.microsoft.com/office/drawing/2014/main" val="1318324450"/>
                    </a:ext>
                  </a:extLst>
                </a:gridCol>
                <a:gridCol w="333375">
                  <a:extLst>
                    <a:ext uri="{9D8B030D-6E8A-4147-A177-3AD203B41FA5}">
                      <a16:colId xmlns:a16="http://schemas.microsoft.com/office/drawing/2014/main" val="487728190"/>
                    </a:ext>
                  </a:extLst>
                </a:gridCol>
                <a:gridCol w="384407">
                  <a:extLst>
                    <a:ext uri="{9D8B030D-6E8A-4147-A177-3AD203B41FA5}">
                      <a16:colId xmlns:a16="http://schemas.microsoft.com/office/drawing/2014/main" val="1847597147"/>
                    </a:ext>
                  </a:extLst>
                </a:gridCol>
                <a:gridCol w="373516">
                  <a:extLst>
                    <a:ext uri="{9D8B030D-6E8A-4147-A177-3AD203B41FA5}">
                      <a16:colId xmlns:a16="http://schemas.microsoft.com/office/drawing/2014/main" val="672767544"/>
                    </a:ext>
                  </a:extLst>
                </a:gridCol>
                <a:gridCol w="373516">
                  <a:extLst>
                    <a:ext uri="{9D8B030D-6E8A-4147-A177-3AD203B41FA5}">
                      <a16:colId xmlns:a16="http://schemas.microsoft.com/office/drawing/2014/main" val="4089009113"/>
                    </a:ext>
                  </a:extLst>
                </a:gridCol>
                <a:gridCol w="373516">
                  <a:extLst>
                    <a:ext uri="{9D8B030D-6E8A-4147-A177-3AD203B41FA5}">
                      <a16:colId xmlns:a16="http://schemas.microsoft.com/office/drawing/2014/main" val="458784571"/>
                    </a:ext>
                  </a:extLst>
                </a:gridCol>
                <a:gridCol w="373516">
                  <a:extLst>
                    <a:ext uri="{9D8B030D-6E8A-4147-A177-3AD203B41FA5}">
                      <a16:colId xmlns:a16="http://schemas.microsoft.com/office/drawing/2014/main" val="412279720"/>
                    </a:ext>
                  </a:extLst>
                </a:gridCol>
                <a:gridCol w="373516">
                  <a:extLst>
                    <a:ext uri="{9D8B030D-6E8A-4147-A177-3AD203B41FA5}">
                      <a16:colId xmlns:a16="http://schemas.microsoft.com/office/drawing/2014/main" val="2343878988"/>
                    </a:ext>
                  </a:extLst>
                </a:gridCol>
                <a:gridCol w="373516">
                  <a:extLst>
                    <a:ext uri="{9D8B030D-6E8A-4147-A177-3AD203B41FA5}">
                      <a16:colId xmlns:a16="http://schemas.microsoft.com/office/drawing/2014/main" val="1568709419"/>
                    </a:ext>
                  </a:extLst>
                </a:gridCol>
                <a:gridCol w="373516">
                  <a:extLst>
                    <a:ext uri="{9D8B030D-6E8A-4147-A177-3AD203B41FA5}">
                      <a16:colId xmlns:a16="http://schemas.microsoft.com/office/drawing/2014/main" val="844700073"/>
                    </a:ext>
                  </a:extLst>
                </a:gridCol>
                <a:gridCol w="373516">
                  <a:extLst>
                    <a:ext uri="{9D8B030D-6E8A-4147-A177-3AD203B41FA5}">
                      <a16:colId xmlns:a16="http://schemas.microsoft.com/office/drawing/2014/main" val="3648328494"/>
                    </a:ext>
                  </a:extLst>
                </a:gridCol>
                <a:gridCol w="373516">
                  <a:extLst>
                    <a:ext uri="{9D8B030D-6E8A-4147-A177-3AD203B41FA5}">
                      <a16:colId xmlns:a16="http://schemas.microsoft.com/office/drawing/2014/main" val="1495469733"/>
                    </a:ext>
                  </a:extLst>
                </a:gridCol>
                <a:gridCol w="373516">
                  <a:extLst>
                    <a:ext uri="{9D8B030D-6E8A-4147-A177-3AD203B41FA5}">
                      <a16:colId xmlns:a16="http://schemas.microsoft.com/office/drawing/2014/main" val="1107488588"/>
                    </a:ext>
                  </a:extLst>
                </a:gridCol>
                <a:gridCol w="373516">
                  <a:extLst>
                    <a:ext uri="{9D8B030D-6E8A-4147-A177-3AD203B41FA5}">
                      <a16:colId xmlns:a16="http://schemas.microsoft.com/office/drawing/2014/main" val="3629364212"/>
                    </a:ext>
                  </a:extLst>
                </a:gridCol>
                <a:gridCol w="373516">
                  <a:extLst>
                    <a:ext uri="{9D8B030D-6E8A-4147-A177-3AD203B41FA5}">
                      <a16:colId xmlns:a16="http://schemas.microsoft.com/office/drawing/2014/main" val="52584617"/>
                    </a:ext>
                  </a:extLst>
                </a:gridCol>
                <a:gridCol w="373516">
                  <a:extLst>
                    <a:ext uri="{9D8B030D-6E8A-4147-A177-3AD203B41FA5}">
                      <a16:colId xmlns:a16="http://schemas.microsoft.com/office/drawing/2014/main" val="642136640"/>
                    </a:ext>
                  </a:extLst>
                </a:gridCol>
                <a:gridCol w="373516">
                  <a:extLst>
                    <a:ext uri="{9D8B030D-6E8A-4147-A177-3AD203B41FA5}">
                      <a16:colId xmlns:a16="http://schemas.microsoft.com/office/drawing/2014/main" val="1349313326"/>
                    </a:ext>
                  </a:extLst>
                </a:gridCol>
                <a:gridCol w="373516">
                  <a:extLst>
                    <a:ext uri="{9D8B030D-6E8A-4147-A177-3AD203B41FA5}">
                      <a16:colId xmlns:a16="http://schemas.microsoft.com/office/drawing/2014/main" val="3307661540"/>
                    </a:ext>
                  </a:extLst>
                </a:gridCol>
                <a:gridCol w="373516">
                  <a:extLst>
                    <a:ext uri="{9D8B030D-6E8A-4147-A177-3AD203B41FA5}">
                      <a16:colId xmlns:a16="http://schemas.microsoft.com/office/drawing/2014/main" val="3294428213"/>
                    </a:ext>
                  </a:extLst>
                </a:gridCol>
                <a:gridCol w="373516">
                  <a:extLst>
                    <a:ext uri="{9D8B030D-6E8A-4147-A177-3AD203B41FA5}">
                      <a16:colId xmlns:a16="http://schemas.microsoft.com/office/drawing/2014/main" val="3327732597"/>
                    </a:ext>
                  </a:extLst>
                </a:gridCol>
              </a:tblGrid>
              <a:tr h="209000">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9888699"/>
                  </a:ext>
                </a:extLst>
              </a:tr>
            </a:tbl>
          </a:graphicData>
        </a:graphic>
      </p:graphicFrame>
      <p:graphicFrame>
        <p:nvGraphicFramePr>
          <p:cNvPr id="11" name="Chart Placeholder 7" descr="Bar chart showing the main mode of transport people expect to use for trips to Wales in 2026, broken down by season: January–March, April–June, July–September and October–December. Across all seasons, travelling by own car is the most common transport mode. It accounts for 55% in January–March, 60% in April–June, 50% in July–September and 57% in October–December.&#10;Train travel is the second most common mode and shows some seasonal variation: 22% in January–March, 21% in April–June, rising to 27% in July–September before returning to 22% in October–December. Plane travel is a minor mode overall—between 1% and 9% depending on season. Hired cars account for around 4% to 11% of planned trips, peaking in July–September. Public bus or coach travel appears at low levels throughout the year, ranging from 3% to 6%.&#10;Overall, the chart shows that Wales remains primarily a car‑led destination for UK travellers, but there is a noticeable seasonal uptick in planned train use during the summer, indicating a modest shift away from car travel compared with previous years."/>
          <p:cNvGraphicFramePr>
            <a:graphicFrameLocks/>
          </p:cNvGraphicFramePr>
          <p:nvPr>
            <p:extLst>
              <p:ext uri="{D42A27DB-BD31-4B8C-83A1-F6EECF244321}">
                <p14:modId xmlns:p14="http://schemas.microsoft.com/office/powerpoint/2010/main" val="313021557"/>
              </p:ext>
            </p:extLst>
          </p:nvPr>
        </p:nvGraphicFramePr>
        <p:xfrm>
          <a:off x="601909" y="2353283"/>
          <a:ext cx="11259251" cy="3736370"/>
        </p:xfrm>
        <a:graphic>
          <a:graphicData uri="http://schemas.openxmlformats.org/drawingml/2006/chart">
            <c:chart xmlns:c="http://schemas.openxmlformats.org/drawingml/2006/chart" xmlns:r="http://schemas.openxmlformats.org/officeDocument/2006/relationships" r:id="rId3"/>
          </a:graphicData>
        </a:graphic>
      </p:graphicFrame>
      <p:sp>
        <p:nvSpPr>
          <p:cNvPr id="9" name="Footer Placeholder 5"/>
          <p:cNvSpPr>
            <a:spLocks noGrp="1"/>
          </p:cNvSpPr>
          <p:nvPr>
            <p:ph type="ftr" sz="quarter" idx="4294967295"/>
          </p:nvPr>
        </p:nvSpPr>
        <p:spPr>
          <a:xfrm>
            <a:off x="244430" y="6184018"/>
            <a:ext cx="9505948" cy="41379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1E1541"/>
                </a:solidFill>
                <a:effectLst/>
                <a:uLnTx/>
                <a:uFillTx/>
                <a:latin typeface="Arial"/>
                <a:ea typeface="+mn-ea"/>
                <a:cs typeface="+mn-cs"/>
              </a:rPr>
              <a:t>VB4c. What do you anticipate being the main mode of travel to your next UK holiday or short break destination in &lt;INSERT MONTH FROM VB2A&gt; ?</a:t>
            </a:r>
          </a:p>
          <a:p>
            <a:pPr lvl="0">
              <a:defRPr/>
            </a:pPr>
            <a:r>
              <a:rPr lang="en-GB" sz="1000">
                <a:solidFill>
                  <a:srgbClr val="1E1541"/>
                </a:solidFill>
                <a:latin typeface="Arial" panose="020B0604020202020204" pitchFamily="34" charset="0"/>
                <a:cs typeface="Arial" panose="020B0604020202020204" pitchFamily="34" charset="0"/>
              </a:rPr>
              <a:t>Base: December 2025 and January 2026 data. Wales Intenders 2026: January-March = 212, April-June = 134, July-September = 78, October-December = 182.</a:t>
            </a:r>
            <a:endParaRPr lang="en-US" sz="1000">
              <a:solidFill>
                <a:srgbClr val="1E154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5309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263487"/>
            <a:ext cx="11675852" cy="671807"/>
          </a:xfrm>
        </p:spPr>
        <p:txBody>
          <a:bodyPr>
            <a:normAutofit/>
          </a:bodyPr>
          <a:lstStyle/>
          <a:p>
            <a:r>
              <a:rPr lang="en-GB" dirty="0"/>
              <a:t>Make-up of visitor party for trips intended in Wales in 2026</a:t>
            </a:r>
          </a:p>
        </p:txBody>
      </p:sp>
      <p:sp>
        <p:nvSpPr>
          <p:cNvPr id="3" name="Text Placeholder 2"/>
          <p:cNvSpPr>
            <a:spLocks noGrp="1"/>
          </p:cNvSpPr>
          <p:nvPr>
            <p:ph type="body" sz="quarter" idx="10"/>
          </p:nvPr>
        </p:nvSpPr>
        <p:spPr>
          <a:xfrm>
            <a:off x="376259" y="797366"/>
            <a:ext cx="11769111" cy="1347920"/>
          </a:xfrm>
        </p:spPr>
        <p:txBody>
          <a:bodyPr/>
          <a:lstStyle/>
          <a:p>
            <a:pPr marL="228594" indent="-228594">
              <a:buFont typeface="Arial" panose="020B0604020202020204" pitchFamily="34" charset="0"/>
              <a:buChar char="•"/>
            </a:pPr>
            <a:r>
              <a:rPr lang="en-GB" sz="1500" dirty="0"/>
              <a:t>Across the year, travel with partner is the most common party type, with travel with children also featuring prominently.</a:t>
            </a:r>
          </a:p>
          <a:p>
            <a:pPr marL="228594" indent="-228594">
              <a:buFont typeface="Arial" panose="020B0604020202020204" pitchFamily="34" charset="0"/>
              <a:buChar char="•"/>
            </a:pPr>
            <a:endParaRPr lang="en-GB" sz="1500" dirty="0"/>
          </a:p>
          <a:p>
            <a:pPr marL="228594" indent="-228594">
              <a:buFont typeface="Arial" panose="020B0604020202020204" pitchFamily="34" charset="0"/>
              <a:buChar char="•"/>
            </a:pPr>
            <a:r>
              <a:rPr lang="en-GB" sz="1500" dirty="0"/>
              <a:t>Friends and wider family groups appear more seasonally variable, peaking slightly in summer months, while solo travel remains low but stable.</a:t>
            </a:r>
          </a:p>
          <a:p>
            <a:pPr marL="228594" indent="-228594">
              <a:buFont typeface="Arial" panose="020B0604020202020204" pitchFamily="34" charset="0"/>
              <a:buChar char="•"/>
            </a:pPr>
            <a:endParaRPr lang="en-GB" sz="1500" dirty="0"/>
          </a:p>
          <a:p>
            <a:pPr marL="228594" indent="-228594">
              <a:buFont typeface="Arial" panose="020B0604020202020204" pitchFamily="34" charset="0"/>
              <a:buChar char="•"/>
            </a:pPr>
            <a:r>
              <a:rPr lang="en-GB" sz="1500" dirty="0"/>
              <a:t>Versus 2025, intended travel to Wales with children shows consistent growth across every season, highlighting a broader year‑on‑year increase in family travel to Wales.</a:t>
            </a:r>
          </a:p>
        </p:txBody>
      </p:sp>
      <p:sp>
        <p:nvSpPr>
          <p:cNvPr id="5" name="TextBox 4">
            <a:extLst>
              <a:ext uri="{FF2B5EF4-FFF2-40B4-BE49-F238E27FC236}">
                <a16:creationId xmlns:a16="http://schemas.microsoft.com/office/drawing/2014/main" id="{DE8CE287-8A72-5BD4-2C31-81645D186AEA}"/>
              </a:ext>
            </a:extLst>
          </p:cNvPr>
          <p:cNvSpPr txBox="1"/>
          <p:nvPr/>
        </p:nvSpPr>
        <p:spPr>
          <a:xfrm>
            <a:off x="161446" y="3341753"/>
            <a:ext cx="733425" cy="461665"/>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Vs last year</a:t>
            </a:r>
          </a:p>
        </p:txBody>
      </p:sp>
      <p:graphicFrame>
        <p:nvGraphicFramePr>
          <p:cNvPr id="4" name="Table 3">
            <a:extLst>
              <a:ext uri="{FF2B5EF4-FFF2-40B4-BE49-F238E27FC236}">
                <a16:creationId xmlns:a16="http://schemas.microsoft.com/office/drawing/2014/main" id="{EE0022BC-B726-49F2-C473-04AB26D30D29}"/>
              </a:ext>
            </a:extLst>
          </p:cNvPr>
          <p:cNvGraphicFramePr>
            <a:graphicFrameLocks noGrp="1"/>
          </p:cNvGraphicFramePr>
          <p:nvPr>
            <p:extLst>
              <p:ext uri="{D42A27DB-BD31-4B8C-83A1-F6EECF244321}">
                <p14:modId xmlns:p14="http://schemas.microsoft.com/office/powerpoint/2010/main" val="1868745805"/>
              </p:ext>
            </p:extLst>
          </p:nvPr>
        </p:nvGraphicFramePr>
        <p:xfrm>
          <a:off x="764528" y="3370328"/>
          <a:ext cx="9945070" cy="274320"/>
        </p:xfrm>
        <a:graphic>
          <a:graphicData uri="http://schemas.openxmlformats.org/drawingml/2006/table">
            <a:tbl>
              <a:tblPr firstRow="1" bandRow="1">
                <a:tableStyleId>{93296810-A885-4BE3-A3E7-6D5BEEA58F35}</a:tableStyleId>
              </a:tblPr>
              <a:tblGrid>
                <a:gridCol w="213229">
                  <a:extLst>
                    <a:ext uri="{9D8B030D-6E8A-4147-A177-3AD203B41FA5}">
                      <a16:colId xmlns:a16="http://schemas.microsoft.com/office/drawing/2014/main" val="3909219262"/>
                    </a:ext>
                  </a:extLst>
                </a:gridCol>
                <a:gridCol w="213229">
                  <a:extLst>
                    <a:ext uri="{9D8B030D-6E8A-4147-A177-3AD203B41FA5}">
                      <a16:colId xmlns:a16="http://schemas.microsoft.com/office/drawing/2014/main" val="3981699592"/>
                    </a:ext>
                  </a:extLst>
                </a:gridCol>
                <a:gridCol w="213229">
                  <a:extLst>
                    <a:ext uri="{9D8B030D-6E8A-4147-A177-3AD203B41FA5}">
                      <a16:colId xmlns:a16="http://schemas.microsoft.com/office/drawing/2014/main" val="1450107608"/>
                    </a:ext>
                  </a:extLst>
                </a:gridCol>
                <a:gridCol w="213229">
                  <a:extLst>
                    <a:ext uri="{9D8B030D-6E8A-4147-A177-3AD203B41FA5}">
                      <a16:colId xmlns:a16="http://schemas.microsoft.com/office/drawing/2014/main" val="423090406"/>
                    </a:ext>
                  </a:extLst>
                </a:gridCol>
                <a:gridCol w="213229">
                  <a:extLst>
                    <a:ext uri="{9D8B030D-6E8A-4147-A177-3AD203B41FA5}">
                      <a16:colId xmlns:a16="http://schemas.microsoft.com/office/drawing/2014/main" val="3629558785"/>
                    </a:ext>
                  </a:extLst>
                </a:gridCol>
                <a:gridCol w="115929">
                  <a:extLst>
                    <a:ext uri="{9D8B030D-6E8A-4147-A177-3AD203B41FA5}">
                      <a16:colId xmlns:a16="http://schemas.microsoft.com/office/drawing/2014/main" val="2778089224"/>
                    </a:ext>
                  </a:extLst>
                </a:gridCol>
                <a:gridCol w="285750">
                  <a:extLst>
                    <a:ext uri="{9D8B030D-6E8A-4147-A177-3AD203B41FA5}">
                      <a16:colId xmlns:a16="http://schemas.microsoft.com/office/drawing/2014/main" val="1637646507"/>
                    </a:ext>
                  </a:extLst>
                </a:gridCol>
                <a:gridCol w="276225">
                  <a:extLst>
                    <a:ext uri="{9D8B030D-6E8A-4147-A177-3AD203B41FA5}">
                      <a16:colId xmlns:a16="http://schemas.microsoft.com/office/drawing/2014/main" val="315228772"/>
                    </a:ext>
                  </a:extLst>
                </a:gridCol>
                <a:gridCol w="219075">
                  <a:extLst>
                    <a:ext uri="{9D8B030D-6E8A-4147-A177-3AD203B41FA5}">
                      <a16:colId xmlns:a16="http://schemas.microsoft.com/office/drawing/2014/main" val="1318324450"/>
                    </a:ext>
                  </a:extLst>
                </a:gridCol>
                <a:gridCol w="276225">
                  <a:extLst>
                    <a:ext uri="{9D8B030D-6E8A-4147-A177-3AD203B41FA5}">
                      <a16:colId xmlns:a16="http://schemas.microsoft.com/office/drawing/2014/main" val="487728190"/>
                    </a:ext>
                  </a:extLst>
                </a:gridCol>
                <a:gridCol w="106172">
                  <a:extLst>
                    <a:ext uri="{9D8B030D-6E8A-4147-A177-3AD203B41FA5}">
                      <a16:colId xmlns:a16="http://schemas.microsoft.com/office/drawing/2014/main" val="1847597147"/>
                    </a:ext>
                  </a:extLst>
                </a:gridCol>
                <a:gridCol w="213229">
                  <a:extLst>
                    <a:ext uri="{9D8B030D-6E8A-4147-A177-3AD203B41FA5}">
                      <a16:colId xmlns:a16="http://schemas.microsoft.com/office/drawing/2014/main" val="672767544"/>
                    </a:ext>
                  </a:extLst>
                </a:gridCol>
                <a:gridCol w="213229">
                  <a:extLst>
                    <a:ext uri="{9D8B030D-6E8A-4147-A177-3AD203B41FA5}">
                      <a16:colId xmlns:a16="http://schemas.microsoft.com/office/drawing/2014/main" val="4089009113"/>
                    </a:ext>
                  </a:extLst>
                </a:gridCol>
                <a:gridCol w="213229">
                  <a:extLst>
                    <a:ext uri="{9D8B030D-6E8A-4147-A177-3AD203B41FA5}">
                      <a16:colId xmlns:a16="http://schemas.microsoft.com/office/drawing/2014/main" val="458784571"/>
                    </a:ext>
                  </a:extLst>
                </a:gridCol>
                <a:gridCol w="213229">
                  <a:extLst>
                    <a:ext uri="{9D8B030D-6E8A-4147-A177-3AD203B41FA5}">
                      <a16:colId xmlns:a16="http://schemas.microsoft.com/office/drawing/2014/main" val="412279720"/>
                    </a:ext>
                  </a:extLst>
                </a:gridCol>
                <a:gridCol w="213229">
                  <a:extLst>
                    <a:ext uri="{9D8B030D-6E8A-4147-A177-3AD203B41FA5}">
                      <a16:colId xmlns:a16="http://schemas.microsoft.com/office/drawing/2014/main" val="2343878988"/>
                    </a:ext>
                  </a:extLst>
                </a:gridCol>
                <a:gridCol w="213229">
                  <a:extLst>
                    <a:ext uri="{9D8B030D-6E8A-4147-A177-3AD203B41FA5}">
                      <a16:colId xmlns:a16="http://schemas.microsoft.com/office/drawing/2014/main" val="1568709419"/>
                    </a:ext>
                  </a:extLst>
                </a:gridCol>
                <a:gridCol w="213229">
                  <a:extLst>
                    <a:ext uri="{9D8B030D-6E8A-4147-A177-3AD203B41FA5}">
                      <a16:colId xmlns:a16="http://schemas.microsoft.com/office/drawing/2014/main" val="844700073"/>
                    </a:ext>
                  </a:extLst>
                </a:gridCol>
                <a:gridCol w="213229">
                  <a:extLst>
                    <a:ext uri="{9D8B030D-6E8A-4147-A177-3AD203B41FA5}">
                      <a16:colId xmlns:a16="http://schemas.microsoft.com/office/drawing/2014/main" val="3648328494"/>
                    </a:ext>
                  </a:extLst>
                </a:gridCol>
                <a:gridCol w="213229">
                  <a:extLst>
                    <a:ext uri="{9D8B030D-6E8A-4147-A177-3AD203B41FA5}">
                      <a16:colId xmlns:a16="http://schemas.microsoft.com/office/drawing/2014/main" val="1495469733"/>
                    </a:ext>
                  </a:extLst>
                </a:gridCol>
                <a:gridCol w="213229">
                  <a:extLst>
                    <a:ext uri="{9D8B030D-6E8A-4147-A177-3AD203B41FA5}">
                      <a16:colId xmlns:a16="http://schemas.microsoft.com/office/drawing/2014/main" val="1107488588"/>
                    </a:ext>
                  </a:extLst>
                </a:gridCol>
                <a:gridCol w="213229">
                  <a:extLst>
                    <a:ext uri="{9D8B030D-6E8A-4147-A177-3AD203B41FA5}">
                      <a16:colId xmlns:a16="http://schemas.microsoft.com/office/drawing/2014/main" val="3629364212"/>
                    </a:ext>
                  </a:extLst>
                </a:gridCol>
                <a:gridCol w="213229">
                  <a:extLst>
                    <a:ext uri="{9D8B030D-6E8A-4147-A177-3AD203B41FA5}">
                      <a16:colId xmlns:a16="http://schemas.microsoft.com/office/drawing/2014/main" val="52584617"/>
                    </a:ext>
                  </a:extLst>
                </a:gridCol>
                <a:gridCol w="213229">
                  <a:extLst>
                    <a:ext uri="{9D8B030D-6E8A-4147-A177-3AD203B41FA5}">
                      <a16:colId xmlns:a16="http://schemas.microsoft.com/office/drawing/2014/main" val="642136640"/>
                    </a:ext>
                  </a:extLst>
                </a:gridCol>
                <a:gridCol w="213229">
                  <a:extLst>
                    <a:ext uri="{9D8B030D-6E8A-4147-A177-3AD203B41FA5}">
                      <a16:colId xmlns:a16="http://schemas.microsoft.com/office/drawing/2014/main" val="1349313326"/>
                    </a:ext>
                  </a:extLst>
                </a:gridCol>
                <a:gridCol w="213229">
                  <a:extLst>
                    <a:ext uri="{9D8B030D-6E8A-4147-A177-3AD203B41FA5}">
                      <a16:colId xmlns:a16="http://schemas.microsoft.com/office/drawing/2014/main" val="3307661540"/>
                    </a:ext>
                  </a:extLst>
                </a:gridCol>
                <a:gridCol w="213229">
                  <a:extLst>
                    <a:ext uri="{9D8B030D-6E8A-4147-A177-3AD203B41FA5}">
                      <a16:colId xmlns:a16="http://schemas.microsoft.com/office/drawing/2014/main" val="3294428213"/>
                    </a:ext>
                  </a:extLst>
                </a:gridCol>
                <a:gridCol w="213229">
                  <a:extLst>
                    <a:ext uri="{9D8B030D-6E8A-4147-A177-3AD203B41FA5}">
                      <a16:colId xmlns:a16="http://schemas.microsoft.com/office/drawing/2014/main" val="3327732597"/>
                    </a:ext>
                  </a:extLst>
                </a:gridCol>
                <a:gridCol w="248416">
                  <a:extLst>
                    <a:ext uri="{9D8B030D-6E8A-4147-A177-3AD203B41FA5}">
                      <a16:colId xmlns:a16="http://schemas.microsoft.com/office/drawing/2014/main" val="1765191497"/>
                    </a:ext>
                  </a:extLst>
                </a:gridCol>
                <a:gridCol w="248416">
                  <a:extLst>
                    <a:ext uri="{9D8B030D-6E8A-4147-A177-3AD203B41FA5}">
                      <a16:colId xmlns:a16="http://schemas.microsoft.com/office/drawing/2014/main" val="1862472823"/>
                    </a:ext>
                  </a:extLst>
                </a:gridCol>
                <a:gridCol w="248416">
                  <a:extLst>
                    <a:ext uri="{9D8B030D-6E8A-4147-A177-3AD203B41FA5}">
                      <a16:colId xmlns:a16="http://schemas.microsoft.com/office/drawing/2014/main" val="934247571"/>
                    </a:ext>
                  </a:extLst>
                </a:gridCol>
                <a:gridCol w="248416">
                  <a:extLst>
                    <a:ext uri="{9D8B030D-6E8A-4147-A177-3AD203B41FA5}">
                      <a16:colId xmlns:a16="http://schemas.microsoft.com/office/drawing/2014/main" val="1523539043"/>
                    </a:ext>
                  </a:extLst>
                </a:gridCol>
                <a:gridCol w="248416">
                  <a:extLst>
                    <a:ext uri="{9D8B030D-6E8A-4147-A177-3AD203B41FA5}">
                      <a16:colId xmlns:a16="http://schemas.microsoft.com/office/drawing/2014/main" val="713537704"/>
                    </a:ext>
                  </a:extLst>
                </a:gridCol>
                <a:gridCol w="248416">
                  <a:extLst>
                    <a:ext uri="{9D8B030D-6E8A-4147-A177-3AD203B41FA5}">
                      <a16:colId xmlns:a16="http://schemas.microsoft.com/office/drawing/2014/main" val="2173665664"/>
                    </a:ext>
                  </a:extLst>
                </a:gridCol>
                <a:gridCol w="248416">
                  <a:extLst>
                    <a:ext uri="{9D8B030D-6E8A-4147-A177-3AD203B41FA5}">
                      <a16:colId xmlns:a16="http://schemas.microsoft.com/office/drawing/2014/main" val="4052807577"/>
                    </a:ext>
                  </a:extLst>
                </a:gridCol>
                <a:gridCol w="248416">
                  <a:extLst>
                    <a:ext uri="{9D8B030D-6E8A-4147-A177-3AD203B41FA5}">
                      <a16:colId xmlns:a16="http://schemas.microsoft.com/office/drawing/2014/main" val="697915269"/>
                    </a:ext>
                  </a:extLst>
                </a:gridCol>
                <a:gridCol w="248416">
                  <a:extLst>
                    <a:ext uri="{9D8B030D-6E8A-4147-A177-3AD203B41FA5}">
                      <a16:colId xmlns:a16="http://schemas.microsoft.com/office/drawing/2014/main" val="1127073206"/>
                    </a:ext>
                  </a:extLst>
                </a:gridCol>
                <a:gridCol w="248416">
                  <a:extLst>
                    <a:ext uri="{9D8B030D-6E8A-4147-A177-3AD203B41FA5}">
                      <a16:colId xmlns:a16="http://schemas.microsoft.com/office/drawing/2014/main" val="1242788300"/>
                    </a:ext>
                  </a:extLst>
                </a:gridCol>
                <a:gridCol w="248416">
                  <a:extLst>
                    <a:ext uri="{9D8B030D-6E8A-4147-A177-3AD203B41FA5}">
                      <a16:colId xmlns:a16="http://schemas.microsoft.com/office/drawing/2014/main" val="1869717400"/>
                    </a:ext>
                  </a:extLst>
                </a:gridCol>
                <a:gridCol w="248416">
                  <a:extLst>
                    <a:ext uri="{9D8B030D-6E8A-4147-A177-3AD203B41FA5}">
                      <a16:colId xmlns:a16="http://schemas.microsoft.com/office/drawing/2014/main" val="554142897"/>
                    </a:ext>
                  </a:extLst>
                </a:gridCol>
                <a:gridCol w="248416">
                  <a:extLst>
                    <a:ext uri="{9D8B030D-6E8A-4147-A177-3AD203B41FA5}">
                      <a16:colId xmlns:a16="http://schemas.microsoft.com/office/drawing/2014/main" val="3957925822"/>
                    </a:ext>
                  </a:extLst>
                </a:gridCol>
                <a:gridCol w="248416">
                  <a:extLst>
                    <a:ext uri="{9D8B030D-6E8A-4147-A177-3AD203B41FA5}">
                      <a16:colId xmlns:a16="http://schemas.microsoft.com/office/drawing/2014/main" val="2760613269"/>
                    </a:ext>
                  </a:extLst>
                </a:gridCol>
                <a:gridCol w="248416">
                  <a:extLst>
                    <a:ext uri="{9D8B030D-6E8A-4147-A177-3AD203B41FA5}">
                      <a16:colId xmlns:a16="http://schemas.microsoft.com/office/drawing/2014/main" val="3481430471"/>
                    </a:ext>
                  </a:extLst>
                </a:gridCol>
                <a:gridCol w="248416">
                  <a:extLst>
                    <a:ext uri="{9D8B030D-6E8A-4147-A177-3AD203B41FA5}">
                      <a16:colId xmlns:a16="http://schemas.microsoft.com/office/drawing/2014/main" val="1733112829"/>
                    </a:ext>
                  </a:extLst>
                </a:gridCol>
              </a:tblGrid>
              <a:tr h="209000">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2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2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2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2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GB" sz="1200" b="0" i="0" u="none" strike="noStrike" dirty="0">
                          <a:solidFill>
                            <a:srgbClr val="000000"/>
                          </a:solidFill>
                          <a:effectLst/>
                          <a:latin typeface="Arial" panose="020B0604020202020204" pitchFamily="34" charset="0"/>
                          <a:cs typeface="Arial" panose="020B0604020202020204" pitchFamily="34" charset="0"/>
                        </a:rPr>
                        <a:t>+5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9888699"/>
                  </a:ext>
                </a:extLst>
              </a:tr>
            </a:tbl>
          </a:graphicData>
        </a:graphic>
      </p:graphicFrame>
      <p:graphicFrame>
        <p:nvGraphicFramePr>
          <p:cNvPr id="8" name="Chart Placeholder 7" descr="Bar chart showing who people expect to travel with on their 2026 trips to Wales, broken down by season: January–March, April–June, July–September and October–December. Across all seasons, travelling with a partner is the most common party type, reaching 66% in January–March, 65% in April–June, 58% in July–September and 66% in October–December. Travel with children is also common, ranging from 38% to 42% across the seasons, with slightly higher levels in January–March (42%) and July–September (41%).&#10;Travelling with friends shows noticeable seasonal variation, ranging from 11% in April–June to 24% in July–September, where it peaks. Travel with other family members ranges from around 10% to 19%, peaking in April–June. Travelling with pets shows moderate, steady levels of 7% to 14% across the year. Solo travel remains low and stable at around 5% to 8% depending on the season.&#10;Overall, the chart shows that Wales trips in 2026 are most commonly taken with a partner, followed by travel with children. Summer (July–September) shows a slight shift toward friend‑based travel and a small reduction in partner travel, consistent with a broader set of motivations during this period."/>
          <p:cNvGraphicFramePr>
            <a:graphicFrameLocks noGrp="1"/>
          </p:cNvGraphicFramePr>
          <p:nvPr>
            <p:ph type="chart" sz="quarter" idx="4294967295"/>
            <p:extLst>
              <p:ext uri="{D42A27DB-BD31-4B8C-83A1-F6EECF244321}">
                <p14:modId xmlns:p14="http://schemas.microsoft.com/office/powerpoint/2010/main" val="183382154"/>
              </p:ext>
            </p:extLst>
          </p:nvPr>
        </p:nvGraphicFramePr>
        <p:xfrm>
          <a:off x="555463" y="2438400"/>
          <a:ext cx="10363200" cy="3810340"/>
        </p:xfrm>
        <a:graphic>
          <a:graphicData uri="http://schemas.openxmlformats.org/drawingml/2006/chart">
            <c:chart xmlns:c="http://schemas.openxmlformats.org/drawingml/2006/chart" xmlns:r="http://schemas.openxmlformats.org/officeDocument/2006/relationships" r:id="rId3"/>
          </a:graphicData>
        </a:graphic>
      </p:graphicFrame>
      <p:sp>
        <p:nvSpPr>
          <p:cNvPr id="7" name="Footer Placeholder 5"/>
          <p:cNvSpPr txBox="1">
            <a:spLocks/>
          </p:cNvSpPr>
          <p:nvPr/>
        </p:nvSpPr>
        <p:spPr>
          <a:xfrm>
            <a:off x="161446" y="6066281"/>
            <a:ext cx="9531351"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QVB4d. With whom are you likely to be spending your holiday?</a:t>
            </a:r>
          </a:p>
          <a:p>
            <a:pPr lvl="0">
              <a:defRPr/>
            </a:pPr>
            <a:r>
              <a:rPr lang="en-GB" sz="1000" dirty="0">
                <a:solidFill>
                  <a:srgbClr val="1E1541"/>
                </a:solidFill>
                <a:latin typeface="Arial" panose="020B0604020202020204" pitchFamily="34" charset="0"/>
                <a:cs typeface="Arial" panose="020B0604020202020204" pitchFamily="34" charset="0"/>
              </a:rPr>
              <a:t>Base: December 2025 and January 2026 data. Wales Intenders 2026: January-March = 212, April-June = 134, July-September = 78, October-December = 182.</a:t>
            </a:r>
            <a:br>
              <a:rPr lang="en-GB" sz="1000" dirty="0">
                <a:solidFill>
                  <a:srgbClr val="1E1541"/>
                </a:solidFill>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Base: December 2024 and January 2025 data. Wales Intenders 2026: January-March = 58, April-June = 112, July-September = 96, October-December = 149.</a:t>
            </a:r>
            <a:endParaRPr lang="en-US" sz="1000" dirty="0">
              <a:solidFill>
                <a:srgbClr val="1E154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8012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792" y="181440"/>
            <a:ext cx="11675852" cy="671807"/>
          </a:xfrm>
        </p:spPr>
        <p:txBody>
          <a:bodyPr>
            <a:normAutofit/>
          </a:bodyPr>
          <a:lstStyle/>
          <a:p>
            <a:r>
              <a:rPr lang="en-GB" dirty="0"/>
              <a:t>Length of trip for next trip intended in Wales in 2026</a:t>
            </a:r>
          </a:p>
        </p:txBody>
      </p:sp>
      <p:sp>
        <p:nvSpPr>
          <p:cNvPr id="3" name="Text Placeholder 2"/>
          <p:cNvSpPr>
            <a:spLocks noGrp="1"/>
          </p:cNvSpPr>
          <p:nvPr>
            <p:ph type="body" sz="quarter" idx="10"/>
          </p:nvPr>
        </p:nvSpPr>
        <p:spPr>
          <a:xfrm>
            <a:off x="486398" y="853247"/>
            <a:ext cx="11219203" cy="671807"/>
          </a:xfrm>
        </p:spPr>
        <p:txBody>
          <a:bodyPr/>
          <a:lstStyle/>
          <a:p>
            <a:pPr marL="228594" indent="-228594">
              <a:buFont typeface="Arial" panose="020B0604020202020204" pitchFamily="34" charset="0"/>
              <a:buChar char="•"/>
            </a:pPr>
            <a:r>
              <a:rPr lang="en-GB" sz="1400" dirty="0"/>
              <a:t>Longer breaks (4+ nights) are the most common intended trip length in every season, particularly strong in the colder months.</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Short breaks (1-3 nights) are slightly more prominent in spring and summer but remain secondary to longer stays overall.</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Compared with last year, winter and spring show a clear shift toward longer 4+ night stays, while summer moves lightly toward shorter breaks; autumn again shows a stronger preference for longer trips.</a:t>
            </a:r>
            <a:br>
              <a:rPr lang="en-GB" sz="1400" dirty="0"/>
            </a:br>
            <a:endParaRPr lang="en-GB" sz="1400" dirty="0"/>
          </a:p>
          <a:p>
            <a:endParaRPr lang="en-GB" sz="1600" dirty="0"/>
          </a:p>
        </p:txBody>
      </p:sp>
      <p:graphicFrame>
        <p:nvGraphicFramePr>
          <p:cNvPr id="4" name="Chart Placeholder 7" descr="Stacked bar chart showing the expected length of stay for Wales trips intended in 2026, compared with 2025, across four seasons: January–March, April–June, July–September and October–December. In 2026, longer trips of four or more nights are the most common across all seasons. They account for 57% of trips in January–March, 52% in April–June, 47% in July–September and 57% in October–December. Short breaks of one to three nights are less common, representing 40% in January–March, 47% in April–June, 42% in July–September and 39% in October–December.&#10;Compared with 2025, longer stays increased in January–March (from 35% to 57%), April–June (41% to 52%), and October–December (44% to 57%). In contrast, summer (July–September) shows a small shift toward shorter breaks compared with the previous year, with long stays falling from 55% to 47%. A small share of respondents remain unsure about trip length, ranging from 1% to 11% depending on season.">
            <a:extLst>
              <a:ext uri="{FF2B5EF4-FFF2-40B4-BE49-F238E27FC236}">
                <a16:creationId xmlns:a16="http://schemas.microsoft.com/office/drawing/2014/main" id="{7CD5980E-8EDF-2D97-FDCB-9CE03D8C2945}"/>
              </a:ext>
            </a:extLst>
          </p:cNvPr>
          <p:cNvGraphicFramePr>
            <a:graphicFrameLocks/>
          </p:cNvGraphicFramePr>
          <p:nvPr>
            <p:extLst>
              <p:ext uri="{D42A27DB-BD31-4B8C-83A1-F6EECF244321}">
                <p14:modId xmlns:p14="http://schemas.microsoft.com/office/powerpoint/2010/main" val="3792652885"/>
              </p:ext>
            </p:extLst>
          </p:nvPr>
        </p:nvGraphicFramePr>
        <p:xfrm>
          <a:off x="547134" y="2133600"/>
          <a:ext cx="10656575" cy="3736258"/>
        </p:xfrm>
        <a:graphic>
          <a:graphicData uri="http://schemas.openxmlformats.org/drawingml/2006/chart">
            <c:chart xmlns:c="http://schemas.openxmlformats.org/drawingml/2006/chart" xmlns:r="http://schemas.openxmlformats.org/officeDocument/2006/relationships" r:id="rId3"/>
          </a:graphicData>
        </a:graphic>
      </p:graphicFrame>
      <p:sp>
        <p:nvSpPr>
          <p:cNvPr id="7" name="Footer Placeholder 5"/>
          <p:cNvSpPr txBox="1">
            <a:spLocks/>
          </p:cNvSpPr>
          <p:nvPr/>
        </p:nvSpPr>
        <p:spPr>
          <a:xfrm>
            <a:off x="168775" y="5869858"/>
            <a:ext cx="9382848"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1E1541"/>
                </a:solidFill>
                <a:effectLst/>
                <a:uLnTx/>
                <a:uFillTx/>
                <a:latin typeface="Arial"/>
                <a:ea typeface="+mn-ea"/>
                <a:cs typeface="+mn-cs"/>
              </a:rPr>
              <a:t>VB3. Is this next trip in &lt;INSERT MONTH FROM VB2A&gt; likely to be a short break (1-3 nights) or a holiday (4+ nights)? VB6f.  And which of the following best describes the purpose/s of this trip? </a:t>
            </a:r>
          </a:p>
          <a:p>
            <a:pPr lvl="0">
              <a:defRPr/>
            </a:pPr>
            <a:r>
              <a:rPr lang="en-GB" sz="1000" dirty="0">
                <a:solidFill>
                  <a:srgbClr val="1E1541"/>
                </a:solidFill>
                <a:latin typeface="Arial" panose="020B0604020202020204" pitchFamily="34" charset="0"/>
                <a:cs typeface="Arial" panose="020B0604020202020204" pitchFamily="34" charset="0"/>
              </a:rPr>
              <a:t>Base: December 2025 and January 2026 data. Wales Intenders 2026: January-March = 212, April-June = 134, July-September = 78, October-December = 182.</a:t>
            </a:r>
            <a:br>
              <a:rPr lang="en-GB" sz="1000" dirty="0">
                <a:solidFill>
                  <a:srgbClr val="1E1541"/>
                </a:solidFill>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Base: December 2024 and January 2025 data. Wales Intenders 2026: January-March = 58, April-June = 112, July-September = 96, October-December = 149.</a:t>
            </a:r>
            <a:br>
              <a:rPr lang="en-GB" sz="1000" dirty="0">
                <a:solidFill>
                  <a:srgbClr val="1E1541"/>
                </a:solidFill>
                <a:latin typeface="Arial" panose="020B0604020202020204" pitchFamily="34" charset="0"/>
                <a:cs typeface="Arial" panose="020B0604020202020204" pitchFamily="34" charset="0"/>
              </a:rPr>
            </a:b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Tree>
    <p:extLst>
      <p:ext uri="{BB962C8B-B14F-4D97-AF65-F5344CB8AC3E}">
        <p14:creationId xmlns:p14="http://schemas.microsoft.com/office/powerpoint/2010/main" val="1621524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4CC6D-1458-FBA0-488F-91D4124705F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743FFA1-3694-7B3F-22A5-954D541B98C2}"/>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chemeClr val="bg1"/>
                </a:solidFill>
                <a:effectLst/>
                <a:uLnTx/>
                <a:uFillTx/>
                <a:latin typeface="Arial Black" panose="020B0A04020102020204" pitchFamily="34" charset="0"/>
                <a:ea typeface="+mn-ea"/>
                <a:cs typeface="Dreaming Outloud Pro" panose="03050502040302030504" pitchFamily="66" charset="0"/>
              </a:rPr>
              <a:t>Overseas trends</a:t>
            </a:r>
          </a:p>
        </p:txBody>
      </p:sp>
    </p:spTree>
    <p:extLst>
      <p:ext uri="{BB962C8B-B14F-4D97-AF65-F5344CB8AC3E}">
        <p14:creationId xmlns:p14="http://schemas.microsoft.com/office/powerpoint/2010/main" val="528835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C86CA-EEA4-74D3-1066-475876CA90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572E8-22D7-7DF8-B743-6B298AEE4410}"/>
              </a:ext>
            </a:extLst>
          </p:cNvPr>
          <p:cNvSpPr>
            <a:spLocks noGrp="1"/>
          </p:cNvSpPr>
          <p:nvPr>
            <p:ph type="title"/>
          </p:nvPr>
        </p:nvSpPr>
        <p:spPr>
          <a:xfrm>
            <a:off x="422888" y="244703"/>
            <a:ext cx="11769111" cy="671807"/>
          </a:xfrm>
        </p:spPr>
        <p:txBody>
          <a:bodyPr>
            <a:normAutofit/>
          </a:bodyPr>
          <a:lstStyle/>
          <a:p>
            <a:r>
              <a:rPr lang="en-GB"/>
              <a:t>Overseas Trip intentions vs actual trips (2025 vs 2024)</a:t>
            </a:r>
          </a:p>
        </p:txBody>
      </p:sp>
      <p:sp>
        <p:nvSpPr>
          <p:cNvPr id="3" name="Text Placeholder 2">
            <a:extLst>
              <a:ext uri="{FF2B5EF4-FFF2-40B4-BE49-F238E27FC236}">
                <a16:creationId xmlns:a16="http://schemas.microsoft.com/office/drawing/2014/main" id="{C658645F-7CDD-1BE9-72AD-322414D6579D}"/>
              </a:ext>
            </a:extLst>
          </p:cNvPr>
          <p:cNvSpPr>
            <a:spLocks noGrp="1"/>
          </p:cNvSpPr>
          <p:nvPr>
            <p:ph type="body" sz="quarter" idx="10"/>
          </p:nvPr>
        </p:nvSpPr>
        <p:spPr>
          <a:xfrm>
            <a:off x="422888" y="736787"/>
            <a:ext cx="11696309" cy="1000960"/>
          </a:xfrm>
        </p:spPr>
        <p:txBody>
          <a:bodyPr/>
          <a:lstStyle/>
          <a:p>
            <a:pPr marL="228594" indent="-228594">
              <a:buFont typeface="Arial" panose="020B0604020202020204" pitchFamily="34" charset="0"/>
              <a:buChar char="•"/>
            </a:pPr>
            <a:r>
              <a:rPr lang="en-GB" sz="1400" dirty="0"/>
              <a:t>The gap between overseas trip intentions and actual trips taken is broadly the same in 2025 compared to 2024.</a:t>
            </a:r>
          </a:p>
          <a:p>
            <a:pPr marL="228594" indent="-228594">
              <a:buFont typeface="Arial" panose="020B0604020202020204" pitchFamily="34" charset="0"/>
              <a:buChar char="•"/>
            </a:pPr>
            <a:endParaRPr lang="en-GB" sz="1400" dirty="0"/>
          </a:p>
          <a:p>
            <a:pPr marL="228594" indent="-228594">
              <a:buFont typeface="Arial" panose="020B0604020202020204" pitchFamily="34" charset="0"/>
              <a:buChar char="•"/>
            </a:pPr>
            <a:r>
              <a:rPr lang="en-GB" sz="1400" dirty="0"/>
              <a:t>The gap between intention and trips taken is smaller for overseas trips compared to UK trips.</a:t>
            </a:r>
          </a:p>
        </p:txBody>
      </p:sp>
      <p:graphicFrame>
        <p:nvGraphicFramePr>
          <p:cNvPr id="4" name="Chart Placeholder 7" descr="This line graph compares overseas trip intentions with overseas trips actually taken, across monthly periods from early 2024 through late 2025. The chart shows that overseas intentions are consistently higher than actual trips, although the gap is smaller than for UK domestic travel.&#10;Overseas trip intentions range from around 11% to 26%, with intentions generally peaking in summer months—for example, between June and August, intentions reach around 21–26%. In contrast, actual overseas trips generally range between 8% and 16%, also peaking slightly in summer. For instance, in mid‑year periods actual trips reach around 15–16%, compared with intentions of around 23–26%.&#10;Early in the year, intentions sit around 11–16% while actual trips are lower at around 8–14%. Toward the end of the year, intentions fall to around 12–17% and actual trips decline to around 12–14%. ">
            <a:extLst>
              <a:ext uri="{FF2B5EF4-FFF2-40B4-BE49-F238E27FC236}">
                <a16:creationId xmlns:a16="http://schemas.microsoft.com/office/drawing/2014/main" id="{A7F48922-D50C-251A-0809-79185A79E496}"/>
              </a:ext>
            </a:extLst>
          </p:cNvPr>
          <p:cNvGraphicFramePr>
            <a:graphicFrameLocks/>
          </p:cNvGraphicFramePr>
          <p:nvPr>
            <p:extLst>
              <p:ext uri="{D42A27DB-BD31-4B8C-83A1-F6EECF244321}">
                <p14:modId xmlns:p14="http://schemas.microsoft.com/office/powerpoint/2010/main" val="4350167"/>
              </p:ext>
            </p:extLst>
          </p:nvPr>
        </p:nvGraphicFramePr>
        <p:xfrm>
          <a:off x="309172" y="1737747"/>
          <a:ext cx="11443741" cy="4211954"/>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BA5C6C50-D561-598A-03E1-157B3504AEFB}"/>
              </a:ext>
              <a:ext uri="{C183D7F6-B498-43B3-948B-1728B52AA6E4}">
                <adec:decorative xmlns:adec="http://schemas.microsoft.com/office/drawing/2017/decorative" val="1"/>
              </a:ext>
            </a:extLst>
          </p:cNvPr>
          <p:cNvCxnSpPr>
            <a:cxnSpLocks/>
          </p:cNvCxnSpPr>
          <p:nvPr/>
        </p:nvCxnSpPr>
        <p:spPr>
          <a:xfrm>
            <a:off x="6176919" y="5254276"/>
            <a:ext cx="0" cy="56097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34D9C4A-E72B-F3C5-1B5B-F804D783985B}"/>
              </a:ext>
            </a:extLst>
          </p:cNvPr>
          <p:cNvSpPr txBox="1"/>
          <p:nvPr/>
        </p:nvSpPr>
        <p:spPr>
          <a:xfrm>
            <a:off x="2876715" y="5669060"/>
            <a:ext cx="200025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2024</a:t>
            </a:r>
          </a:p>
        </p:txBody>
      </p:sp>
      <p:sp>
        <p:nvSpPr>
          <p:cNvPr id="15" name="TextBox 14">
            <a:extLst>
              <a:ext uri="{FF2B5EF4-FFF2-40B4-BE49-F238E27FC236}">
                <a16:creationId xmlns:a16="http://schemas.microsoft.com/office/drawing/2014/main" id="{F485A166-AB91-FC42-265F-DD01B7329DA2}"/>
              </a:ext>
            </a:extLst>
          </p:cNvPr>
          <p:cNvSpPr txBox="1"/>
          <p:nvPr/>
        </p:nvSpPr>
        <p:spPr>
          <a:xfrm>
            <a:off x="7764297" y="5674745"/>
            <a:ext cx="200025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2025</a:t>
            </a:r>
          </a:p>
        </p:txBody>
      </p:sp>
      <p:sp>
        <p:nvSpPr>
          <p:cNvPr id="16" name="Footer Placeholder 5">
            <a:extLst>
              <a:ext uri="{FF2B5EF4-FFF2-40B4-BE49-F238E27FC236}">
                <a16:creationId xmlns:a16="http://schemas.microsoft.com/office/drawing/2014/main" id="{19AA9480-7C06-A224-F49E-B37DACAA5F46}"/>
              </a:ext>
            </a:extLst>
          </p:cNvPr>
          <p:cNvSpPr txBox="1">
            <a:spLocks/>
          </p:cNvSpPr>
          <p:nvPr/>
        </p:nvSpPr>
        <p:spPr>
          <a:xfrm>
            <a:off x="163028" y="5991684"/>
            <a:ext cx="9427873" cy="268288"/>
          </a:xfrm>
          <a:prstGeom prst="rect">
            <a:avLst/>
          </a:prstGeom>
        </p:spPr>
        <p:txBody>
          <a:bodyPr vert="horz" lIns="91440" tIns="45720" rIns="91440" bIns="45720" rtlCol="0" anchor="t"/>
          <a:lstStyle>
            <a:defPPr>
              <a:defRPr lang="en-US"/>
            </a:defPPr>
            <a:lvl1pPr marL="0" indent="-228589" algn="l" defTabSz="457200" rtl="0" eaLnBrk="1" latinLnBrk="0" hangingPunct="1">
              <a:lnSpc>
                <a:spcPct val="90000"/>
              </a:lnSpc>
              <a:spcBef>
                <a:spcPts val="1000"/>
              </a:spcBef>
              <a:buFont typeface="Arial" panose="020B0604020202020204" pitchFamily="34" charset="0"/>
              <a:buChar char="•"/>
              <a:defRPr sz="900" kern="1200">
                <a:solidFill>
                  <a:srgbClr val="120742"/>
                </a:solidFill>
                <a:latin typeface="Arial" panose="020B0604020202020204" pitchFamily="34" charset="0"/>
                <a:ea typeface="+mn-ea"/>
                <a:cs typeface="Arial" panose="020B0604020202020204" pitchFamily="34" charset="0"/>
              </a:defRPr>
            </a:lvl1pPr>
            <a:lvl2pPr marL="4572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defTabSz="609585">
              <a:lnSpc>
                <a:spcPct val="100000"/>
              </a:lnSpc>
              <a:spcBef>
                <a:spcPts val="0"/>
              </a:spcBef>
              <a:buFontTx/>
              <a:buNone/>
              <a:defRPr/>
            </a:pPr>
            <a:r>
              <a:rPr lang="en-GB">
                <a:solidFill>
                  <a:srgbClr val="1E1541"/>
                </a:solidFill>
              </a:rPr>
              <a:t>VB2c.Thinking of the next Overseas holiday or short break you are likely to take, when are you likely to plan, book and go on this trip? </a:t>
            </a:r>
          </a:p>
          <a:p>
            <a:pPr indent="0" defTabSz="609585">
              <a:lnSpc>
                <a:spcPct val="100000"/>
              </a:lnSpc>
              <a:spcBef>
                <a:spcPts val="0"/>
              </a:spcBef>
              <a:buFontTx/>
              <a:buNone/>
              <a:defRPr/>
            </a:pPr>
            <a:r>
              <a:rPr lang="en-GB">
                <a:solidFill>
                  <a:srgbClr val="1E1541"/>
                </a:solidFill>
              </a:rPr>
              <a:t>VB13g: Now reflecting on your recent behaviour, have you taken an overnight overseas short break or holiday in the last 12 months?</a:t>
            </a:r>
          </a:p>
          <a:p>
            <a:pPr indent="0" defTabSz="609585">
              <a:lnSpc>
                <a:spcPct val="100000"/>
              </a:lnSpc>
              <a:spcBef>
                <a:spcPts val="0"/>
              </a:spcBef>
              <a:buFontTx/>
              <a:buNone/>
              <a:defRPr/>
            </a:pPr>
            <a:r>
              <a:rPr lang="en-GB">
                <a:solidFill>
                  <a:srgbClr val="1E1541"/>
                </a:solidFill>
              </a:rPr>
              <a:t>Base: All UK respondents = 1,755. Data shows the proportion intending to take a trip within the next 3 months – this will not account for intentions established less than 3 months ahead of trip date – and trips taken. Actual trips taken is only available from January 2024 up to December 2025. </a:t>
            </a:r>
            <a:r>
              <a:rPr lang="en-GB" i="1">
                <a:solidFill>
                  <a:srgbClr val="1E1541"/>
                </a:solidFill>
              </a:rPr>
              <a:t>Taken from the VB Domestic Sentiment tracker</a:t>
            </a:r>
            <a:endParaRPr lang="en-GB">
              <a:solidFill>
                <a:srgbClr val="1E1541"/>
              </a:solidFill>
            </a:endParaRPr>
          </a:p>
        </p:txBody>
      </p:sp>
      <p:cxnSp>
        <p:nvCxnSpPr>
          <p:cNvPr id="6" name="Straight Connector 5">
            <a:extLst>
              <a:ext uri="{FF2B5EF4-FFF2-40B4-BE49-F238E27FC236}">
                <a16:creationId xmlns:a16="http://schemas.microsoft.com/office/drawing/2014/main" id="{75E527EE-B65A-D27E-9084-A083CED8D77A}"/>
              </a:ext>
              <a:ext uri="{C183D7F6-B498-43B3-948B-1728B52AA6E4}">
                <adec:decorative xmlns:adec="http://schemas.microsoft.com/office/drawing/2017/decorative" val="1"/>
              </a:ext>
            </a:extLst>
          </p:cNvPr>
          <p:cNvCxnSpPr>
            <a:cxnSpLocks/>
          </p:cNvCxnSpPr>
          <p:nvPr/>
        </p:nvCxnSpPr>
        <p:spPr>
          <a:xfrm>
            <a:off x="11316956" y="5233368"/>
            <a:ext cx="0" cy="56097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9624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92058-9B98-84EB-C8D3-6A2836A0C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73E569-441A-E354-1F10-5A80AB9EFB13}"/>
              </a:ext>
            </a:extLst>
          </p:cNvPr>
          <p:cNvSpPr>
            <a:spLocks noGrp="1"/>
          </p:cNvSpPr>
          <p:nvPr>
            <p:ph type="title"/>
          </p:nvPr>
        </p:nvSpPr>
        <p:spPr>
          <a:xfrm>
            <a:off x="422889" y="83601"/>
            <a:ext cx="11769111" cy="671807"/>
          </a:xfrm>
        </p:spPr>
        <p:txBody>
          <a:bodyPr>
            <a:normAutofit fontScale="90000"/>
          </a:bodyPr>
          <a:lstStyle/>
          <a:p>
            <a:br>
              <a:rPr lang="en-GB">
                <a:latin typeface="+mj-lt"/>
              </a:rPr>
            </a:br>
            <a:r>
              <a:rPr lang="en-GB"/>
              <a:t>Reasons for choosing Overseas preference or UK trip preference</a:t>
            </a:r>
          </a:p>
        </p:txBody>
      </p:sp>
      <p:sp>
        <p:nvSpPr>
          <p:cNvPr id="3" name="Text Placeholder 2">
            <a:extLst>
              <a:ext uri="{FF2B5EF4-FFF2-40B4-BE49-F238E27FC236}">
                <a16:creationId xmlns:a16="http://schemas.microsoft.com/office/drawing/2014/main" id="{0C723657-5F23-5268-B523-45B1FC630D19}"/>
              </a:ext>
            </a:extLst>
          </p:cNvPr>
          <p:cNvSpPr>
            <a:spLocks noGrp="1"/>
          </p:cNvSpPr>
          <p:nvPr>
            <p:ph type="body" sz="quarter" idx="10"/>
          </p:nvPr>
        </p:nvSpPr>
        <p:spPr>
          <a:xfrm>
            <a:off x="323340" y="875714"/>
            <a:ext cx="11696309" cy="1000960"/>
          </a:xfrm>
        </p:spPr>
        <p:txBody>
          <a:bodyPr/>
          <a:lstStyle/>
          <a:p>
            <a:pPr marL="228594" indent="-228594">
              <a:buFont typeface="Arial" panose="020B0604020202020204" pitchFamily="34" charset="0"/>
              <a:buChar char="•"/>
            </a:pPr>
            <a:r>
              <a:rPr lang="en-GB" sz="1400"/>
              <a:t>For those preferring UK trips, the main reasons continue to centre on simplicity and convenience: shorter travel times, easier planning, and perceived lower cost all remain strong and stable drivers.</a:t>
            </a:r>
          </a:p>
          <a:p>
            <a:pPr marL="228594" indent="-228594">
              <a:buFont typeface="Arial" panose="020B0604020202020204" pitchFamily="34" charset="0"/>
              <a:buChar char="•"/>
            </a:pPr>
            <a:endParaRPr lang="en-GB" sz="1400"/>
          </a:p>
          <a:p>
            <a:pPr marL="228594" indent="-228594">
              <a:buFont typeface="Arial" panose="020B0604020202020204" pitchFamily="34" charset="0"/>
              <a:buChar char="•"/>
            </a:pPr>
            <a:r>
              <a:rPr lang="en-GB" sz="1400"/>
              <a:t>For those preferring overseas travel, motivations are driven by variety and experience - particularly the desire for better weather and to experience new cultures or destinations.</a:t>
            </a:r>
          </a:p>
          <a:p>
            <a:pPr marL="228594" indent="-228594">
              <a:buFont typeface="Arial" panose="020B0604020202020204" pitchFamily="34" charset="0"/>
              <a:buChar char="•"/>
            </a:pPr>
            <a:endParaRPr lang="en-GB" sz="1400"/>
          </a:p>
          <a:p>
            <a:pPr marL="228594" indent="-228594">
              <a:buFont typeface="Arial" panose="020B0604020202020204" pitchFamily="34" charset="0"/>
              <a:buChar char="•"/>
            </a:pPr>
            <a:r>
              <a:rPr lang="en-GB" sz="1400"/>
              <a:t>Compared with the previous year, both sets of motivations remain broadly consistent, highlighting that the choice between UK vs overseas trips is driven more by long‑standing preferences than short‑term shifts in sentiment.</a:t>
            </a:r>
          </a:p>
        </p:txBody>
      </p:sp>
      <p:graphicFrame>
        <p:nvGraphicFramePr>
          <p:cNvPr id="4" name="Chart 3" descr="Bar chart shows motivations for choosing UK trips. In January 2026, 51% say UK holidays are easier to plan, 49% say they offer shorter or quicker travel, 49% believe UK trips are cheaper, 31% want to avoid queues or cancellations at airports and ports, and 25% prefer taking holidays in familiar places. These levels are broadly similar to January 2025, with only small changes year‑on‑year.">
            <a:extLst>
              <a:ext uri="{FF2B5EF4-FFF2-40B4-BE49-F238E27FC236}">
                <a16:creationId xmlns:a16="http://schemas.microsoft.com/office/drawing/2014/main" id="{B340DCB6-FE72-84B4-CC8D-AFB72B3A8CFD}"/>
              </a:ext>
            </a:extLst>
          </p:cNvPr>
          <p:cNvGraphicFramePr>
            <a:graphicFrameLocks noGrp="1"/>
          </p:cNvGraphicFramePr>
          <p:nvPr>
            <p:extLst>
              <p:ext uri="{D42A27DB-BD31-4B8C-83A1-F6EECF244321}">
                <p14:modId xmlns:p14="http://schemas.microsoft.com/office/powerpoint/2010/main" val="3673158086"/>
              </p:ext>
            </p:extLst>
          </p:nvPr>
        </p:nvGraphicFramePr>
        <p:xfrm>
          <a:off x="563419" y="2650836"/>
          <a:ext cx="4719781" cy="34044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Bar chart showing motivations for preferring overseas trips. In January 2026, 47% cite better weather, 42% want to visit new places or experience new cultures, 27% believe overseas holidays are cheaper, 19% travel to visit friends or relatives abroad, and 18% are prioritising overseas trips after missing out in recent years. Compared with January 2025, levels are similar, though motivations such as visiting new cultures and seeking better weather remain the strongest drivers.">
            <a:extLst>
              <a:ext uri="{FF2B5EF4-FFF2-40B4-BE49-F238E27FC236}">
                <a16:creationId xmlns:a16="http://schemas.microsoft.com/office/drawing/2014/main" id="{8145E9FF-D330-5DA9-3A22-D8E447751D10}"/>
              </a:ext>
            </a:extLst>
          </p:cNvPr>
          <p:cNvGraphicFramePr>
            <a:graphicFrameLocks noGrp="1"/>
          </p:cNvGraphicFramePr>
          <p:nvPr>
            <p:extLst>
              <p:ext uri="{D42A27DB-BD31-4B8C-83A1-F6EECF244321}">
                <p14:modId xmlns:p14="http://schemas.microsoft.com/office/powerpoint/2010/main" val="2424473644"/>
              </p:ext>
            </p:extLst>
          </p:nvPr>
        </p:nvGraphicFramePr>
        <p:xfrm>
          <a:off x="5413500" y="2494700"/>
          <a:ext cx="6011882" cy="3487586"/>
        </p:xfrm>
        <a:graphic>
          <a:graphicData uri="http://schemas.openxmlformats.org/drawingml/2006/chart">
            <c:chart xmlns:c="http://schemas.openxmlformats.org/drawingml/2006/chart" xmlns:r="http://schemas.openxmlformats.org/officeDocument/2006/relationships" r:id="rId4"/>
          </a:graphicData>
        </a:graphic>
      </p:graphicFrame>
      <p:sp>
        <p:nvSpPr>
          <p:cNvPr id="5" name="Footer Placeholder 5">
            <a:extLst>
              <a:ext uri="{FF2B5EF4-FFF2-40B4-BE49-F238E27FC236}">
                <a16:creationId xmlns:a16="http://schemas.microsoft.com/office/drawing/2014/main" id="{C86600A1-E429-E881-2D28-0E977ABA5EA7}"/>
              </a:ext>
            </a:extLst>
          </p:cNvPr>
          <p:cNvSpPr txBox="1">
            <a:spLocks/>
          </p:cNvSpPr>
          <p:nvPr/>
        </p:nvSpPr>
        <p:spPr>
          <a:xfrm>
            <a:off x="203272" y="6157128"/>
            <a:ext cx="1018032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609585">
              <a:defRPr/>
            </a:pPr>
            <a:r>
              <a:rPr lang="en-GB" sz="1000" dirty="0">
                <a:solidFill>
                  <a:srgbClr val="1E1541"/>
                </a:solidFill>
                <a:latin typeface="Arial" panose="020B0604020202020204" pitchFamily="34" charset="0"/>
                <a:cs typeface="Arial" panose="020B0604020202020204" pitchFamily="34" charset="0"/>
              </a:rPr>
              <a:t>VB2k. Why are you more likely to choose a UK trip than an overseas trip? January 2026 = 619; January 2025 = 586. </a:t>
            </a:r>
          </a:p>
          <a:p>
            <a:pPr lvl="0" defTabSz="609585">
              <a:defRPr/>
            </a:pPr>
            <a:r>
              <a:rPr lang="en-GB" sz="1000" dirty="0">
                <a:solidFill>
                  <a:srgbClr val="1E1541"/>
                </a:solidFill>
                <a:latin typeface="Arial" panose="020B0604020202020204" pitchFamily="34" charset="0"/>
                <a:cs typeface="Arial" panose="020B0604020202020204" pitchFamily="34" charset="0"/>
              </a:rPr>
              <a:t>VB2l. Why are you more likely to choose an overseas trip than a UK trip? January 2026 = 415; January 2025 = 516. </a:t>
            </a:r>
          </a:p>
          <a:p>
            <a:pPr lvl="0" defTabSz="609585">
              <a:defRPr/>
            </a:pPr>
            <a:r>
              <a:rPr lang="en-GB" sz="1000" dirty="0">
                <a:solidFill>
                  <a:srgbClr val="1E154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64015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3A52-596C-65C1-DA05-50EB1DA5F3D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31300AC-F53F-758B-3952-24AEAF5E49B8}"/>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lvl="0">
              <a:spcBef>
                <a:spcPts val="1000"/>
              </a:spcBef>
              <a:defRPr/>
            </a:pPr>
            <a:r>
              <a:rPr lang="en-GB">
                <a:solidFill>
                  <a:schemeClr val="bg1"/>
                </a:solidFill>
                <a:latin typeface="Arial Black" panose="020B0A04020102020204" pitchFamily="34" charset="0"/>
                <a:ea typeface="+mn-ea"/>
                <a:cs typeface="Dreaming Outloud Pro" panose="03050502040302030504" pitchFamily="66" charset="0"/>
              </a:rPr>
              <a:t>Other Travel and Tourism considerations</a:t>
            </a:r>
            <a:endParaRPr kumimoji="0" lang="en-GB" sz="2800" b="1" i="0" u="none" strike="noStrike" kern="1200" cap="none" spc="0" normalizeH="0" baseline="0" noProof="0">
              <a:ln>
                <a:noFill/>
              </a:ln>
              <a:solidFill>
                <a:schemeClr val="bg1"/>
              </a:solidFill>
              <a:effectLst/>
              <a:uLnTx/>
              <a:uFillTx/>
              <a:latin typeface="Arial Black" panose="020B0A04020102020204" pitchFamily="34" charset="0"/>
              <a:ea typeface="+mn-ea"/>
              <a:cs typeface="Dreaming Outloud Pro" panose="03050502040302030504" pitchFamily="66" charset="0"/>
            </a:endParaRPr>
          </a:p>
        </p:txBody>
      </p:sp>
    </p:spTree>
    <p:extLst>
      <p:ext uri="{BB962C8B-B14F-4D97-AF65-F5344CB8AC3E}">
        <p14:creationId xmlns:p14="http://schemas.microsoft.com/office/powerpoint/2010/main" val="12326954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069ED-0CF4-A53C-0845-EA52701C9E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F93EDA-28AE-EEC1-68E7-36A5D7E127EA}"/>
              </a:ext>
            </a:extLst>
          </p:cNvPr>
          <p:cNvSpPr>
            <a:spLocks noGrp="1"/>
          </p:cNvSpPr>
          <p:nvPr>
            <p:ph type="title"/>
          </p:nvPr>
        </p:nvSpPr>
        <p:spPr>
          <a:xfrm>
            <a:off x="422889" y="100829"/>
            <a:ext cx="11769111" cy="671807"/>
          </a:xfrm>
        </p:spPr>
        <p:txBody>
          <a:bodyPr>
            <a:normAutofit fontScale="90000"/>
          </a:bodyPr>
          <a:lstStyle/>
          <a:p>
            <a:br>
              <a:rPr lang="en-GB">
                <a:latin typeface="+mj-lt"/>
              </a:rPr>
            </a:br>
            <a:r>
              <a:rPr lang="en-GB"/>
              <a:t>Improvements to encourage trips to Wales</a:t>
            </a:r>
          </a:p>
        </p:txBody>
      </p:sp>
      <p:sp>
        <p:nvSpPr>
          <p:cNvPr id="3" name="Text Placeholder 2">
            <a:extLst>
              <a:ext uri="{FF2B5EF4-FFF2-40B4-BE49-F238E27FC236}">
                <a16:creationId xmlns:a16="http://schemas.microsoft.com/office/drawing/2014/main" id="{A8E92D81-A842-5158-DACF-B18506A4DBF7}"/>
              </a:ext>
            </a:extLst>
          </p:cNvPr>
          <p:cNvSpPr>
            <a:spLocks noGrp="1"/>
          </p:cNvSpPr>
          <p:nvPr>
            <p:ph type="body" sz="quarter" idx="10"/>
          </p:nvPr>
        </p:nvSpPr>
        <p:spPr>
          <a:xfrm>
            <a:off x="402431" y="916509"/>
            <a:ext cx="11696309" cy="1000960"/>
          </a:xfrm>
        </p:spPr>
        <p:txBody>
          <a:bodyPr/>
          <a:lstStyle/>
          <a:p>
            <a:pPr marL="228594" indent="-228594">
              <a:buFont typeface="Arial" panose="020B0604020202020204" pitchFamily="34" charset="0"/>
              <a:buChar char="•"/>
            </a:pPr>
            <a:r>
              <a:rPr lang="en-GB" sz="1400"/>
              <a:t>The most commonly suggested improvements to encourage trips to Wales were ‘more information about things to do’ (28%) and ‘more affordable accommodation options’ (27%). Preferences vary by demographic, with younger audiences favouring greater event promotion, more family-friendly activities, a wider choice of food and drink, stronger online presence, and improved accessibility. While cost-of-living impacts were lower among Summer visitors to Wales, the continued emphasis on affordable accommodation highlights its relevance in supporting trip intent.</a:t>
            </a:r>
          </a:p>
        </p:txBody>
      </p:sp>
      <p:graphicFrame>
        <p:nvGraphicFramePr>
          <p:cNvPr id="4" name="Chart 3" descr="Bar chart showing top 10 suggested improvements to encourage a trip to Wales in August 2025. The most requested improvement is more information about things to do (28%), followed by more affordable accommodation options (27%). Other suggestions include packages or deals for travel and accommodation (21%), better transport links (21%), greater promotion of events and festivals (18%), more family-friendly activities (14%), more indoor or all-weather activities (14%), wider choice of food and drink options (14%), stronger online/social media presence (13%), and improved accessibility at accommodation or attractions (12%). Notes highlight that affordable options remain the top factor, and 25–34-year-olds and families index higher for social media presence and affordability.">
            <a:extLst>
              <a:ext uri="{FF2B5EF4-FFF2-40B4-BE49-F238E27FC236}">
                <a16:creationId xmlns:a16="http://schemas.microsoft.com/office/drawing/2014/main" id="{1BCC171A-3E9C-A45F-276D-C12759209467}"/>
              </a:ext>
            </a:extLst>
          </p:cNvPr>
          <p:cNvGraphicFramePr>
            <a:graphicFrameLocks noGrp="1"/>
          </p:cNvGraphicFramePr>
          <p:nvPr>
            <p:extLst>
              <p:ext uri="{D42A27DB-BD31-4B8C-83A1-F6EECF244321}">
                <p14:modId xmlns:p14="http://schemas.microsoft.com/office/powerpoint/2010/main" val="4283766176"/>
              </p:ext>
            </p:extLst>
          </p:nvPr>
        </p:nvGraphicFramePr>
        <p:xfrm>
          <a:off x="402431" y="2008003"/>
          <a:ext cx="11030203" cy="4012484"/>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67FE5BC4-3E86-9FD9-7719-A4F18DF00EBA}"/>
              </a:ext>
            </a:extLst>
          </p:cNvPr>
          <p:cNvSpPr txBox="1"/>
          <p:nvPr/>
        </p:nvSpPr>
        <p:spPr>
          <a:xfrm>
            <a:off x="1135991" y="2537128"/>
            <a:ext cx="2237805" cy="553998"/>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dirty="0">
                <a:solidFill>
                  <a:schemeClr val="bg1"/>
                </a:solidFill>
                <a:latin typeface="Arial" panose="020B0604020202020204" pitchFamily="34" charset="0"/>
                <a:cs typeface="Arial" panose="020B0604020202020204" pitchFamily="34" charset="0"/>
              </a:rPr>
              <a:t>Affordable options remain top 1st or 2nd improvements irrespective of financial circumstances.</a:t>
            </a:r>
          </a:p>
        </p:txBody>
      </p:sp>
      <p:sp>
        <p:nvSpPr>
          <p:cNvPr id="10" name="TextBox 9">
            <a:extLst>
              <a:ext uri="{FF2B5EF4-FFF2-40B4-BE49-F238E27FC236}">
                <a16:creationId xmlns:a16="http://schemas.microsoft.com/office/drawing/2014/main" id="{3428E7CE-E649-C9E3-D180-4D2517F0AB70}"/>
              </a:ext>
            </a:extLst>
          </p:cNvPr>
          <p:cNvSpPr txBox="1"/>
          <p:nvPr/>
        </p:nvSpPr>
        <p:spPr>
          <a:xfrm>
            <a:off x="4880145" y="3030190"/>
            <a:ext cx="914400" cy="553998"/>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dirty="0">
                <a:solidFill>
                  <a:schemeClr val="bg1"/>
                </a:solidFill>
                <a:latin typeface="Arial" panose="020B0604020202020204" pitchFamily="34" charset="0"/>
                <a:cs typeface="Arial" panose="020B0604020202020204" pitchFamily="34" charset="0"/>
              </a:rPr>
              <a:t>Top factor for 25-34 YO at 31%</a:t>
            </a:r>
          </a:p>
        </p:txBody>
      </p:sp>
      <p:sp>
        <p:nvSpPr>
          <p:cNvPr id="6" name="TextBox 5">
            <a:extLst>
              <a:ext uri="{FF2B5EF4-FFF2-40B4-BE49-F238E27FC236}">
                <a16:creationId xmlns:a16="http://schemas.microsoft.com/office/drawing/2014/main" id="{AA6C34D8-8636-684C-65BB-F171010B552F}"/>
              </a:ext>
            </a:extLst>
          </p:cNvPr>
          <p:cNvSpPr txBox="1"/>
          <p:nvPr/>
        </p:nvSpPr>
        <p:spPr>
          <a:xfrm>
            <a:off x="5998545" y="2986146"/>
            <a:ext cx="1027587" cy="861774"/>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dirty="0">
                <a:solidFill>
                  <a:schemeClr val="bg1"/>
                </a:solidFill>
                <a:latin typeface="Arial" panose="020B0604020202020204" pitchFamily="34" charset="0"/>
                <a:cs typeface="Arial" panose="020B0604020202020204" pitchFamily="34" charset="0"/>
              </a:rPr>
              <a:t>23% for 25-34 YO</a:t>
            </a:r>
          </a:p>
          <a:p>
            <a:pPr algn="ctr"/>
            <a:endParaRPr lang="en-GB" sz="1000" dirty="0">
              <a:solidFill>
                <a:schemeClr val="bg1"/>
              </a:solidFill>
              <a:latin typeface="Arial" panose="020B0604020202020204" pitchFamily="34" charset="0"/>
              <a:cs typeface="Arial" panose="020B0604020202020204" pitchFamily="34" charset="0"/>
            </a:endParaRPr>
          </a:p>
          <a:p>
            <a:pPr algn="ctr"/>
            <a:r>
              <a:rPr lang="en-GB" sz="1000" dirty="0">
                <a:solidFill>
                  <a:schemeClr val="bg1"/>
                </a:solidFill>
                <a:latin typeface="Arial" panose="020B0604020202020204" pitchFamily="34" charset="0"/>
                <a:cs typeface="Arial" panose="020B0604020202020204" pitchFamily="34" charset="0"/>
              </a:rPr>
              <a:t>23% for families</a:t>
            </a:r>
          </a:p>
        </p:txBody>
      </p:sp>
      <p:sp>
        <p:nvSpPr>
          <p:cNvPr id="11" name="TextBox 10">
            <a:extLst>
              <a:ext uri="{FF2B5EF4-FFF2-40B4-BE49-F238E27FC236}">
                <a16:creationId xmlns:a16="http://schemas.microsoft.com/office/drawing/2014/main" id="{3B4ADADE-F86E-7AE0-6CEF-8A64DB499F76}"/>
              </a:ext>
            </a:extLst>
          </p:cNvPr>
          <p:cNvSpPr txBox="1"/>
          <p:nvPr/>
        </p:nvSpPr>
        <p:spPr>
          <a:xfrm>
            <a:off x="8179582" y="2986146"/>
            <a:ext cx="3032260" cy="707886"/>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GB" sz="1000" dirty="0">
                <a:solidFill>
                  <a:schemeClr val="bg1"/>
                </a:solidFill>
                <a:latin typeface="Arial" panose="020B0604020202020204" pitchFamily="34" charset="0"/>
                <a:cs typeface="Arial" panose="020B0604020202020204" pitchFamily="34" charset="0"/>
              </a:rPr>
              <a:t>25-34 YO and families index higher across these metrics, with </a:t>
            </a:r>
            <a:r>
              <a:rPr lang="en-GB" sz="1000" dirty="0">
                <a:latin typeface="Arial" panose="020B0604020202020204" pitchFamily="34" charset="0"/>
                <a:cs typeface="Arial" panose="020B0604020202020204" pitchFamily="34" charset="0"/>
              </a:rPr>
              <a:t>Younger Independents</a:t>
            </a:r>
            <a:r>
              <a:rPr lang="en-GB" sz="1000" dirty="0">
                <a:solidFill>
                  <a:schemeClr val="bg1"/>
                </a:solidFill>
                <a:latin typeface="Arial" panose="020B0604020202020204" pitchFamily="34" charset="0"/>
                <a:cs typeface="Arial" panose="020B0604020202020204" pitchFamily="34" charset="0"/>
              </a:rPr>
              <a:t> and 16-24 indexing higher on ‘stronger social media presence</a:t>
            </a:r>
          </a:p>
        </p:txBody>
      </p:sp>
      <p:sp>
        <p:nvSpPr>
          <p:cNvPr id="5" name="Footer Placeholder 5">
            <a:extLst>
              <a:ext uri="{FF2B5EF4-FFF2-40B4-BE49-F238E27FC236}">
                <a16:creationId xmlns:a16="http://schemas.microsoft.com/office/drawing/2014/main" id="{D5CC998C-109D-77F8-08D5-20C80EE77444}"/>
              </a:ext>
            </a:extLst>
          </p:cNvPr>
          <p:cNvSpPr txBox="1">
            <a:spLocks/>
          </p:cNvSpPr>
          <p:nvPr/>
        </p:nvSpPr>
        <p:spPr>
          <a:xfrm>
            <a:off x="163665" y="6191995"/>
            <a:ext cx="9912466"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VW3. What improvements would make you more likely to consider a trip to Wales?</a:t>
            </a:r>
            <a:br>
              <a:rPr lang="en-GB" sz="1000" dirty="0">
                <a:solidFill>
                  <a:srgbClr val="1E1541"/>
                </a:solidFill>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Base: August 2025 data = 1,224</a:t>
            </a:r>
          </a:p>
        </p:txBody>
      </p:sp>
    </p:spTree>
    <p:extLst>
      <p:ext uri="{BB962C8B-B14F-4D97-AF65-F5344CB8AC3E}">
        <p14:creationId xmlns:p14="http://schemas.microsoft.com/office/powerpoint/2010/main" val="31135860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62A17-04E9-7823-A738-327B6BCA8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A8D909-BF26-00DB-95EA-2245221D8D62}"/>
              </a:ext>
            </a:extLst>
          </p:cNvPr>
          <p:cNvSpPr>
            <a:spLocks noGrp="1"/>
          </p:cNvSpPr>
          <p:nvPr>
            <p:ph type="title"/>
          </p:nvPr>
        </p:nvSpPr>
        <p:spPr>
          <a:xfrm>
            <a:off x="422889" y="71581"/>
            <a:ext cx="11675852" cy="671807"/>
          </a:xfrm>
        </p:spPr>
        <p:txBody>
          <a:bodyPr/>
          <a:lstStyle/>
          <a:p>
            <a:r>
              <a:rPr lang="en-GB" dirty="0"/>
              <a:t>Accommodation – online bookings</a:t>
            </a:r>
          </a:p>
        </p:txBody>
      </p:sp>
      <p:sp>
        <p:nvSpPr>
          <p:cNvPr id="3" name="Text Placeholder 2">
            <a:extLst>
              <a:ext uri="{FF2B5EF4-FFF2-40B4-BE49-F238E27FC236}">
                <a16:creationId xmlns:a16="http://schemas.microsoft.com/office/drawing/2014/main" id="{DFACA055-1C7B-170B-B7A6-DEC507FDD7D7}"/>
              </a:ext>
            </a:extLst>
          </p:cNvPr>
          <p:cNvSpPr>
            <a:spLocks noGrp="1"/>
          </p:cNvSpPr>
          <p:nvPr>
            <p:ph type="body" sz="quarter" idx="10"/>
          </p:nvPr>
        </p:nvSpPr>
        <p:spPr>
          <a:xfrm>
            <a:off x="93259" y="611258"/>
            <a:ext cx="12005482" cy="1435444"/>
          </a:xfrm>
        </p:spPr>
        <p:txBody>
          <a:bodyPr/>
          <a:lstStyle/>
          <a:p>
            <a:pPr marL="171450" indent="-171450">
              <a:buFont typeface="Arial" panose="020B0604020202020204" pitchFamily="34" charset="0"/>
              <a:buChar char="•"/>
            </a:pPr>
            <a:r>
              <a:rPr lang="en-GB" sz="1400" dirty="0"/>
              <a:t>When booking domestic trips, travellers strongly prefer to book online. 91% say it is ‘Very’ or ‘Somewhat’ important to have online booking available.</a:t>
            </a:r>
          </a:p>
          <a:p>
            <a:pPr marL="171450" indent="-171450">
              <a:buFont typeface="Arial" panose="020B0604020202020204" pitchFamily="34" charset="0"/>
              <a:buChar char="•"/>
            </a:pPr>
            <a:endParaRPr lang="en-GB" sz="800" dirty="0"/>
          </a:p>
          <a:p>
            <a:pPr marL="171450" indent="-171450">
              <a:buFont typeface="Arial" panose="020B0604020202020204" pitchFamily="34" charset="0"/>
              <a:buChar char="•"/>
            </a:pPr>
            <a:r>
              <a:rPr lang="en-GB" sz="1400" dirty="0"/>
              <a:t>If online booking were not an option, most travellers would still try to book directly - typically by calling or emailing the provider - rather than switching destination or cancelling. In fact, 74% say they would still be willing to book if a call was required, highlighting that while online is preferred, it is not a strict barrier to converting demand.</a:t>
            </a:r>
          </a:p>
          <a:p>
            <a:pPr marL="171450" indent="-171450">
              <a:buFont typeface="Arial" panose="020B0604020202020204" pitchFamily="34" charset="0"/>
              <a:buChar char="•"/>
            </a:pPr>
            <a:endParaRPr lang="en-GB" sz="800" dirty="0"/>
          </a:p>
          <a:p>
            <a:pPr marL="171450" indent="-171450">
              <a:buFont typeface="Arial" panose="020B0604020202020204" pitchFamily="34" charset="0"/>
              <a:buChar char="•"/>
            </a:pPr>
            <a:r>
              <a:rPr lang="en-GB" sz="1400" dirty="0"/>
              <a:t>This means that although online booking is now a clear expectation for accommodation providers, many domestic trip takers will still use traditional booking routes when necessary. Practical factors such as location, price or availability still influence decisions more than booking method when travellers are motivated to secure a stay.</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graphicFrame>
        <p:nvGraphicFramePr>
          <p:cNvPr id="6" name="Chart 5" descr="Horizontal bar chart showing usual booking methods. Online travel sites are by far the most common channel at 57%, followed by travel agents at 20%. Around 12% usually book by phone or email directly with the provider. Coach or tour operators account for 6%, and another 6% use other methods. ">
            <a:extLst>
              <a:ext uri="{FF2B5EF4-FFF2-40B4-BE49-F238E27FC236}">
                <a16:creationId xmlns:a16="http://schemas.microsoft.com/office/drawing/2014/main" id="{1A953ABC-4058-264D-3CBC-1FD4D0B49B65}"/>
              </a:ext>
            </a:extLst>
          </p:cNvPr>
          <p:cNvGraphicFramePr>
            <a:graphicFrameLocks noGrp="1"/>
          </p:cNvGraphicFramePr>
          <p:nvPr>
            <p:extLst>
              <p:ext uri="{D42A27DB-BD31-4B8C-83A1-F6EECF244321}">
                <p14:modId xmlns:p14="http://schemas.microsoft.com/office/powerpoint/2010/main" val="2412978053"/>
              </p:ext>
            </p:extLst>
          </p:nvPr>
        </p:nvGraphicFramePr>
        <p:xfrm>
          <a:off x="885573" y="2384259"/>
          <a:ext cx="4857227" cy="36564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descr="Horizontal bar chart shows what travellers would do if the accommodation they wanted could not be booked online. A majority, 55%, say they would call or email to book directly. Around 33% say they would choose a different provider or destination. Approximately 11% would visit in person to arrange the booking, while only 1% say they would cancel the trip.">
            <a:extLst>
              <a:ext uri="{FF2B5EF4-FFF2-40B4-BE49-F238E27FC236}">
                <a16:creationId xmlns:a16="http://schemas.microsoft.com/office/drawing/2014/main" id="{D6EB77E6-1B31-8F87-0EC1-9C587A70B50A}"/>
              </a:ext>
            </a:extLst>
          </p:cNvPr>
          <p:cNvGraphicFramePr>
            <a:graphicFrameLocks noGrp="1"/>
          </p:cNvGraphicFramePr>
          <p:nvPr>
            <p:extLst>
              <p:ext uri="{D42A27DB-BD31-4B8C-83A1-F6EECF244321}">
                <p14:modId xmlns:p14="http://schemas.microsoft.com/office/powerpoint/2010/main" val="1390845412"/>
              </p:ext>
            </p:extLst>
          </p:nvPr>
        </p:nvGraphicFramePr>
        <p:xfrm>
          <a:off x="6382527" y="2373257"/>
          <a:ext cx="5035801" cy="3667465"/>
        </p:xfrm>
        <a:graphic>
          <a:graphicData uri="http://schemas.openxmlformats.org/drawingml/2006/chart">
            <c:chart xmlns:c="http://schemas.openxmlformats.org/drawingml/2006/chart" xmlns:r="http://schemas.openxmlformats.org/officeDocument/2006/relationships" r:id="rId4"/>
          </a:graphicData>
        </a:graphic>
      </p:graphicFrame>
      <p:sp>
        <p:nvSpPr>
          <p:cNvPr id="5" name="Footer Placeholder 5">
            <a:extLst>
              <a:ext uri="{FF2B5EF4-FFF2-40B4-BE49-F238E27FC236}">
                <a16:creationId xmlns:a16="http://schemas.microsoft.com/office/drawing/2014/main" id="{DAF4E941-4861-BD8C-FE90-35245F0CC7A9}"/>
              </a:ext>
            </a:extLst>
          </p:cNvPr>
          <p:cNvSpPr txBox="1">
            <a:spLocks/>
          </p:cNvSpPr>
          <p:nvPr/>
        </p:nvSpPr>
        <p:spPr>
          <a:xfrm>
            <a:off x="60323" y="5822110"/>
            <a:ext cx="9531351" cy="746626"/>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defRPr/>
            </a:pPr>
            <a:r>
              <a:rPr lang="en-GB" sz="1000">
                <a:solidFill>
                  <a:srgbClr val="1E1541"/>
                </a:solidFill>
                <a:latin typeface="Arial" panose="020B0604020202020204" pitchFamily="34" charset="0"/>
                <a:cs typeface="Arial" panose="020B0604020202020204" pitchFamily="34" charset="0"/>
              </a:rPr>
              <a:t>OB1. How do you usually book the following parts of your domestic trips?</a:t>
            </a:r>
            <a:br>
              <a:rPr lang="en-GB" sz="1000">
                <a:solidFill>
                  <a:srgbClr val="1E1541"/>
                </a:solidFill>
                <a:latin typeface="Arial" panose="020B0604020202020204" pitchFamily="34" charset="0"/>
                <a:cs typeface="Arial" panose="020B0604020202020204" pitchFamily="34" charset="0"/>
              </a:rPr>
            </a:br>
            <a:r>
              <a:rPr lang="en-GB" sz="1000">
                <a:solidFill>
                  <a:srgbClr val="1E1541"/>
                </a:solidFill>
                <a:latin typeface="Arial" panose="020B0604020202020204" pitchFamily="34" charset="0"/>
                <a:cs typeface="Arial" panose="020B0604020202020204" pitchFamily="34" charset="0"/>
              </a:rPr>
              <a:t>OB3: How important is being able to book your domestic accommodation online?</a:t>
            </a:r>
          </a:p>
          <a:p>
            <a:pPr defTabSz="609585">
              <a:defRPr/>
            </a:pPr>
            <a:r>
              <a:rPr lang="en-GB" sz="1000">
                <a:solidFill>
                  <a:srgbClr val="1E1541"/>
                </a:solidFill>
                <a:latin typeface="Arial" panose="020B0604020202020204" pitchFamily="34" charset="0"/>
                <a:cs typeface="Arial" panose="020B0604020202020204" pitchFamily="34" charset="0"/>
              </a:rPr>
              <a:t>OB4: If the domestic accommodation you wanted couldn’t be booked online, what would you most likely do instead?</a:t>
            </a:r>
            <a:br>
              <a:rPr lang="en-GB" sz="1000">
                <a:solidFill>
                  <a:srgbClr val="1E1541"/>
                </a:solidFill>
                <a:latin typeface="Arial" panose="020B0604020202020204" pitchFamily="34" charset="0"/>
                <a:cs typeface="Arial" panose="020B0604020202020204" pitchFamily="34" charset="0"/>
              </a:rPr>
            </a:br>
            <a:r>
              <a:rPr lang="en-GB" sz="1000">
                <a:solidFill>
                  <a:srgbClr val="1E1541"/>
                </a:solidFill>
                <a:latin typeface="Arial" panose="020B0604020202020204" pitchFamily="34" charset="0"/>
                <a:cs typeface="Arial" panose="020B0604020202020204" pitchFamily="34" charset="0"/>
              </a:rPr>
              <a:t>OB5: How likely would you be to book your domestic accommodation if it required calling to make the reservation?</a:t>
            </a:r>
          </a:p>
          <a:p>
            <a:pPr defTabSz="609585">
              <a:defRPr/>
            </a:pPr>
            <a:r>
              <a:rPr lang="en-GB" sz="1000">
                <a:solidFill>
                  <a:srgbClr val="1E1541"/>
                </a:solidFill>
                <a:latin typeface="Arial"/>
              </a:rPr>
              <a:t>Base: November 2025 data = 1,755.  All booking accommodation online = 994.</a:t>
            </a:r>
            <a:endParaRPr lang="en-GB" sz="1000">
              <a:solidFill>
                <a:srgbClr val="1E154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82409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E72B4-21BD-0695-DCF1-7EC6C52196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600D92-2D2F-9D23-51A1-D7F8DF1867E9}"/>
              </a:ext>
            </a:extLst>
          </p:cNvPr>
          <p:cNvSpPr>
            <a:spLocks noGrp="1"/>
          </p:cNvSpPr>
          <p:nvPr>
            <p:ph type="title"/>
          </p:nvPr>
        </p:nvSpPr>
        <p:spPr/>
        <p:txBody>
          <a:bodyPr/>
          <a:lstStyle/>
          <a:p>
            <a:r>
              <a:rPr lang="en-GB"/>
              <a:t>Perceptions around introduction of Visitor levy </a:t>
            </a:r>
          </a:p>
        </p:txBody>
      </p:sp>
      <p:sp>
        <p:nvSpPr>
          <p:cNvPr id="3" name="Text Placeholder 2">
            <a:extLst>
              <a:ext uri="{FF2B5EF4-FFF2-40B4-BE49-F238E27FC236}">
                <a16:creationId xmlns:a16="http://schemas.microsoft.com/office/drawing/2014/main" id="{264F07F8-F34F-305F-BFC1-D1CA5562DEB8}"/>
              </a:ext>
            </a:extLst>
          </p:cNvPr>
          <p:cNvSpPr>
            <a:spLocks noGrp="1"/>
          </p:cNvSpPr>
          <p:nvPr>
            <p:ph type="body" sz="quarter" idx="10"/>
          </p:nvPr>
        </p:nvSpPr>
        <p:spPr>
          <a:xfrm>
            <a:off x="164815" y="550951"/>
            <a:ext cx="11933926" cy="813948"/>
          </a:xfrm>
        </p:spPr>
        <p:txBody>
          <a:bodyPr/>
          <a:lstStyle/>
          <a:p>
            <a:pPr marL="171450" indent="-171450">
              <a:buFont typeface="Arial" panose="020B0604020202020204" pitchFamily="34" charset="0"/>
              <a:buChar char="•"/>
            </a:pPr>
            <a:r>
              <a:rPr lang="en-GB" sz="1400" dirty="0"/>
              <a:t>A majority view the introduction of a Visitor Levy positively, with over half (54%) considering it a good initiative, while a quarter see it negatively.</a:t>
            </a:r>
          </a:p>
          <a:p>
            <a:pPr marL="171450" indent="-171450">
              <a:buFont typeface="Arial" panose="020B0604020202020204" pitchFamily="34" charset="0"/>
              <a:buChar char="•"/>
            </a:pPr>
            <a:endParaRPr lang="en-GB" sz="1400" dirty="0"/>
          </a:p>
          <a:p>
            <a:pPr marL="171450" indent="-171450">
              <a:buFont typeface="Arial" panose="020B0604020202020204" pitchFamily="34" charset="0"/>
              <a:buChar char="•"/>
            </a:pPr>
            <a:r>
              <a:rPr lang="en-GB" sz="1400" dirty="0"/>
              <a:t>Concerns do exist around potential behavioural impacts, with 60% agreeing that a levy may discourage some people from visiting; however, agreement is softer when it comes to affordability, with around half (52%) believing it could make UK short breaks too expensive.</a:t>
            </a:r>
          </a:p>
          <a:p>
            <a:pPr marL="171450" indent="-171450">
              <a:buFont typeface="Arial" panose="020B0604020202020204" pitchFamily="34" charset="0"/>
              <a:buChar char="•"/>
            </a:pPr>
            <a:endParaRPr lang="en-GB" sz="1400" dirty="0"/>
          </a:p>
          <a:p>
            <a:pPr marL="171450" indent="-171450">
              <a:buFont typeface="Arial" panose="020B0604020202020204" pitchFamily="34" charset="0"/>
              <a:buChar char="•"/>
            </a:pPr>
            <a:r>
              <a:rPr lang="en-GB" sz="1400" dirty="0"/>
              <a:t>Overall, while the levy is generally seen as a constructive measure by over half of respondents, many still anticipate some effect on visitor numbers or cost sensitivity - signalling the need for clear communication on how funds will be used and reassurance on value for money.</a:t>
            </a:r>
          </a:p>
        </p:txBody>
      </p:sp>
      <p:graphicFrame>
        <p:nvGraphicFramePr>
          <p:cNvPr id="8" name="Chart Placeholder 7" descr="Pie chart that displays how people view the visitor levy overall: 54% consider it a positive initiative, 25% view it negatively, and 21% have no opinion.">
            <a:extLst>
              <a:ext uri="{FF2B5EF4-FFF2-40B4-BE49-F238E27FC236}">
                <a16:creationId xmlns:a16="http://schemas.microsoft.com/office/drawing/2014/main" id="{F96CF28D-9773-BE28-934B-48E3DF3ADA30}"/>
              </a:ext>
            </a:extLst>
          </p:cNvPr>
          <p:cNvGraphicFramePr>
            <a:graphicFrameLocks/>
          </p:cNvGraphicFramePr>
          <p:nvPr>
            <p:extLst>
              <p:ext uri="{D42A27DB-BD31-4B8C-83A1-F6EECF244321}">
                <p14:modId xmlns:p14="http://schemas.microsoft.com/office/powerpoint/2010/main" val="1655037447"/>
              </p:ext>
            </p:extLst>
          </p:nvPr>
        </p:nvGraphicFramePr>
        <p:xfrm>
          <a:off x="441654" y="2212253"/>
          <a:ext cx="5234381" cy="37617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descr="Clustered bar chart shows levels of agreement with two potential impacts of the levy. When asked whether a visitor levy would make UK short breaks too expensive, responses range across the scale, with 4% strongly disagreeing, 9% selecting ‘2’, 25% selecting ‘3’, 31% selecting ‘4’, and 21% strongly agreeing — meaning around half agree to some extent that it could raise costs. When asked whether a levy may discourage people from visiting, 4% strongly disagree, 9% select ‘2’, 19% select ‘3’, 34% select ‘4’, and 27% strongly agree — around 60% agreeing overall.">
            <a:extLst>
              <a:ext uri="{FF2B5EF4-FFF2-40B4-BE49-F238E27FC236}">
                <a16:creationId xmlns:a16="http://schemas.microsoft.com/office/drawing/2014/main" id="{81613D61-C9BF-CE0B-79CD-070DC1E58078}"/>
              </a:ext>
            </a:extLst>
          </p:cNvPr>
          <p:cNvGraphicFramePr>
            <a:graphicFrameLocks noGrp="1"/>
          </p:cNvGraphicFramePr>
          <p:nvPr>
            <p:extLst>
              <p:ext uri="{D42A27DB-BD31-4B8C-83A1-F6EECF244321}">
                <p14:modId xmlns:p14="http://schemas.microsoft.com/office/powerpoint/2010/main" val="939588450"/>
              </p:ext>
            </p:extLst>
          </p:nvPr>
        </p:nvGraphicFramePr>
        <p:xfrm>
          <a:off x="5869999" y="2212251"/>
          <a:ext cx="5834746" cy="3761711"/>
        </p:xfrm>
        <a:graphic>
          <a:graphicData uri="http://schemas.openxmlformats.org/drawingml/2006/chart">
            <c:chart xmlns:c="http://schemas.openxmlformats.org/drawingml/2006/chart" xmlns:r="http://schemas.openxmlformats.org/officeDocument/2006/relationships" r:id="rId4"/>
          </a:graphicData>
        </a:graphic>
      </p:graphicFrame>
      <p:sp>
        <p:nvSpPr>
          <p:cNvPr id="10" name="Rectangle 9">
            <a:extLst>
              <a:ext uri="{FF2B5EF4-FFF2-40B4-BE49-F238E27FC236}">
                <a16:creationId xmlns:a16="http://schemas.microsoft.com/office/drawing/2014/main" id="{A76D8A02-0C37-E4E0-90EF-6F814EA62C88}"/>
              </a:ext>
            </a:extLst>
          </p:cNvPr>
          <p:cNvSpPr/>
          <p:nvPr/>
        </p:nvSpPr>
        <p:spPr>
          <a:xfrm>
            <a:off x="8884064" y="3526851"/>
            <a:ext cx="781501" cy="501073"/>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kern="1200" dirty="0">
                <a:latin typeface="Arial" panose="020B0604020202020204" pitchFamily="34" charset="0"/>
                <a:cs typeface="Arial" panose="020B0604020202020204" pitchFamily="34" charset="0"/>
              </a:rPr>
              <a:t>NET ‘Agree’: 60%</a:t>
            </a:r>
          </a:p>
        </p:txBody>
      </p:sp>
      <p:sp>
        <p:nvSpPr>
          <p:cNvPr id="12" name="Rectangle 11">
            <a:extLst>
              <a:ext uri="{FF2B5EF4-FFF2-40B4-BE49-F238E27FC236}">
                <a16:creationId xmlns:a16="http://schemas.microsoft.com/office/drawing/2014/main" id="{3B2FCBA5-146E-5E07-C2AF-2C1986855D2B}"/>
              </a:ext>
            </a:extLst>
          </p:cNvPr>
          <p:cNvSpPr/>
          <p:nvPr/>
        </p:nvSpPr>
        <p:spPr>
          <a:xfrm>
            <a:off x="10923244" y="3592035"/>
            <a:ext cx="781501" cy="501073"/>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kern="1200" dirty="0">
                <a:latin typeface="Arial" panose="020B0604020202020204" pitchFamily="34" charset="0"/>
                <a:cs typeface="Arial" panose="020B0604020202020204" pitchFamily="34" charset="0"/>
              </a:rPr>
              <a:t>NET ‘Agree’: 52%</a:t>
            </a:r>
          </a:p>
        </p:txBody>
      </p:sp>
      <p:sp>
        <p:nvSpPr>
          <p:cNvPr id="5" name="Footer Placeholder 5">
            <a:extLst>
              <a:ext uri="{FF2B5EF4-FFF2-40B4-BE49-F238E27FC236}">
                <a16:creationId xmlns:a16="http://schemas.microsoft.com/office/drawing/2014/main" id="{BC108714-B084-9B4E-519C-68DF03ABBE79}"/>
              </a:ext>
            </a:extLst>
          </p:cNvPr>
          <p:cNvSpPr txBox="1">
            <a:spLocks/>
          </p:cNvSpPr>
          <p:nvPr/>
        </p:nvSpPr>
        <p:spPr>
          <a:xfrm>
            <a:off x="134214" y="6074899"/>
            <a:ext cx="9531351" cy="50479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defRPr/>
            </a:pPr>
            <a:r>
              <a:rPr lang="en-GB" sz="1000">
                <a:solidFill>
                  <a:srgbClr val="1E1541"/>
                </a:solidFill>
                <a:latin typeface="Arial" panose="020B0604020202020204" pitchFamily="34" charset="0"/>
                <a:cs typeface="Arial" panose="020B0604020202020204" pitchFamily="34" charset="0"/>
              </a:rPr>
              <a:t>VL3: From the description above, do you see the introduction of a visitor levy in the UK/Scotland as…? </a:t>
            </a:r>
          </a:p>
          <a:p>
            <a:pPr defTabSz="609585">
              <a:defRPr/>
            </a:pPr>
            <a:r>
              <a:rPr lang="en-GB" sz="1000">
                <a:solidFill>
                  <a:srgbClr val="1E1541"/>
                </a:solidFill>
                <a:latin typeface="Arial" panose="020B0604020202020204" pitchFamily="34" charset="0"/>
                <a:cs typeface="Arial" panose="020B0604020202020204" pitchFamily="34" charset="0"/>
              </a:rPr>
              <a:t>VL5:Thinking more generally, how much do you agree or disagree with the following statements around the introduction of a visitor levy in the UK / in Scotland?</a:t>
            </a:r>
          </a:p>
          <a:p>
            <a:pPr defTabSz="609585">
              <a:defRPr/>
            </a:pPr>
            <a:r>
              <a:rPr lang="en-GB" sz="1000">
                <a:solidFill>
                  <a:srgbClr val="1E1541"/>
                </a:solidFill>
                <a:latin typeface="Arial"/>
              </a:rPr>
              <a:t>Base: July 2025 data = 1,755.</a:t>
            </a:r>
            <a:endParaRPr lang="en-GB" sz="1000">
              <a:solidFill>
                <a:srgbClr val="1E154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75505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794B4-1C80-B41F-73A8-47FA98E6E7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CCF916-6159-9E3E-AE2A-036478F0B4FD}"/>
              </a:ext>
            </a:extLst>
          </p:cNvPr>
          <p:cNvSpPr>
            <a:spLocks noGrp="1"/>
          </p:cNvSpPr>
          <p:nvPr>
            <p:ph type="title"/>
          </p:nvPr>
        </p:nvSpPr>
        <p:spPr/>
        <p:txBody>
          <a:bodyPr/>
          <a:lstStyle/>
          <a:p>
            <a:r>
              <a:rPr lang="en-GB" dirty="0"/>
              <a:t>Perceptions around sustainable travel</a:t>
            </a:r>
          </a:p>
        </p:txBody>
      </p:sp>
      <p:sp>
        <p:nvSpPr>
          <p:cNvPr id="3" name="Text Placeholder 2">
            <a:extLst>
              <a:ext uri="{FF2B5EF4-FFF2-40B4-BE49-F238E27FC236}">
                <a16:creationId xmlns:a16="http://schemas.microsoft.com/office/drawing/2014/main" id="{3A333D89-5665-9C7A-862C-772C0507C486}"/>
              </a:ext>
            </a:extLst>
          </p:cNvPr>
          <p:cNvSpPr>
            <a:spLocks noGrp="1"/>
          </p:cNvSpPr>
          <p:nvPr>
            <p:ph type="body" sz="quarter" idx="10"/>
          </p:nvPr>
        </p:nvSpPr>
        <p:spPr>
          <a:xfrm>
            <a:off x="422889" y="668642"/>
            <a:ext cx="11675852" cy="813948"/>
          </a:xfrm>
        </p:spPr>
        <p:txBody>
          <a:bodyPr/>
          <a:lstStyle/>
          <a:p>
            <a:pPr marL="171450" indent="-171450">
              <a:buFont typeface="Arial" panose="020B0604020202020204" pitchFamily="34" charset="0"/>
              <a:buChar char="•"/>
            </a:pPr>
            <a:r>
              <a:rPr lang="en-GB" sz="1400" dirty="0"/>
              <a:t>Around a third of travellers regularly consider sustainable options when planning UK breaks</a:t>
            </a:r>
          </a:p>
          <a:p>
            <a:endParaRPr lang="en-GB" sz="1400" dirty="0"/>
          </a:p>
          <a:p>
            <a:pPr marL="171450" indent="-171450">
              <a:buFont typeface="Arial" panose="020B0604020202020204" pitchFamily="34" charset="0"/>
              <a:buChar char="•"/>
            </a:pPr>
            <a:r>
              <a:rPr lang="en-GB" sz="1400" dirty="0"/>
              <a:t>Just over half say they would be likely to use public or low‑carbon transport if available, showing good willingness in principle. However, uptake is held back by practical barriers - mainly a strong preference for using their own vehicle and concerns about convenience of such options.</a:t>
            </a:r>
          </a:p>
        </p:txBody>
      </p:sp>
      <p:graphicFrame>
        <p:nvGraphicFramePr>
          <p:cNvPr id="8" name="Chart Placeholder 7" descr="Stacked bar chart showing how often people look for sustainable options such as low‑impact accommodation, transport or activities. Responses range across the scale: 12% say they ‘always’ look for sustainable options, 20% ‘often’, 29% ‘sometimes’, 13% ‘rarely’, 15% ‘never’, and 10% say they have not done so previously but will consider it going forward.">
            <a:extLst>
              <a:ext uri="{FF2B5EF4-FFF2-40B4-BE49-F238E27FC236}">
                <a16:creationId xmlns:a16="http://schemas.microsoft.com/office/drawing/2014/main" id="{2E60EA55-9BD9-12B0-D1F2-9019915FDEF1}"/>
              </a:ext>
            </a:extLst>
          </p:cNvPr>
          <p:cNvGraphicFramePr>
            <a:graphicFrameLocks/>
          </p:cNvGraphicFramePr>
          <p:nvPr>
            <p:extLst>
              <p:ext uri="{D42A27DB-BD31-4B8C-83A1-F6EECF244321}">
                <p14:modId xmlns:p14="http://schemas.microsoft.com/office/powerpoint/2010/main" val="2954331412"/>
              </p:ext>
            </p:extLst>
          </p:nvPr>
        </p:nvGraphicFramePr>
        <p:xfrm>
          <a:off x="585721" y="1850979"/>
          <a:ext cx="5353261" cy="37617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descr="Stacked bar chart showing how likely people would be to use public or low‑carbon transport at their destination if it were available. Around 26% say they would be ‘very likely’, 28% ‘fairly likely’ to use such transport, and 20% ‘somewhat likely’, making over half of respondents broadly willing. Meanwhile, 7% say they are ‘not very likely’ to use it and 8% ‘not at all likely’.">
            <a:extLst>
              <a:ext uri="{FF2B5EF4-FFF2-40B4-BE49-F238E27FC236}">
                <a16:creationId xmlns:a16="http://schemas.microsoft.com/office/drawing/2014/main" id="{5E76AF80-54B7-37D3-306F-8499D15F0D4D}"/>
              </a:ext>
            </a:extLst>
          </p:cNvPr>
          <p:cNvGraphicFramePr>
            <a:graphicFrameLocks noGrp="1"/>
          </p:cNvGraphicFramePr>
          <p:nvPr>
            <p:extLst>
              <p:ext uri="{D42A27DB-BD31-4B8C-83A1-F6EECF244321}">
                <p14:modId xmlns:p14="http://schemas.microsoft.com/office/powerpoint/2010/main" val="2302877768"/>
              </p:ext>
            </p:extLst>
          </p:nvPr>
        </p:nvGraphicFramePr>
        <p:xfrm>
          <a:off x="6096000" y="1850979"/>
          <a:ext cx="5631546" cy="3892078"/>
        </p:xfrm>
        <a:graphic>
          <a:graphicData uri="http://schemas.openxmlformats.org/drawingml/2006/chart">
            <c:chart xmlns:c="http://schemas.openxmlformats.org/drawingml/2006/chart" xmlns:r="http://schemas.openxmlformats.org/officeDocument/2006/relationships" r:id="rId4"/>
          </a:graphicData>
        </a:graphic>
      </p:graphicFrame>
      <p:sp>
        <p:nvSpPr>
          <p:cNvPr id="12" name="Right Brace 11">
            <a:extLst>
              <a:ext uri="{FF2B5EF4-FFF2-40B4-BE49-F238E27FC236}">
                <a16:creationId xmlns:a16="http://schemas.microsoft.com/office/drawing/2014/main" id="{40064674-35A4-182E-AA23-A92249C65EDB}"/>
              </a:ext>
              <a:ext uri="{C183D7F6-B498-43B3-948B-1728B52AA6E4}">
                <adec:decorative xmlns:adec="http://schemas.microsoft.com/office/drawing/2017/decorative" val="1"/>
              </a:ext>
            </a:extLst>
          </p:cNvPr>
          <p:cNvSpPr/>
          <p:nvPr/>
        </p:nvSpPr>
        <p:spPr>
          <a:xfrm>
            <a:off x="9246377" y="4698254"/>
            <a:ext cx="314037" cy="496091"/>
          </a:xfrm>
          <a:prstGeom prst="rightBrace">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sp>
        <p:nvSpPr>
          <p:cNvPr id="15" name="Rectangle 14">
            <a:extLst>
              <a:ext uri="{FF2B5EF4-FFF2-40B4-BE49-F238E27FC236}">
                <a16:creationId xmlns:a16="http://schemas.microsoft.com/office/drawing/2014/main" id="{B242FC0A-720A-2ABD-2141-9B9603446AED}"/>
              </a:ext>
            </a:extLst>
          </p:cNvPr>
          <p:cNvSpPr/>
          <p:nvPr/>
        </p:nvSpPr>
        <p:spPr>
          <a:xfrm>
            <a:off x="9403396" y="3014844"/>
            <a:ext cx="1301550" cy="501073"/>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kern="1200">
                <a:latin typeface="Arial" panose="020B0604020202020204" pitchFamily="34" charset="0"/>
                <a:cs typeface="Arial" panose="020B0604020202020204" pitchFamily="34" charset="0"/>
              </a:rPr>
              <a:t>NET ‘Likely’: 54%</a:t>
            </a:r>
          </a:p>
        </p:txBody>
      </p:sp>
      <p:sp>
        <p:nvSpPr>
          <p:cNvPr id="13" name="Rectangle 12">
            <a:extLst>
              <a:ext uri="{FF2B5EF4-FFF2-40B4-BE49-F238E27FC236}">
                <a16:creationId xmlns:a16="http://schemas.microsoft.com/office/drawing/2014/main" id="{04D1AA3F-A2E7-8B61-9E8E-4E7EE4599B34}"/>
              </a:ext>
            </a:extLst>
          </p:cNvPr>
          <p:cNvSpPr/>
          <p:nvPr/>
        </p:nvSpPr>
        <p:spPr>
          <a:xfrm>
            <a:off x="9588123" y="4313000"/>
            <a:ext cx="1445501" cy="893637"/>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kern="1200">
                <a:solidFill>
                  <a:schemeClr val="bg1"/>
                </a:solidFill>
                <a:latin typeface="Arial" panose="020B0604020202020204" pitchFamily="34" charset="0"/>
                <a:cs typeface="Arial" panose="020B0604020202020204" pitchFamily="34" charset="0"/>
              </a:rPr>
              <a:t>‘Preference for own vehicle’ (48%) and ‘Inconvenience’ (41%) cited as main reasons</a:t>
            </a:r>
          </a:p>
        </p:txBody>
      </p:sp>
      <p:sp>
        <p:nvSpPr>
          <p:cNvPr id="7" name="Footer Placeholder 5">
            <a:extLst>
              <a:ext uri="{FF2B5EF4-FFF2-40B4-BE49-F238E27FC236}">
                <a16:creationId xmlns:a16="http://schemas.microsoft.com/office/drawing/2014/main" id="{146D5050-E025-5707-0042-4260887DB3DA}"/>
              </a:ext>
            </a:extLst>
          </p:cNvPr>
          <p:cNvSpPr txBox="1">
            <a:spLocks/>
          </p:cNvSpPr>
          <p:nvPr/>
        </p:nvSpPr>
        <p:spPr>
          <a:xfrm>
            <a:off x="152683" y="5757458"/>
            <a:ext cx="9531351" cy="746626"/>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defRPr/>
            </a:pPr>
            <a:r>
              <a:rPr lang="en-GB" sz="1000" dirty="0">
                <a:solidFill>
                  <a:srgbClr val="1E1541"/>
                </a:solidFill>
                <a:latin typeface="Arial" panose="020B0604020202020204" pitchFamily="34" charset="0"/>
                <a:cs typeface="Arial" panose="020B0604020202020204" pitchFamily="34" charset="0"/>
              </a:rPr>
              <a:t>SU2: How often do you look for sustainable options (e.g., accommodation, transport, tours, attractions that reduce environmental impact or support local communities) when planning and booking UK holidays or short breaks? </a:t>
            </a:r>
          </a:p>
          <a:p>
            <a:pPr defTabSz="609585">
              <a:defRPr/>
            </a:pPr>
            <a:r>
              <a:rPr lang="en-GB" sz="1000" dirty="0">
                <a:solidFill>
                  <a:srgbClr val="1E1541"/>
                </a:solidFill>
                <a:latin typeface="Arial" panose="020B0604020202020204" pitchFamily="34" charset="0"/>
                <a:cs typeface="Arial" panose="020B0604020202020204" pitchFamily="34" charset="0"/>
              </a:rPr>
              <a:t>SU4: If public or low-carbon transport options (e.g. rail, coach, bus, cycling, walking) are available at your destination, how likely are you to use them to get around?</a:t>
            </a:r>
            <a:br>
              <a:rPr lang="en-GB" sz="1000" dirty="0">
                <a:solidFill>
                  <a:srgbClr val="1E1541"/>
                </a:solidFill>
                <a:latin typeface="Arial" panose="020B0604020202020204" pitchFamily="34" charset="0"/>
                <a:cs typeface="Arial" panose="020B0604020202020204" pitchFamily="34" charset="0"/>
              </a:rPr>
            </a:br>
            <a:r>
              <a:rPr lang="en-GB" sz="1000" dirty="0">
                <a:solidFill>
                  <a:srgbClr val="1E1541"/>
                </a:solidFill>
                <a:latin typeface="Arial" panose="020B0604020202020204" pitchFamily="34" charset="0"/>
                <a:cs typeface="Arial" panose="020B0604020202020204" pitchFamily="34" charset="0"/>
              </a:rPr>
              <a:t>SU4b. What are the main reasons you would be unlikely to use public or low-carbon transport?</a:t>
            </a:r>
          </a:p>
          <a:p>
            <a:pPr defTabSz="609585">
              <a:defRPr/>
            </a:pPr>
            <a:r>
              <a:rPr lang="en-GB" sz="1000" dirty="0">
                <a:solidFill>
                  <a:srgbClr val="1E1541"/>
                </a:solidFill>
                <a:latin typeface="Arial"/>
              </a:rPr>
              <a:t>Base: December 2025 data = 1,755.  </a:t>
            </a:r>
            <a:endParaRPr lang="en-GB" sz="1000" dirty="0">
              <a:solidFill>
                <a:srgbClr val="1E154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7111270"/>
      </p:ext>
    </p:extLst>
  </p:cSld>
  <p:clrMapOvr>
    <a:masterClrMapping/>
  </p:clrMapOvr>
</p:sld>
</file>

<file path=ppt/theme/theme1.xml><?xml version="1.0" encoding="utf-8"?>
<a:theme xmlns:a="http://schemas.openxmlformats.org/drawingml/2006/main" name="Thème BVA BDRC">
  <a:themeElements>
    <a:clrScheme name="Couleurs BVA HOUSES">
      <a:dk1>
        <a:srgbClr val="010444"/>
      </a:dk1>
      <a:lt1>
        <a:srgbClr val="FFFFFF"/>
      </a:lt1>
      <a:dk2>
        <a:srgbClr val="010444"/>
      </a:dk2>
      <a:lt2>
        <a:srgbClr val="F4F4F4"/>
      </a:lt2>
      <a:accent1>
        <a:srgbClr val="FFA300"/>
      </a:accent1>
      <a:accent2>
        <a:srgbClr val="EB0000"/>
      </a:accent2>
      <a:accent3>
        <a:srgbClr val="FF6700"/>
      </a:accent3>
      <a:accent4>
        <a:srgbClr val="97C928"/>
      </a:accent4>
      <a:accent5>
        <a:srgbClr val="009CEB"/>
      </a:accent5>
      <a:accent6>
        <a:srgbClr val="FFFFFF"/>
      </a:accent6>
      <a:hlink>
        <a:srgbClr val="FF6700"/>
      </a:hlink>
      <a:folHlink>
        <a:srgbClr val="010444"/>
      </a:folHlink>
    </a:clrScheme>
    <a:fontScheme name="Personnalisé 4">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ème BVA BDRC" id="{889026D4-6925-4A52-BDDE-F879A24239AF}" vid="{53CE1F65-D992-4186-A04F-30EF641EDB3A}"/>
    </a:ext>
  </a:extLst>
</a:theme>
</file>

<file path=ppt/theme/theme2.xml><?xml version="1.0" encoding="utf-8"?>
<a:theme xmlns:a="http://schemas.openxmlformats.org/drawingml/2006/main" name="1_Custom Design">
  <a:themeElements>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Scotland Alba">
    <a:dk1>
      <a:srgbClr val="1F171D"/>
    </a:dk1>
    <a:lt1>
      <a:srgbClr val="FFFFFF"/>
    </a:lt1>
    <a:dk2>
      <a:srgbClr val="B4B0B3"/>
    </a:dk2>
    <a:lt2>
      <a:srgbClr val="FAFAFA"/>
    </a:lt2>
    <a:accent1>
      <a:srgbClr val="700E57"/>
    </a:accent1>
    <a:accent2>
      <a:srgbClr val="FCCA1B"/>
    </a:accent2>
    <a:accent3>
      <a:srgbClr val="7C757A"/>
    </a:accent3>
    <a:accent4>
      <a:srgbClr val="B4B0B3"/>
    </a:accent4>
    <a:accent5>
      <a:srgbClr val="DDDDDD"/>
    </a:accent5>
    <a:accent6>
      <a:srgbClr val="FFFFFF"/>
    </a:accent6>
    <a:hlink>
      <a:srgbClr val="AF006E"/>
    </a:hlink>
    <a:folHlink>
      <a:srgbClr val="FCCA1B"/>
    </a:folHlink>
  </a:clrScheme>
  <a:fontScheme name="Custom 1">
    <a:majorFont>
      <a:latin typeface="Eveleth Clean Regular"/>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A62077864</value>
    </field>
    <field name="Objective-Title">
      <value order="0">Domestic Sentiment Tracker Wales Profile - 2025 Report - FINAL (ENG)</value>
    </field>
    <field name="Objective-Description">
      <value order="0"/>
    </field>
    <field name="Objective-CreationStamp">
      <value order="0">2026-03-16T13:03:06Z</value>
    </field>
    <field name="Objective-IsApproved">
      <value order="0">false</value>
    </field>
    <field name="Objective-IsPublished">
      <value order="0">true</value>
    </field>
    <field name="Objective-DatePublished">
      <value order="0">2026-03-24T09:24:16Z</value>
    </field>
    <field name="Objective-ModificationStamp">
      <value order="0">2026-03-24T09:24:16Z</value>
    </field>
    <field name="Objective-Owner">
      <value order="0">Cox, Rebecca (EET - Tourism Development)</value>
    </field>
    <field name="Objective-Path">
      <value order="0">Objective Global Folder:#Business File Plan:WG Organisational Groups:Post April 2024 - Education, Culture &amp; Welsh Language:Education, Culture &amp; Welsh Language (ECWL) - (OLD ETC) - Culture, Sport &amp; Tourism - Tourism Development:1 - Save:Tourism Research &amp; Insights:Domestic Sentiment Tracker:Tourism &amp; Marketing - Tourism Research - Domestic Sentiment Tracker - Outcomes &amp; Deliverables - 2025-2030:Domestic Sentiment Tracker - 2025 Final report</value>
    </field>
    <field name="Objective-Parent">
      <value order="0">Domestic Sentiment Tracker - 2025 Final report</value>
    </field>
    <field name="Objective-State">
      <value order="0">Published</value>
    </field>
    <field name="Objective-VersionId">
      <value order="0">vA112011366</value>
    </field>
    <field name="Objective-Version">
      <value order="0">3.0</value>
    </field>
    <field name="Objective-VersionNumber">
      <value order="0">4</value>
    </field>
    <field name="Objective-VersionComment">
      <value order="0"/>
    </field>
    <field name="Objective-FileNumber">
      <value order="0">qA2315669</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emplate>Default Theme</Template>
  <TotalTime>0</TotalTime>
  <Words>7561</Words>
  <Application>Microsoft Office PowerPoint</Application>
  <PresentationFormat>Widescreen</PresentationFormat>
  <Paragraphs>658</Paragraphs>
  <Slides>43</Slides>
  <Notes>30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43</vt:i4>
      </vt:variant>
    </vt:vector>
  </HeadingPairs>
  <TitlesOfParts>
    <vt:vector size="54" baseType="lpstr">
      <vt:lpstr>Dreaming Outloud Pro</vt:lpstr>
      <vt:lpstr>Verdana</vt:lpstr>
      <vt:lpstr>Arial Black</vt:lpstr>
      <vt:lpstr>Wingdings</vt:lpstr>
      <vt:lpstr>Courier New</vt:lpstr>
      <vt:lpstr>Aptos</vt:lpstr>
      <vt:lpstr>Tenorite</vt:lpstr>
      <vt:lpstr>Arial</vt:lpstr>
      <vt:lpstr>Thème BVA BDRC</vt:lpstr>
      <vt:lpstr>1_Custom Design</vt:lpstr>
      <vt:lpstr>2_Custom Design</vt:lpstr>
      <vt:lpstr>UK Tourism Consumer Tracker Survey - Wales profile report 2025 report</vt:lpstr>
      <vt:lpstr>Background</vt:lpstr>
      <vt:lpstr>Introduction</vt:lpstr>
      <vt:lpstr>Definitions used within this report</vt:lpstr>
      <vt:lpstr>Methodology</vt:lpstr>
      <vt:lpstr>Methodology and fieldwork</vt:lpstr>
      <vt:lpstr>Sampling in detail</vt:lpstr>
      <vt:lpstr>Key findings</vt:lpstr>
      <vt:lpstr>Key Findings (1)</vt:lpstr>
      <vt:lpstr>Key Findings (2)</vt:lpstr>
      <vt:lpstr>2025 Review</vt:lpstr>
      <vt:lpstr>Profile of 2025 trip takers - Age</vt:lpstr>
      <vt:lpstr>Profile of 2025 trip takers - Gender</vt:lpstr>
      <vt:lpstr>Profile of 2025 trip takers – Life stage</vt:lpstr>
      <vt:lpstr>UK Trip intentions vs actual trips (2025 vs 2024)</vt:lpstr>
      <vt:lpstr>Destination of 2025 trip takers vs intentions at the beginning of the year - UK</vt:lpstr>
      <vt:lpstr>Destination 2025 trip takers - Wales</vt:lpstr>
      <vt:lpstr>Leisure events attended in Wales</vt:lpstr>
      <vt:lpstr>Reasons for not taking an overnight UK trip in last 12 months</vt:lpstr>
      <vt:lpstr> Reasons for not going on a trip to Wales among non-trip takers</vt:lpstr>
      <vt:lpstr>Cost of living</vt:lpstr>
      <vt:lpstr>Impact of cost-of-living crisis among 2025 trip takers</vt:lpstr>
      <vt:lpstr>Cost of living impact on UK overnight trips</vt:lpstr>
      <vt:lpstr>Perceived financial barriers to taking overnight domestic trips</vt:lpstr>
      <vt:lpstr>Looking Ahead – UK and Wales 2026 intentions</vt:lpstr>
      <vt:lpstr>2025 vs 2026 trip intentions (1)</vt:lpstr>
      <vt:lpstr>2025 vs 2026 trip intentions (2)</vt:lpstr>
      <vt:lpstr>Planned destination for trips intended in Wales in 2026</vt:lpstr>
      <vt:lpstr>Type of destination for trips intended in Wales in 2026</vt:lpstr>
      <vt:lpstr>Trip-booking status of planned UK trip by destination</vt:lpstr>
      <vt:lpstr>Top motivations for next trips intended in Wales in 2026</vt:lpstr>
      <vt:lpstr>Type of accommodation for trips intended in Wales in 2026</vt:lpstr>
      <vt:lpstr>Main mode of transport for trips intended in Wales in 2026</vt:lpstr>
      <vt:lpstr>Make-up of visitor party for trips intended in Wales in 2026</vt:lpstr>
      <vt:lpstr>Length of trip for next trip intended in Wales in 2026</vt:lpstr>
      <vt:lpstr>Overseas trends</vt:lpstr>
      <vt:lpstr>Overseas Trip intentions vs actual trips (2025 vs 2024)</vt:lpstr>
      <vt:lpstr> Reasons for choosing Overseas preference or UK trip preference</vt:lpstr>
      <vt:lpstr>Other Travel and Tourism considerations</vt:lpstr>
      <vt:lpstr> Improvements to encourage trips to Wales</vt:lpstr>
      <vt:lpstr>Accommodation – online bookings</vt:lpstr>
      <vt:lpstr>Perceptions around introduction of Visitor levy </vt:lpstr>
      <vt:lpstr>Perceptions around sustainable travel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 Tourism Consumer Tracker Survey: Wales profile report</dc:title>
  <dc:creator/>
  <cp:lastModifiedBy/>
  <cp:revision>1</cp:revision>
  <dcterms:created xsi:type="dcterms:W3CDTF">2026-03-24T11:01:05Z</dcterms:created>
  <dcterms:modified xsi:type="dcterms:W3CDTF">2026-03-24T11:01:13Z</dcterms:modified>
</cp:coreProperties>
</file>