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952" r:id="rId2"/>
    <p:sldId id="953" r:id="rId3"/>
    <p:sldId id="954" r:id="rId4"/>
    <p:sldId id="1028" r:id="rId5"/>
    <p:sldId id="1233" r:id="rId6"/>
    <p:sldId id="1142" r:id="rId7"/>
    <p:sldId id="1241" r:id="rId8"/>
    <p:sldId id="1243" r:id="rId9"/>
    <p:sldId id="1244" r:id="rId10"/>
    <p:sldId id="1054" r:id="rId11"/>
    <p:sldId id="1242" r:id="rId12"/>
    <p:sldId id="1049" r:id="rId13"/>
    <p:sldId id="1240" r:id="rId14"/>
    <p:sldId id="1172" r:id="rId15"/>
    <p:sldId id="1173" r:id="rId16"/>
    <p:sldId id="1174" r:id="rId17"/>
    <p:sldId id="1175" r:id="rId18"/>
    <p:sldId id="1177" r:id="rId19"/>
    <p:sldId id="1178" r:id="rId20"/>
    <p:sldId id="1179" r:id="rId21"/>
    <p:sldId id="1180" r:id="rId22"/>
    <p:sldId id="1185" r:id="rId23"/>
    <p:sldId id="1186" r:id="rId24"/>
    <p:sldId id="1187" r:id="rId25"/>
    <p:sldId id="1188" r:id="rId26"/>
    <p:sldId id="1189" r:id="rId27"/>
    <p:sldId id="1192" r:id="rId28"/>
    <p:sldId id="1193" r:id="rId29"/>
    <p:sldId id="1237" r:id="rId30"/>
    <p:sldId id="1194" r:id="rId31"/>
    <p:sldId id="1195" r:id="rId32"/>
    <p:sldId id="1197" r:id="rId33"/>
    <p:sldId id="1196" r:id="rId34"/>
    <p:sldId id="1235" r:id="rId35"/>
    <p:sldId id="1201" r:id="rId36"/>
    <p:sldId id="1236" r:id="rId37"/>
    <p:sldId id="1202" r:id="rId38"/>
    <p:sldId id="1203" r:id="rId39"/>
    <p:sldId id="1204" r:id="rId40"/>
    <p:sldId id="1205" r:id="rId41"/>
    <p:sldId id="1206" r:id="rId42"/>
    <p:sldId id="1207" r:id="rId43"/>
    <p:sldId id="1238" r:id="rId44"/>
    <p:sldId id="1208" r:id="rId45"/>
    <p:sldId id="1210" r:id="rId46"/>
    <p:sldId id="1212" r:id="rId47"/>
    <p:sldId id="1211" r:id="rId48"/>
    <p:sldId id="1239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0D19AEDF-77D3-4425-B6AB-BD2BF311DF4B}">
          <p14:sldIdLst>
            <p14:sldId id="952"/>
            <p14:sldId id="953"/>
            <p14:sldId id="954"/>
            <p14:sldId id="1028"/>
          </p14:sldIdLst>
        </p14:section>
        <p14:section name="Key Findings" id="{F98F24C2-E000-4570-8492-D4A8A94D0A11}">
          <p14:sldIdLst>
            <p14:sldId id="1233"/>
            <p14:sldId id="1142"/>
            <p14:sldId id="1241"/>
            <p14:sldId id="1243"/>
            <p14:sldId id="1244"/>
          </p14:sldIdLst>
        </p14:section>
        <p14:section name="Background &amp; Methodology" id="{FFC82336-3FB6-46AF-8905-FB6CDB5C1689}">
          <p14:sldIdLst>
            <p14:sldId id="1054"/>
            <p14:sldId id="1242"/>
            <p14:sldId id="1049"/>
            <p14:sldId id="1240"/>
          </p14:sldIdLst>
        </p14:section>
        <p14:section name="The Holiday Destination System" id="{EBE23D43-506B-4309-B5CD-CA94BEF2F748}">
          <p14:sldIdLst>
            <p14:sldId id="1172"/>
            <p14:sldId id="1173"/>
            <p14:sldId id="1174"/>
            <p14:sldId id="1175"/>
            <p14:sldId id="1177"/>
            <p14:sldId id="1178"/>
            <p14:sldId id="1179"/>
            <p14:sldId id="1180"/>
          </p14:sldIdLst>
        </p14:section>
        <p14:section name="COM-B" id="{C49768E6-E4B1-474F-8222-0F175CBDF5CB}">
          <p14:sldIdLst>
            <p14:sldId id="1185"/>
            <p14:sldId id="1186"/>
            <p14:sldId id="1187"/>
            <p14:sldId id="1188"/>
            <p14:sldId id="1189"/>
            <p14:sldId id="1192"/>
            <p14:sldId id="1193"/>
            <p14:sldId id="1237"/>
            <p14:sldId id="1194"/>
            <p14:sldId id="1195"/>
            <p14:sldId id="1197"/>
            <p14:sldId id="1196"/>
            <p14:sldId id="1235"/>
            <p14:sldId id="1201"/>
            <p14:sldId id="1236"/>
            <p14:sldId id="1202"/>
            <p14:sldId id="1203"/>
            <p14:sldId id="1204"/>
            <p14:sldId id="1205"/>
            <p14:sldId id="1206"/>
            <p14:sldId id="1207"/>
            <p14:sldId id="1238"/>
            <p14:sldId id="1208"/>
            <p14:sldId id="1210"/>
            <p14:sldId id="1212"/>
            <p14:sldId id="1211"/>
            <p14:sldId id="123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8D2700"/>
    <a:srgbClr val="9E3A00"/>
    <a:srgbClr val="F39203"/>
    <a:srgbClr val="D8EEC0"/>
    <a:srgbClr val="ABDB77"/>
    <a:srgbClr val="FFE3B9"/>
    <a:srgbClr val="FFC269"/>
    <a:srgbClr val="E5F0FB"/>
    <a:srgbClr val="FED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8/10/relationships/authors" Target="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9B656-B7C4-43F8-90D5-4A95BB2B8C3F}" type="doc">
      <dgm:prSet loTypeId="urn:microsoft.com/office/officeart/2005/8/layout/process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9CBDD936-8980-432A-8700-6642ABEEE171}">
      <dgm:prSet phldrT="[Text]" custT="1"/>
      <dgm:spPr/>
      <dgm:t>
        <a:bodyPr/>
        <a:lstStyle/>
        <a:p>
          <a:r>
            <a:rPr lang="en-GB" sz="1200" b="1" noProof="0"/>
            <a:t>Need</a:t>
          </a:r>
        </a:p>
      </dgm:t>
    </dgm:pt>
    <dgm:pt modelId="{C8592AF0-8AFD-47A9-8390-BC49DDF2B165}" type="parTrans" cxnId="{020E3E9C-9C5A-4FF8-A84E-72630DADA4C7}">
      <dgm:prSet/>
      <dgm:spPr/>
      <dgm:t>
        <a:bodyPr/>
        <a:lstStyle/>
        <a:p>
          <a:endParaRPr lang="en-GB" sz="1200"/>
        </a:p>
      </dgm:t>
    </dgm:pt>
    <dgm:pt modelId="{050A1371-CBAB-404D-9C96-5919AA2F4CAD}" type="sibTrans" cxnId="{020E3E9C-9C5A-4FF8-A84E-72630DADA4C7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200" noProof="0"/>
        </a:p>
      </dgm:t>
    </dgm:pt>
    <dgm:pt modelId="{7F1CCE9E-1328-4E67-84F4-737193108B3E}">
      <dgm:prSet phldrT="[Text]" custT="1"/>
      <dgm:spPr/>
      <dgm:t>
        <a:bodyPr/>
        <a:lstStyle/>
        <a:p>
          <a:r>
            <a:rPr lang="en-GB" sz="1200" b="1" noProof="0"/>
            <a:t>Feasibility</a:t>
          </a:r>
        </a:p>
      </dgm:t>
    </dgm:pt>
    <dgm:pt modelId="{F6080DE6-6BCB-481D-A551-71456E16A74E}" type="parTrans" cxnId="{F25E5E3E-ECFC-4090-826E-F7998CC72C02}">
      <dgm:prSet/>
      <dgm:spPr/>
      <dgm:t>
        <a:bodyPr/>
        <a:lstStyle/>
        <a:p>
          <a:endParaRPr lang="en-GB" sz="1200"/>
        </a:p>
      </dgm:t>
    </dgm:pt>
    <dgm:pt modelId="{51278CB4-2C44-49EF-9074-E7BE672F5896}" type="sibTrans" cxnId="{F25E5E3E-ECFC-4090-826E-F7998CC72C02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200" noProof="0"/>
        </a:p>
      </dgm:t>
    </dgm:pt>
    <dgm:pt modelId="{A9B3793E-013D-4F3E-980E-4537D810C860}">
      <dgm:prSet phldrT="[Text]" custT="1"/>
      <dgm:spPr/>
      <dgm:t>
        <a:bodyPr/>
        <a:lstStyle/>
        <a:p>
          <a:r>
            <a:rPr lang="en-GB" sz="1200" b="1" noProof="0"/>
            <a:t>Emotion</a:t>
          </a:r>
        </a:p>
      </dgm:t>
    </dgm:pt>
    <dgm:pt modelId="{986A8A18-D687-4CF1-AEEF-69C63B60D35A}" type="parTrans" cxnId="{0A69C052-C3B6-434D-9663-B40A4636A970}">
      <dgm:prSet/>
      <dgm:spPr/>
      <dgm:t>
        <a:bodyPr/>
        <a:lstStyle/>
        <a:p>
          <a:endParaRPr lang="en-GB" sz="1200"/>
        </a:p>
      </dgm:t>
    </dgm:pt>
    <dgm:pt modelId="{41039624-9B1A-4917-865A-9E80C9CD6A46}" type="sibTrans" cxnId="{0A69C052-C3B6-434D-9663-B40A4636A970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200" noProof="0"/>
        </a:p>
      </dgm:t>
    </dgm:pt>
    <dgm:pt modelId="{35226573-2A91-417E-9977-4C39B7E50463}">
      <dgm:prSet phldrT="[Text]" custT="1"/>
      <dgm:spPr/>
      <dgm:t>
        <a:bodyPr/>
        <a:lstStyle/>
        <a:p>
          <a:r>
            <a:rPr lang="en-GB" sz="1200" b="1" noProof="0"/>
            <a:t>Shortlist</a:t>
          </a:r>
        </a:p>
      </dgm:t>
    </dgm:pt>
    <dgm:pt modelId="{71557CCF-0C40-45D2-8590-E70A72CF9B8B}" type="parTrans" cxnId="{F2CD6F55-69A8-4070-9583-D06FDA111580}">
      <dgm:prSet/>
      <dgm:spPr/>
      <dgm:t>
        <a:bodyPr/>
        <a:lstStyle/>
        <a:p>
          <a:endParaRPr lang="en-GB" sz="1200"/>
        </a:p>
      </dgm:t>
    </dgm:pt>
    <dgm:pt modelId="{20DDA7E7-BA01-4041-9C9E-54906EA476D5}" type="sibTrans" cxnId="{F2CD6F55-69A8-4070-9583-D06FDA111580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200" noProof="0"/>
        </a:p>
      </dgm:t>
    </dgm:pt>
    <dgm:pt modelId="{2595C59D-294D-425E-94B8-97E70E44241E}">
      <dgm:prSet phldrT="[Text]" custT="1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sz="1400" b="1" u="sng" noProof="0">
              <a:solidFill>
                <a:srgbClr val="120742"/>
              </a:solidFill>
            </a:rPr>
            <a:t>Book</a:t>
          </a:r>
        </a:p>
      </dgm:t>
    </dgm:pt>
    <dgm:pt modelId="{50507DC3-07FA-4C5E-84A6-DE097B742C14}" type="parTrans" cxnId="{524D3D77-2F1A-4AE4-9FFA-D83BC27DD560}">
      <dgm:prSet/>
      <dgm:spPr/>
      <dgm:t>
        <a:bodyPr/>
        <a:lstStyle/>
        <a:p>
          <a:endParaRPr lang="en-GB" sz="1200"/>
        </a:p>
      </dgm:t>
    </dgm:pt>
    <dgm:pt modelId="{4AE436DE-6E10-4407-B178-FD8E9153B808}" type="sibTrans" cxnId="{524D3D77-2F1A-4AE4-9FFA-D83BC27DD560}">
      <dgm:prSet/>
      <dgm:spPr/>
      <dgm:t>
        <a:bodyPr/>
        <a:lstStyle/>
        <a:p>
          <a:endParaRPr lang="en-GB" sz="1200"/>
        </a:p>
      </dgm:t>
    </dgm:pt>
    <dgm:pt modelId="{D858603F-8010-4D3F-B552-7274BD8C91BD}" type="pres">
      <dgm:prSet presAssocID="{0F79B656-B7C4-43F8-90D5-4A95BB2B8C3F}" presName="linearFlow" presStyleCnt="0">
        <dgm:presLayoutVars>
          <dgm:resizeHandles val="exact"/>
        </dgm:presLayoutVars>
      </dgm:prSet>
      <dgm:spPr/>
    </dgm:pt>
    <dgm:pt modelId="{2A228769-AFB4-4F67-8C6F-CF4F79A21E55}" type="pres">
      <dgm:prSet presAssocID="{9CBDD936-8980-432A-8700-6642ABEEE171}" presName="node" presStyleLbl="node1" presStyleIdx="0" presStyleCnt="5">
        <dgm:presLayoutVars>
          <dgm:bulletEnabled val="1"/>
        </dgm:presLayoutVars>
      </dgm:prSet>
      <dgm:spPr/>
    </dgm:pt>
    <dgm:pt modelId="{CE0C679C-8B28-48B5-8779-0A7EE35C7F1A}" type="pres">
      <dgm:prSet presAssocID="{050A1371-CBAB-404D-9C96-5919AA2F4CAD}" presName="sibTrans" presStyleLbl="sibTrans2D1" presStyleIdx="0" presStyleCnt="4" custScaleY="67098"/>
      <dgm:spPr/>
    </dgm:pt>
    <dgm:pt modelId="{18611F7E-928C-487E-BD78-028AA8B4C109}" type="pres">
      <dgm:prSet presAssocID="{050A1371-CBAB-404D-9C96-5919AA2F4CAD}" presName="connectorText" presStyleLbl="sibTrans2D1" presStyleIdx="0" presStyleCnt="4"/>
      <dgm:spPr/>
    </dgm:pt>
    <dgm:pt modelId="{E3D34556-F412-4CF6-9611-E9FD8C97A8C5}" type="pres">
      <dgm:prSet presAssocID="{35226573-2A91-417E-9977-4C39B7E50463}" presName="node" presStyleLbl="node1" presStyleIdx="1" presStyleCnt="5">
        <dgm:presLayoutVars>
          <dgm:bulletEnabled val="1"/>
        </dgm:presLayoutVars>
      </dgm:prSet>
      <dgm:spPr/>
    </dgm:pt>
    <dgm:pt modelId="{7015A16A-AF4F-437C-85C5-A16200A036EB}" type="pres">
      <dgm:prSet presAssocID="{20DDA7E7-BA01-4041-9C9E-54906EA476D5}" presName="sibTrans" presStyleLbl="sibTrans2D1" presStyleIdx="1" presStyleCnt="4" custScaleY="67098"/>
      <dgm:spPr/>
    </dgm:pt>
    <dgm:pt modelId="{DE513676-FDF3-49BC-A897-D1F7767B263C}" type="pres">
      <dgm:prSet presAssocID="{20DDA7E7-BA01-4041-9C9E-54906EA476D5}" presName="connectorText" presStyleLbl="sibTrans2D1" presStyleIdx="1" presStyleCnt="4"/>
      <dgm:spPr/>
    </dgm:pt>
    <dgm:pt modelId="{99D96D39-AA20-4583-8F03-4F0039B6AF82}" type="pres">
      <dgm:prSet presAssocID="{7F1CCE9E-1328-4E67-84F4-737193108B3E}" presName="node" presStyleLbl="node1" presStyleIdx="2" presStyleCnt="5">
        <dgm:presLayoutVars>
          <dgm:bulletEnabled val="1"/>
        </dgm:presLayoutVars>
      </dgm:prSet>
      <dgm:spPr/>
    </dgm:pt>
    <dgm:pt modelId="{282357B2-F1F3-4C46-A10D-9B7151174B1C}" type="pres">
      <dgm:prSet presAssocID="{51278CB4-2C44-49EF-9074-E7BE672F5896}" presName="sibTrans" presStyleLbl="sibTrans2D1" presStyleIdx="2" presStyleCnt="4" custScaleY="67098"/>
      <dgm:spPr/>
    </dgm:pt>
    <dgm:pt modelId="{6CFBA985-7006-481F-AB77-9E78B6B8D6B9}" type="pres">
      <dgm:prSet presAssocID="{51278CB4-2C44-49EF-9074-E7BE672F5896}" presName="connectorText" presStyleLbl="sibTrans2D1" presStyleIdx="2" presStyleCnt="4"/>
      <dgm:spPr/>
    </dgm:pt>
    <dgm:pt modelId="{3B17A973-8CFF-49FB-8F6C-617CB2D6B491}" type="pres">
      <dgm:prSet presAssocID="{A9B3793E-013D-4F3E-980E-4537D810C860}" presName="node" presStyleLbl="node1" presStyleIdx="3" presStyleCnt="5">
        <dgm:presLayoutVars>
          <dgm:bulletEnabled val="1"/>
        </dgm:presLayoutVars>
      </dgm:prSet>
      <dgm:spPr/>
    </dgm:pt>
    <dgm:pt modelId="{6D6F726B-224F-48AF-9A24-F0CF8E9EFAF2}" type="pres">
      <dgm:prSet presAssocID="{41039624-9B1A-4917-865A-9E80C9CD6A46}" presName="sibTrans" presStyleLbl="sibTrans2D1" presStyleIdx="3" presStyleCnt="4" custScaleY="67098"/>
      <dgm:spPr/>
    </dgm:pt>
    <dgm:pt modelId="{6B9F58C9-46AF-4FAE-966C-5A1F150A39CF}" type="pres">
      <dgm:prSet presAssocID="{41039624-9B1A-4917-865A-9E80C9CD6A46}" presName="connectorText" presStyleLbl="sibTrans2D1" presStyleIdx="3" presStyleCnt="4"/>
      <dgm:spPr/>
    </dgm:pt>
    <dgm:pt modelId="{99E7D6C7-980F-4535-904C-BEBCD652A204}" type="pres">
      <dgm:prSet presAssocID="{2595C59D-294D-425E-94B8-97E70E44241E}" presName="node" presStyleLbl="node1" presStyleIdx="4" presStyleCnt="5">
        <dgm:presLayoutVars>
          <dgm:bulletEnabled val="1"/>
        </dgm:presLayoutVars>
      </dgm:prSet>
      <dgm:spPr/>
    </dgm:pt>
  </dgm:ptLst>
  <dgm:cxnLst>
    <dgm:cxn modelId="{D9B0051A-1B35-4740-A94B-F642135D7615}" type="presOf" srcId="{2595C59D-294D-425E-94B8-97E70E44241E}" destId="{99E7D6C7-980F-4535-904C-BEBCD652A204}" srcOrd="0" destOrd="0" presId="urn:microsoft.com/office/officeart/2005/8/layout/process2"/>
    <dgm:cxn modelId="{1F0F7626-B2CF-48AC-B088-1F20E2A6A878}" type="presOf" srcId="{35226573-2A91-417E-9977-4C39B7E50463}" destId="{E3D34556-F412-4CF6-9611-E9FD8C97A8C5}" srcOrd="0" destOrd="0" presId="urn:microsoft.com/office/officeart/2005/8/layout/process2"/>
    <dgm:cxn modelId="{01AA532D-283C-4648-8A41-F9A1F338BC2E}" type="presOf" srcId="{050A1371-CBAB-404D-9C96-5919AA2F4CAD}" destId="{CE0C679C-8B28-48B5-8779-0A7EE35C7F1A}" srcOrd="0" destOrd="0" presId="urn:microsoft.com/office/officeart/2005/8/layout/process2"/>
    <dgm:cxn modelId="{9A20BB30-44A4-4D95-A42F-B6BCB682F8BC}" type="presOf" srcId="{9CBDD936-8980-432A-8700-6642ABEEE171}" destId="{2A228769-AFB4-4F67-8C6F-CF4F79A21E55}" srcOrd="0" destOrd="0" presId="urn:microsoft.com/office/officeart/2005/8/layout/process2"/>
    <dgm:cxn modelId="{BC5ED435-52B5-4D2C-AA00-6E2C6AF441F3}" type="presOf" srcId="{0F79B656-B7C4-43F8-90D5-4A95BB2B8C3F}" destId="{D858603F-8010-4D3F-B552-7274BD8C91BD}" srcOrd="0" destOrd="0" presId="urn:microsoft.com/office/officeart/2005/8/layout/process2"/>
    <dgm:cxn modelId="{FD95B536-22AD-4194-8D8D-282B1CE99BBA}" type="presOf" srcId="{7F1CCE9E-1328-4E67-84F4-737193108B3E}" destId="{99D96D39-AA20-4583-8F03-4F0039B6AF82}" srcOrd="0" destOrd="0" presId="urn:microsoft.com/office/officeart/2005/8/layout/process2"/>
    <dgm:cxn modelId="{5F2A7A37-8EDF-489D-A2AD-F4CB3F73B361}" type="presOf" srcId="{20DDA7E7-BA01-4041-9C9E-54906EA476D5}" destId="{7015A16A-AF4F-437C-85C5-A16200A036EB}" srcOrd="0" destOrd="0" presId="urn:microsoft.com/office/officeart/2005/8/layout/process2"/>
    <dgm:cxn modelId="{F25E5E3E-ECFC-4090-826E-F7998CC72C02}" srcId="{0F79B656-B7C4-43F8-90D5-4A95BB2B8C3F}" destId="{7F1CCE9E-1328-4E67-84F4-737193108B3E}" srcOrd="2" destOrd="0" parTransId="{F6080DE6-6BCB-481D-A551-71456E16A74E}" sibTransId="{51278CB4-2C44-49EF-9074-E7BE672F5896}"/>
    <dgm:cxn modelId="{7DE01352-5A83-4B56-ABE6-F66CA837F71A}" type="presOf" srcId="{41039624-9B1A-4917-865A-9E80C9CD6A46}" destId="{6B9F58C9-46AF-4FAE-966C-5A1F150A39CF}" srcOrd="1" destOrd="0" presId="urn:microsoft.com/office/officeart/2005/8/layout/process2"/>
    <dgm:cxn modelId="{0A69C052-C3B6-434D-9663-B40A4636A970}" srcId="{0F79B656-B7C4-43F8-90D5-4A95BB2B8C3F}" destId="{A9B3793E-013D-4F3E-980E-4537D810C860}" srcOrd="3" destOrd="0" parTransId="{986A8A18-D687-4CF1-AEEF-69C63B60D35A}" sibTransId="{41039624-9B1A-4917-865A-9E80C9CD6A46}"/>
    <dgm:cxn modelId="{F2CD6F55-69A8-4070-9583-D06FDA111580}" srcId="{0F79B656-B7C4-43F8-90D5-4A95BB2B8C3F}" destId="{35226573-2A91-417E-9977-4C39B7E50463}" srcOrd="1" destOrd="0" parTransId="{71557CCF-0C40-45D2-8590-E70A72CF9B8B}" sibTransId="{20DDA7E7-BA01-4041-9C9E-54906EA476D5}"/>
    <dgm:cxn modelId="{524D3D77-2F1A-4AE4-9FFA-D83BC27DD560}" srcId="{0F79B656-B7C4-43F8-90D5-4A95BB2B8C3F}" destId="{2595C59D-294D-425E-94B8-97E70E44241E}" srcOrd="4" destOrd="0" parTransId="{50507DC3-07FA-4C5E-84A6-DE097B742C14}" sibTransId="{4AE436DE-6E10-4407-B178-FD8E9153B808}"/>
    <dgm:cxn modelId="{36F87F95-6C67-4E8D-9FB8-5DDC86F11556}" type="presOf" srcId="{51278CB4-2C44-49EF-9074-E7BE672F5896}" destId="{6CFBA985-7006-481F-AB77-9E78B6B8D6B9}" srcOrd="1" destOrd="0" presId="urn:microsoft.com/office/officeart/2005/8/layout/process2"/>
    <dgm:cxn modelId="{020E3E9C-9C5A-4FF8-A84E-72630DADA4C7}" srcId="{0F79B656-B7C4-43F8-90D5-4A95BB2B8C3F}" destId="{9CBDD936-8980-432A-8700-6642ABEEE171}" srcOrd="0" destOrd="0" parTransId="{C8592AF0-8AFD-47A9-8390-BC49DDF2B165}" sibTransId="{050A1371-CBAB-404D-9C96-5919AA2F4CAD}"/>
    <dgm:cxn modelId="{6D4C14B6-086C-4A66-A610-DD87D39BBB4B}" type="presOf" srcId="{41039624-9B1A-4917-865A-9E80C9CD6A46}" destId="{6D6F726B-224F-48AF-9A24-F0CF8E9EFAF2}" srcOrd="0" destOrd="0" presId="urn:microsoft.com/office/officeart/2005/8/layout/process2"/>
    <dgm:cxn modelId="{9EAB29CB-3742-455A-A0AD-6438DB940BBC}" type="presOf" srcId="{050A1371-CBAB-404D-9C96-5919AA2F4CAD}" destId="{18611F7E-928C-487E-BD78-028AA8B4C109}" srcOrd="1" destOrd="0" presId="urn:microsoft.com/office/officeart/2005/8/layout/process2"/>
    <dgm:cxn modelId="{AAA1C1D4-7D7C-4C3D-97CD-A4A478CF1AF4}" type="presOf" srcId="{A9B3793E-013D-4F3E-980E-4537D810C860}" destId="{3B17A973-8CFF-49FB-8F6C-617CB2D6B491}" srcOrd="0" destOrd="0" presId="urn:microsoft.com/office/officeart/2005/8/layout/process2"/>
    <dgm:cxn modelId="{F28EC0E9-2442-44BD-9E8C-E3E8518EA637}" type="presOf" srcId="{20DDA7E7-BA01-4041-9C9E-54906EA476D5}" destId="{DE513676-FDF3-49BC-A897-D1F7767B263C}" srcOrd="1" destOrd="0" presId="urn:microsoft.com/office/officeart/2005/8/layout/process2"/>
    <dgm:cxn modelId="{6BADCDFB-B24A-4421-A69E-A6912E279E6D}" type="presOf" srcId="{51278CB4-2C44-49EF-9074-E7BE672F5896}" destId="{282357B2-F1F3-4C46-A10D-9B7151174B1C}" srcOrd="0" destOrd="0" presId="urn:microsoft.com/office/officeart/2005/8/layout/process2"/>
    <dgm:cxn modelId="{77380123-77C6-4F0A-999F-F671265767F1}" type="presParOf" srcId="{D858603F-8010-4D3F-B552-7274BD8C91BD}" destId="{2A228769-AFB4-4F67-8C6F-CF4F79A21E55}" srcOrd="0" destOrd="0" presId="urn:microsoft.com/office/officeart/2005/8/layout/process2"/>
    <dgm:cxn modelId="{7B35327B-40AA-4345-B7D1-95ADA0E5D331}" type="presParOf" srcId="{D858603F-8010-4D3F-B552-7274BD8C91BD}" destId="{CE0C679C-8B28-48B5-8779-0A7EE35C7F1A}" srcOrd="1" destOrd="0" presId="urn:microsoft.com/office/officeart/2005/8/layout/process2"/>
    <dgm:cxn modelId="{D076C552-7E79-49EB-BF9C-415A46E3A360}" type="presParOf" srcId="{CE0C679C-8B28-48B5-8779-0A7EE35C7F1A}" destId="{18611F7E-928C-487E-BD78-028AA8B4C109}" srcOrd="0" destOrd="0" presId="urn:microsoft.com/office/officeart/2005/8/layout/process2"/>
    <dgm:cxn modelId="{7FF0CEAC-B2DA-4713-AF4C-11B876101CD2}" type="presParOf" srcId="{D858603F-8010-4D3F-B552-7274BD8C91BD}" destId="{E3D34556-F412-4CF6-9611-E9FD8C97A8C5}" srcOrd="2" destOrd="0" presId="urn:microsoft.com/office/officeart/2005/8/layout/process2"/>
    <dgm:cxn modelId="{77269F0F-7875-4713-AB7E-B200354EA5B2}" type="presParOf" srcId="{D858603F-8010-4D3F-B552-7274BD8C91BD}" destId="{7015A16A-AF4F-437C-85C5-A16200A036EB}" srcOrd="3" destOrd="0" presId="urn:microsoft.com/office/officeart/2005/8/layout/process2"/>
    <dgm:cxn modelId="{F175B9D6-B9E3-472D-84C7-0A26158ABF2A}" type="presParOf" srcId="{7015A16A-AF4F-437C-85C5-A16200A036EB}" destId="{DE513676-FDF3-49BC-A897-D1F7767B263C}" srcOrd="0" destOrd="0" presId="urn:microsoft.com/office/officeart/2005/8/layout/process2"/>
    <dgm:cxn modelId="{12C4E6B5-B426-4CC7-B588-3A5E672D1E2D}" type="presParOf" srcId="{D858603F-8010-4D3F-B552-7274BD8C91BD}" destId="{99D96D39-AA20-4583-8F03-4F0039B6AF82}" srcOrd="4" destOrd="0" presId="urn:microsoft.com/office/officeart/2005/8/layout/process2"/>
    <dgm:cxn modelId="{1CFAC9CD-D7E7-4087-8C26-2C7CE9D47648}" type="presParOf" srcId="{D858603F-8010-4D3F-B552-7274BD8C91BD}" destId="{282357B2-F1F3-4C46-A10D-9B7151174B1C}" srcOrd="5" destOrd="0" presId="urn:microsoft.com/office/officeart/2005/8/layout/process2"/>
    <dgm:cxn modelId="{00FD794B-1BB3-4B80-8CDE-79A1A13AE053}" type="presParOf" srcId="{282357B2-F1F3-4C46-A10D-9B7151174B1C}" destId="{6CFBA985-7006-481F-AB77-9E78B6B8D6B9}" srcOrd="0" destOrd="0" presId="urn:microsoft.com/office/officeart/2005/8/layout/process2"/>
    <dgm:cxn modelId="{30A29A87-6DD8-4390-93EE-4C4B2D48EEF1}" type="presParOf" srcId="{D858603F-8010-4D3F-B552-7274BD8C91BD}" destId="{3B17A973-8CFF-49FB-8F6C-617CB2D6B491}" srcOrd="6" destOrd="0" presId="urn:microsoft.com/office/officeart/2005/8/layout/process2"/>
    <dgm:cxn modelId="{6FFC2AB1-3DFF-47A0-A42B-988FFF4EE94E}" type="presParOf" srcId="{D858603F-8010-4D3F-B552-7274BD8C91BD}" destId="{6D6F726B-224F-48AF-9A24-F0CF8E9EFAF2}" srcOrd="7" destOrd="0" presId="urn:microsoft.com/office/officeart/2005/8/layout/process2"/>
    <dgm:cxn modelId="{2F61943D-979A-4F3C-A749-617BD4367160}" type="presParOf" srcId="{6D6F726B-224F-48AF-9A24-F0CF8E9EFAF2}" destId="{6B9F58C9-46AF-4FAE-966C-5A1F150A39CF}" srcOrd="0" destOrd="0" presId="urn:microsoft.com/office/officeart/2005/8/layout/process2"/>
    <dgm:cxn modelId="{BEB9FCC2-DFE7-4C38-A549-3FB42A4F72A0}" type="presParOf" srcId="{D858603F-8010-4D3F-B552-7274BD8C91BD}" destId="{99E7D6C7-980F-4535-904C-BEBCD652A204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28769-AFB4-4F67-8C6F-CF4F79A21E55}">
      <dsp:nvSpPr>
        <dsp:cNvPr id="0" name=""/>
        <dsp:cNvSpPr/>
      </dsp:nvSpPr>
      <dsp:spPr>
        <a:xfrm>
          <a:off x="2126709" y="540"/>
          <a:ext cx="113773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noProof="0"/>
            <a:t>Need</a:t>
          </a:r>
        </a:p>
      </dsp:txBody>
      <dsp:txXfrm>
        <a:off x="2145222" y="19053"/>
        <a:ext cx="1100705" cy="595047"/>
      </dsp:txXfrm>
    </dsp:sp>
    <dsp:sp modelId="{CE0C679C-8B28-48B5-8779-0A7EE35C7F1A}">
      <dsp:nvSpPr>
        <dsp:cNvPr id="0" name=""/>
        <dsp:cNvSpPr/>
      </dsp:nvSpPr>
      <dsp:spPr>
        <a:xfrm rot="5400000">
          <a:off x="2577061" y="695207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noProof="0"/>
        </a:p>
      </dsp:txBody>
      <dsp:txXfrm rot="-5400000">
        <a:off x="2638320" y="672118"/>
        <a:ext cx="114508" cy="179773"/>
      </dsp:txXfrm>
    </dsp:sp>
    <dsp:sp modelId="{E3D34556-F412-4CF6-9611-E9FD8C97A8C5}">
      <dsp:nvSpPr>
        <dsp:cNvPr id="0" name=""/>
        <dsp:cNvSpPr/>
      </dsp:nvSpPr>
      <dsp:spPr>
        <a:xfrm>
          <a:off x="2126709" y="948649"/>
          <a:ext cx="113773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noProof="0"/>
            <a:t>Shortlist</a:t>
          </a:r>
        </a:p>
      </dsp:txBody>
      <dsp:txXfrm>
        <a:off x="2145222" y="967162"/>
        <a:ext cx="1100705" cy="595047"/>
      </dsp:txXfrm>
    </dsp:sp>
    <dsp:sp modelId="{7015A16A-AF4F-437C-85C5-A16200A036EB}">
      <dsp:nvSpPr>
        <dsp:cNvPr id="0" name=""/>
        <dsp:cNvSpPr/>
      </dsp:nvSpPr>
      <dsp:spPr>
        <a:xfrm rot="5400000">
          <a:off x="2577061" y="1643316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noProof="0"/>
        </a:p>
      </dsp:txBody>
      <dsp:txXfrm rot="-5400000">
        <a:off x="2638320" y="1620227"/>
        <a:ext cx="114508" cy="179773"/>
      </dsp:txXfrm>
    </dsp:sp>
    <dsp:sp modelId="{99D96D39-AA20-4583-8F03-4F0039B6AF82}">
      <dsp:nvSpPr>
        <dsp:cNvPr id="0" name=""/>
        <dsp:cNvSpPr/>
      </dsp:nvSpPr>
      <dsp:spPr>
        <a:xfrm>
          <a:off x="2126709" y="1896759"/>
          <a:ext cx="113773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noProof="0"/>
            <a:t>Feasibility</a:t>
          </a:r>
        </a:p>
      </dsp:txBody>
      <dsp:txXfrm>
        <a:off x="2145222" y="1915272"/>
        <a:ext cx="1100705" cy="595047"/>
      </dsp:txXfrm>
    </dsp:sp>
    <dsp:sp modelId="{282357B2-F1F3-4C46-A10D-9B7151174B1C}">
      <dsp:nvSpPr>
        <dsp:cNvPr id="0" name=""/>
        <dsp:cNvSpPr/>
      </dsp:nvSpPr>
      <dsp:spPr>
        <a:xfrm rot="5400000">
          <a:off x="2577061" y="2591426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noProof="0"/>
        </a:p>
      </dsp:txBody>
      <dsp:txXfrm rot="-5400000">
        <a:off x="2638320" y="2568337"/>
        <a:ext cx="114508" cy="179773"/>
      </dsp:txXfrm>
    </dsp:sp>
    <dsp:sp modelId="{3B17A973-8CFF-49FB-8F6C-617CB2D6B491}">
      <dsp:nvSpPr>
        <dsp:cNvPr id="0" name=""/>
        <dsp:cNvSpPr/>
      </dsp:nvSpPr>
      <dsp:spPr>
        <a:xfrm>
          <a:off x="2126709" y="2844869"/>
          <a:ext cx="113773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noProof="0"/>
            <a:t>Emotion</a:t>
          </a:r>
        </a:p>
      </dsp:txBody>
      <dsp:txXfrm>
        <a:off x="2145222" y="2863382"/>
        <a:ext cx="1100705" cy="595047"/>
      </dsp:txXfrm>
    </dsp:sp>
    <dsp:sp modelId="{6D6F726B-224F-48AF-9A24-F0CF8E9EFAF2}">
      <dsp:nvSpPr>
        <dsp:cNvPr id="0" name=""/>
        <dsp:cNvSpPr/>
      </dsp:nvSpPr>
      <dsp:spPr>
        <a:xfrm rot="5400000">
          <a:off x="2577061" y="3539536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noProof="0"/>
        </a:p>
      </dsp:txBody>
      <dsp:txXfrm rot="-5400000">
        <a:off x="2638320" y="3516447"/>
        <a:ext cx="114508" cy="179773"/>
      </dsp:txXfrm>
    </dsp:sp>
    <dsp:sp modelId="{99E7D6C7-980F-4535-904C-BEBCD652A204}">
      <dsp:nvSpPr>
        <dsp:cNvPr id="0" name=""/>
        <dsp:cNvSpPr/>
      </dsp:nvSpPr>
      <dsp:spPr>
        <a:xfrm>
          <a:off x="2126709" y="3792978"/>
          <a:ext cx="1137731" cy="63207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u="sng" kern="1200" noProof="0">
              <a:solidFill>
                <a:srgbClr val="120742"/>
              </a:solidFill>
            </a:rPr>
            <a:t>Book</a:t>
          </a:r>
        </a:p>
      </dsp:txBody>
      <dsp:txXfrm>
        <a:off x="2145222" y="3811491"/>
        <a:ext cx="1100705" cy="595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34B23F-C8EF-F3EF-99E7-364B65C229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1D5AD-4C08-6090-1813-FFA36F54F6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25A5-1924-46B5-A4BC-19070D8266E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386DA-A9CF-BA47-44D3-626F281E31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563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8C256-43EA-1DF9-B64E-A8C634B71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0F489B-E0F8-BE92-6887-084C3C8F1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B863E1-C136-A98B-6E0E-FA2BB01C7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A12CC-E71A-7DB1-A9C8-12169DB8A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307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50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FE0C1-8BA7-3D89-9EA1-C97921F6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BB9B15-1286-8B1A-3416-3CB997FBD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0B076-BCDE-461C-8F9B-CEB589AD0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8A147-913D-357A-278E-F152DF768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741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3B66-5EDF-8310-0FC4-0A0D72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F6B32-5503-4D9E-02BC-D4B4B898D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316B2-6874-BFF9-022D-0E4826B1F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F1770-4D35-34CE-789D-C7CCCC36D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589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244BD-55E1-64A4-312D-550E90DA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16079-DB2B-1769-41CA-8F900ACDF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109F95-5403-573C-B8C7-DFE97F1BE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16A29-7365-B5A6-FB2E-79041869E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7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B6542-0545-FA43-A436-DD7851726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ED8FB0-D344-8295-E707-5E7ADD3AE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F3DBB-CE87-9359-A618-AFB5C7D92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39610-F261-EA98-2BC7-AEA66BD0CC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833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019CE-3231-B686-F861-02AC4251D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D3926-BD6B-2DC2-F916-DD4000E05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742574-0C00-65C3-2095-00EDAE4FC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C8D0C-08CE-ADA1-F79E-C624AE756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637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A1361-8A29-AD1E-0146-1E11B080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A98ECD-445F-865B-97C0-CDE26166C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D2089-DB2B-6B33-38A7-3668C01C8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941C4-7C80-A1A4-FC5B-C30904A36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690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A4B14-DF4E-0FFA-D0A0-6D849BC2E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309ED-99B1-AD9D-F1A4-6DFB30C42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0A3EA-0091-3A2F-D8B9-32A9853AC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BA4D8-A4E2-0180-FD4D-DDBC056B0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103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1B12-B905-6469-BC58-71321A1C7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FB55C-9B74-B0B6-2AD6-0F36B0CD4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5600C-30E6-7030-DF8B-2F5F3872F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62763-CC22-1990-65CA-E4B39739A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54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C578F-C8F0-0C48-16B9-5D9E75DDC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8384B5-B304-520C-2E78-EA349857B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7A65C3-A55D-52F2-9ED7-5B8D5F1F8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86A4-DA5B-2DAF-2C91-46C8C4DBE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080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83DC4-C91F-A7F5-38EF-25868F59F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361D69-653D-7D83-5F17-BFECE89FA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86204-4FFF-7EAA-100B-239D785B8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EA425-6F0E-2179-ED83-A8424F39A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17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98D71-0BA2-EC97-27DA-3B2ABA5AB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B43F7-520A-85F9-34DE-8208ED2E4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61CD9-9D93-A29F-3C87-63A2BB805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889FD-08AF-D40F-4526-6025290EE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162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D5-0235-5F74-703F-CA52904F6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C8B1D-37F0-34EC-AA98-8E7437B95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AEE52-8FD5-2E2D-295C-B60514FA0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1527C-4FDF-A763-90A3-7DC11340D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830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81E81-B74A-70E6-8354-B504150C8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59BEC-42C3-0A5E-881B-66733C248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AA2B4-98AA-C752-56E0-3BCAFBA61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B9C84-E1C3-1A4F-B225-EAA025166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4678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A6B05-FF62-6415-4230-916002942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2C37C-32A4-DAD9-667C-881097653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DDCAF-3964-6472-5C48-E95EC6AB4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15B30-5AAF-21AA-B200-B0E6012CD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751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799E6-4B30-6A0D-E60B-58574AF4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FB7CE7-997F-797E-CB62-8D860CCD3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E6DD5-FCC8-E244-D036-88B38B405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FF135-DE94-3EC6-2FDE-1888BB9EC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200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41FBC-6C79-4E83-AAC6-82690F500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ACACD-2744-CD22-BB33-C5C8DEB96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C8C602-F369-6230-C5CA-197A3BAC4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BD34C-6BC9-209F-21B6-EE33CDCB8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920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2854E-9313-16D5-D2C2-5D4F7125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89919B-67EC-D2BD-D4C4-F309A0851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41211-B1F8-D7AD-7BA0-D1B279EAC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D6E78-D1AF-74E7-47E2-F9629DEDF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89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66E82-35BA-78CA-6345-110729C75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BEC3A-126B-52B8-7D25-1A8E6A75D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0FBC32-5C1A-782A-0E04-F4BE5091A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40031-C299-C66F-CE89-3E2541923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93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DA180-6AEC-B9F9-CDDD-E9A525735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31D6A-B7F8-601E-B9D7-F337E16CCC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044A2D-8B52-EC9D-CC86-B28368848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553C3-9B6C-3E12-64F2-C8A517DEF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582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62D5-5B83-0B17-B028-7ADFA011E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7C46B-9F85-BAF2-463D-F78B06176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6279B-BBD0-884F-5508-11819CA02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6B6D5-9051-BB65-328F-F3E60383B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948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5218-0FCD-9C32-34F7-9C3524239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67259-4455-EB05-262D-FB2177EA9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99712-F0E5-53F7-C00C-2D9A4120F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29B13-72BD-78F0-FA66-26096E9A7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349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049C-E469-FA3A-A36F-6699F490F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0812C-D9A6-F271-9292-103D3AC80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202FD-FE5C-ABBE-B99F-C84401A2B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95029-DBD5-5802-02E0-E26C503363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032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D1841-76E8-87A1-9533-43E302ED8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F3F73-CC3F-7D4F-25C3-C33B0AD90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DCA4A1-3148-2F08-034D-DA37BA6A7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8505F-F400-FF04-34FB-7C8C1037D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6502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BED85-C19C-2CB2-B6B1-F80DBB925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DB6AF-EA65-4BAB-EBF0-43CA59641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9E4B37-EE75-AEE8-3383-202DCF798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EA7AC-5CBB-3841-28A0-8387DD394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549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1894-2969-1E7B-BD26-7B50F2B40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27CD5-426F-9180-F24F-74E9B1B49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FA378-7B40-F236-B676-108D25514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1712F-F635-965E-8005-058D66BB7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9687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8EDA2-920C-34F9-AE85-0C66D86DF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56AD6-A84A-6B96-597C-6C459AC3E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3F8B11-D23F-BD18-EE80-AB8F1C657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6ADD3-F4BF-20A6-7BD4-74677613C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610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C498-F560-ED5C-BCE5-BB74A2FA9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2E8A0-4045-193D-F18C-D6EFC1362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6CF2B-60EE-1D4E-52E0-6369F2743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97D60-A1FB-937B-C884-8D344D261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383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44B82-01B9-5385-DF0E-E835AF07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688018-5D17-A45A-5C77-9CD811895F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56981-18F9-58B1-E508-F3C60FA4C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156CD-23CD-5811-CB55-117EC797F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390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C9477-1F41-DC71-DFFC-61994944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BD1A29-FF36-162C-0E9F-CDA71E2E1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31087-224A-519E-322C-1E0B94FC9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A8D8A-9BA3-5275-C2B3-D7D329D76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6381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09C4-7751-B68F-F648-6F5F19D6C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AB29B-B46B-88DA-3A20-19691D8B7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D773E-EF8F-A5E4-7B05-2D4FFC080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77379-C6BA-813E-80D4-6A5900DF0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6643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E8275-161C-DD3D-C80F-30D1559B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9F19D-C85B-B114-00D5-50A6C54FE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FF3CB-819F-775D-2046-33937759F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0C246-86B1-D7BF-2A70-2AC9CEAEB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1766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BB777-5CB5-CB77-D734-42E85660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23E501-D742-0EF1-B4A3-181982871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2B80A7-8A85-E687-4479-B6DA62601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2EA5B-3C41-A62E-CB20-D2C51ED64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2564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1A31F-3600-5614-2C65-01F546921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A5B89-6A8E-3647-1DCD-44EA822F0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3242C4-EEB6-36D4-7E7E-76D63F051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16CE7-94B3-7E0F-11C1-A7304FE2F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1171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4E62E-CE14-7E24-0996-67B26EEA7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46026-C09E-7922-2BB2-F74AA4A30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B6EC55-0541-FB03-79A7-9EAFBCF03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AE3BF-AE1C-0D9F-6910-32709035D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1112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D9732-790D-167B-9AC3-6ACBC5FCE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71F97-6F61-7A2A-1A7F-49380AF91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333FF-5E22-C069-F341-6DD6B402E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DD83F-7970-AC5F-E0CA-24D4D69D7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3594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96239-09F4-B0FD-752F-3F60589B7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7584D-6149-51A5-C5D2-182613479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805E5-579C-4C97-92F8-AF572669D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99AAB-9E91-3A1A-66C8-2FE77FAF9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97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336550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700" y="1133475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560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6277FD-DE53-EBBD-BCB4-3629ACA50505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70F017B8-53BB-E05E-6108-2022F81A93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288E3485-5785-5E6F-9ABA-BA2EAE1796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442667-5672-E683-9936-497B0CFC09F2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7A6D0-FD12-C08C-D0ED-D927B74F115E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B8DC6A5B-18A1-A22B-66BD-C680A97A3F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3EE3B1E5-2AE0-873C-4DDF-0884AD9D05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7AA677-049A-4C80-3F97-0EB75B0645D5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591EB-EF83-6C45-2C03-428E31AAFBE8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2" descr="Welsh Government Logo">
            <a:extLst>
              <a:ext uri="{FF2B5EF4-FFF2-40B4-BE49-F238E27FC236}">
                <a16:creationId xmlns:a16="http://schemas.microsoft.com/office/drawing/2014/main" id="{04E28F06-1142-B16A-848D-38804E37B6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05102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E10C61A-72D1-CD0E-F016-31BF99BA29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0CC0B1-AF4B-0A30-169F-698A303E06F4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969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42EA9E-67C9-4C87-932C-8F489DA21F6E}" type="slidenum">
              <a:rPr lang="en-GB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GB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4" r:id="rId3"/>
    <p:sldLayoutId id="2147483673" r:id="rId4"/>
    <p:sldLayoutId id="2147483670" r:id="rId5"/>
    <p:sldLayoutId id="2147483672" r:id="rId6"/>
    <p:sldLayoutId id="2147483675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ourismresearch@gov.wales" TargetMode="External"/><Relationship Id="rId2" Type="http://schemas.openxmlformats.org/officeDocument/2006/relationships/hyperlink" Target="https://www.gov.wales/statistics-and-research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wales/visit-wales-consumer-re-contact-survey" TargetMode="External"/><Relationship Id="rId2" Type="http://schemas.openxmlformats.org/officeDocument/2006/relationships/hyperlink" Target="https://www.gov.wales/domestic-gb-tourism-statistic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wales/cycling-tourism-development" TargetMode="External"/><Relationship Id="rId5" Type="http://schemas.openxmlformats.org/officeDocument/2006/relationships/hyperlink" Target="https://www.gov.wales/tourism-barometer" TargetMode="External"/><Relationship Id="rId4" Type="http://schemas.openxmlformats.org/officeDocument/2006/relationships/hyperlink" Target="https://www.gov.wales/tourism-market-demand-report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10156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Visit Wales consumer market demand COM-B: </a:t>
            </a:r>
          </a:p>
          <a:p>
            <a:pPr marL="0" marR="0" lvl="0" indent="0" algn="l" defTabSz="60958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4B546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UK, USA and Germany (2026)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4B5461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/>
          <p:cNvSpPr txBox="1"/>
          <p:nvPr/>
        </p:nvSpPr>
        <p:spPr>
          <a:xfrm>
            <a:off x="2901744" y="488475"/>
            <a:ext cx="3659928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Social Research Number: </a:t>
            </a:r>
            <a:r>
              <a:rPr lang="en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82/2026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Publication date: </a:t>
            </a:r>
            <a:r>
              <a:rPr kumimoji="0" lang="en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01/10/2026</a:t>
            </a:r>
            <a:endParaRPr kumimoji="0" lang="en-GB" sz="1467" b="0" i="0" u="none" strike="noStrike" kern="1200" cap="small" spc="67" normalizeH="0" baseline="0" noProof="0" dirty="0">
              <a:ln>
                <a:noFill/>
              </a:ln>
              <a:solidFill>
                <a:srgbClr val="2C486E"/>
              </a:solidFill>
              <a:effectLst/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 Box 1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 ISBN</a:t>
            </a:r>
            <a:r>
              <a:rPr lang="en-GB" sz="1200" noProof="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978-1-80853-448-5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Crown Copyright</a:t>
            </a:r>
          </a:p>
        </p:txBody>
      </p:sp>
      <p:sp>
        <p:nvSpPr>
          <p:cNvPr id="10" name="Text Box 1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Mae’r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ddogfen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yma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hefyd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Gymraeg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Welsh.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7F53C1-D4CE-7566-198C-E62970BC546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-2387600"/>
            <a:ext cx="9144000" cy="2387600"/>
          </a:xfrm>
          <a:prstGeom prst="rect">
            <a:avLst/>
          </a:prstGeom>
        </p:spPr>
        <p:txBody>
          <a:bodyPr anchor="b"/>
          <a:lstStyle/>
          <a:p>
            <a:r>
              <a:rPr lang="en-GB"/>
              <a:t>Introduction slide 2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/>
          </p:cNvSpPr>
          <p:nvPr/>
        </p:nvSpPr>
        <p:spPr>
          <a:xfrm>
            <a:off x="564543" y="1112662"/>
            <a:ext cx="10966197" cy="155119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Full Research Report:  Visit Wales </a:t>
            </a:r>
            <a:r>
              <a:rPr lang="en-GB" sz="1400" noProof="0" dirty="0">
                <a:solidFill>
                  <a:srgbClr val="120742"/>
                </a:solidFill>
              </a:rPr>
              <a:t>market demand COM-B – UK, USA and Germany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report (2026)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Cardiff: Welsh Government, GSR report number 82/2026.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solidFill>
                  <a:srgbClr val="120742"/>
                </a:solidFill>
              </a:rPr>
              <a:t>This report can be found on the Statistics and research pages of the Welsh Government website: </a:t>
            </a:r>
            <a:r>
              <a:rPr lang="en-GB" sz="1400" dirty="0">
                <a:solidFill>
                  <a:srgbClr val="120742"/>
                </a:solidFill>
                <a:hlinkClick r:id="rId2"/>
              </a:rPr>
              <a:t>https://www.gov.wales/statistics-and-research</a:t>
            </a:r>
            <a:br>
              <a:rPr lang="en-GB" sz="1400" dirty="0">
                <a:solidFill>
                  <a:srgbClr val="120742"/>
                </a:solidFill>
                <a:highlight>
                  <a:srgbClr val="FFFF00"/>
                </a:highlight>
              </a:rPr>
            </a:b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D11D167-655C-A196-181C-B73FDDFF9F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25206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Views expressed in this report are those of the researcher and not necessarily those of the Welsh Government.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 further information please contact: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Research and Insights Team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Visit Wales, 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Economy, </a:t>
            </a:r>
            <a:r>
              <a:rPr lang="en-GB" sz="1400" noProof="0" dirty="0">
                <a:solidFill>
                  <a:srgbClr val="120742"/>
                </a:solidFill>
              </a:rPr>
              <a:t>Energy and Planning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Cathays Park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Cardiff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CF10 3NQ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tourismresearch@gov.wales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C5D40D4-215F-3D7B-819C-64B13F935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1A14E0-84BB-7428-0302-E619BAD0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6B8181-49A0-AE2F-392B-D5C3030567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999" y="413633"/>
            <a:ext cx="1064545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This qualitative research provides depth of understanding, complemented by a wider body of quantitative and sector insight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9039" y="1446634"/>
            <a:ext cx="10924131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rgbClr val="04043F"/>
                </a:solidFill>
              </a:rPr>
              <a:t>Alongside this study, Visit Wales produces a range of insight and research, including:</a:t>
            </a: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  <a:p>
            <a:r>
              <a:rPr lang="en-GB" sz="1600" b="1" noProof="0" dirty="0">
                <a:solidFill>
                  <a:srgbClr val="04043F"/>
                </a:solidFill>
              </a:rPr>
              <a:t>Domestic GB Tourism Statistics </a:t>
            </a:r>
            <a:r>
              <a:rPr lang="en-GB" sz="1600" noProof="0" dirty="0">
                <a:solidFill>
                  <a:srgbClr val="04043F"/>
                </a:solidFill>
              </a:rPr>
              <a:t>- Data on overnight trips and day visits by British residents to destinations throughout Britain.</a:t>
            </a:r>
          </a:p>
          <a:p>
            <a:r>
              <a:rPr lang="en-GB" sz="1600" b="1" noProof="0" dirty="0">
                <a:solidFill>
                  <a:srgbClr val="04043F"/>
                </a:solidFill>
              </a:rPr>
              <a:t>Visit Wales consumer re-contact survey </a:t>
            </a:r>
            <a:r>
              <a:rPr lang="en-GB" sz="1600" noProof="0" dirty="0">
                <a:solidFill>
                  <a:srgbClr val="04043F"/>
                </a:solidFill>
              </a:rPr>
              <a:t>– Detailed reports drawn from an online survey conducted amongst Visit Wales consumer contacts.</a:t>
            </a:r>
          </a:p>
          <a:p>
            <a:r>
              <a:rPr lang="en-GB" sz="1600" b="1" noProof="0" dirty="0">
                <a:solidFill>
                  <a:srgbClr val="04043F"/>
                </a:solidFill>
              </a:rPr>
              <a:t>Tourism market demand reports </a:t>
            </a:r>
            <a:r>
              <a:rPr lang="en-GB" sz="1600" noProof="0" dirty="0">
                <a:solidFill>
                  <a:srgbClr val="04043F"/>
                </a:solidFill>
              </a:rPr>
              <a:t>- Each year Visit Wales conducts research amongst its priority markets.</a:t>
            </a:r>
          </a:p>
          <a:p>
            <a:r>
              <a:rPr lang="en-GB" sz="1600" b="1" noProof="0" dirty="0">
                <a:solidFill>
                  <a:srgbClr val="04043F"/>
                </a:solidFill>
              </a:rPr>
              <a:t>Tourism barometer </a:t>
            </a:r>
            <a:r>
              <a:rPr lang="en-GB" sz="1600" noProof="0" dirty="0">
                <a:solidFill>
                  <a:srgbClr val="04043F"/>
                </a:solidFill>
              </a:rPr>
              <a:t>- The Tourism Barometer provides a ‘snapshot’ of industry performance after important points in the tourism calendar.</a:t>
            </a:r>
          </a:p>
          <a:p>
            <a:r>
              <a:rPr lang="en-GB" sz="1600" b="1" noProof="0" dirty="0">
                <a:solidFill>
                  <a:srgbClr val="04043F"/>
                </a:solidFill>
              </a:rPr>
              <a:t>Cycling tourism development </a:t>
            </a:r>
            <a:r>
              <a:rPr lang="en-GB" sz="1600" noProof="0" dirty="0">
                <a:solidFill>
                  <a:srgbClr val="04043F"/>
                </a:solidFill>
              </a:rPr>
              <a:t>- This research explores the topic of cycling tourism in Wales, including current capacity and demand, as well as opportunities for growth.</a:t>
            </a:r>
          </a:p>
          <a:p>
            <a:endParaRPr lang="en-GB" sz="16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rgbClr val="04043F"/>
                </a:solidFill>
              </a:rPr>
              <a:t>Accessible here:</a:t>
            </a:r>
          </a:p>
          <a:p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Domestic tourism statistics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Re-contact survey reports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4"/>
              </a:rPr>
              <a:t>Market demand survey reports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Tourism barometer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6"/>
              </a:rPr>
              <a:t>Cycling tourism development report</a:t>
            </a:r>
            <a:endParaRPr lang="en-GB" sz="12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000" noProof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40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94AB30A-3F33-FA22-02BD-596D147EC3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5058" y="323529"/>
            <a:ext cx="252864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Contents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C9EF88-CCE0-40ED-5B62-60549722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8659" y="849026"/>
            <a:ext cx="15819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006518"/>
              </p:ext>
            </p:extLst>
          </p:nvPr>
        </p:nvGraphicFramePr>
        <p:xfrm>
          <a:off x="415058" y="1251334"/>
          <a:ext cx="5532582" cy="2309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819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5070763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Background &amp; methodology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Key findings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>
                          <a:solidFill>
                            <a:srgbClr val="120742"/>
                          </a:solidFill>
                        </a:rPr>
                        <a:t>The Holiday Decision System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120742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The COM-B Diagnosis of Wales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</a:tbl>
          </a:graphicData>
        </a:graphic>
      </p:graphicFrame>
      <p:pic>
        <p:nvPicPr>
          <p:cNvPr id="1030" name="Picture 6">
            <a:extLst>
              <a:ext uri="{FF2B5EF4-FFF2-40B4-BE49-F238E27FC236}">
                <a16:creationId xmlns:a16="http://schemas.microsoft.com/office/drawing/2014/main" id="{0607ED1A-2469-9416-4128-F53653D58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612" y="0"/>
            <a:ext cx="7339388" cy="661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F465E-AF94-DDF5-391E-6067030A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CBB483D-5433-D06F-4A47-A1BDE5059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38"/>
          <a:stretch>
            <a:fillRect/>
          </a:stretch>
        </p:blipFill>
        <p:spPr bwMode="auto">
          <a:xfrm>
            <a:off x="0" y="0"/>
            <a:ext cx="12188805" cy="736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85BCB-4D95-38D4-BF07-04710251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804" cy="7362826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 descr="KEY FINDINGS">
            <a:extLst>
              <a:ext uri="{FF2B5EF4-FFF2-40B4-BE49-F238E27FC236}">
                <a16:creationId xmlns:a16="http://schemas.microsoft.com/office/drawing/2014/main" id="{2B4DA91E-3A7B-AD13-568E-B1FF861320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FINDINGS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C9EAF5-2B9F-7314-2EDE-3B1E4DA6B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761531-BA43-1A2A-15A3-3696908D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7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83FB37-FF32-59AB-F5C1-AC1EFB3D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950" y="1670279"/>
            <a:ext cx="6589631" cy="439308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9127E3E-88CA-BE47-84B0-E27F5A93A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353" y="1670281"/>
            <a:ext cx="3880409" cy="439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/>
          </p:cNvSpPr>
          <p:nvPr/>
        </p:nvSpPr>
        <p:spPr>
          <a:xfrm>
            <a:off x="359999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Findings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49" y="605553"/>
            <a:ext cx="157549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670281"/>
            <a:ext cx="4123761" cy="439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" y="1683883"/>
            <a:ext cx="12192000" cy="4379483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7C5F408A-41B7-6655-26CF-4A501CE5E8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9999" y="990360"/>
            <a:ext cx="11010365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Three behavioural barriers are limiting conversion: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0" y="1907750"/>
            <a:ext cx="4064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noProof="0">
                <a:solidFill>
                  <a:schemeClr val="bg1"/>
                </a:solidFill>
              </a:rPr>
              <a:t>Capability</a:t>
            </a: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r>
              <a:rPr lang="en-GB" sz="2000" b="1" noProof="0">
                <a:solidFill>
                  <a:schemeClr val="bg1"/>
                </a:solidFill>
              </a:rPr>
              <a:t>Travellers struggle to picture what a trip to Wales actually looks like</a:t>
            </a: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r>
              <a:rPr lang="en-GB" sz="2400" b="1" noProof="0">
                <a:solidFill>
                  <a:schemeClr val="bg1"/>
                </a:solidFill>
              </a:rPr>
              <a:t>Wales must help travellers picture the trip, not just the moments.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494ED4-D398-D265-8DD5-E89A08CAC571}"/>
              </a:ext>
            </a:extLst>
          </p:cNvPr>
          <p:cNvSpPr txBox="1"/>
          <p:nvPr/>
        </p:nvSpPr>
        <p:spPr>
          <a:xfrm>
            <a:off x="4190210" y="1907750"/>
            <a:ext cx="4064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noProof="0">
                <a:solidFill>
                  <a:schemeClr val="bg1"/>
                </a:solidFill>
              </a:rPr>
              <a:t>Opportunity</a:t>
            </a: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r>
              <a:rPr lang="en-GB" sz="2000" b="1" noProof="0">
                <a:solidFill>
                  <a:schemeClr val="bg1"/>
                </a:solidFill>
              </a:rPr>
              <a:t>Wales is considered within structured travel decisions, but not always prioritised</a:t>
            </a: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r>
              <a:rPr lang="en-GB" sz="2400" b="1" noProof="0">
                <a:solidFill>
                  <a:schemeClr val="bg1"/>
                </a:solidFill>
              </a:rPr>
              <a:t>Wales must feel worth prioritising within existing travel formats.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111761-CBD1-243B-5EA5-31385602C178}"/>
              </a:ext>
            </a:extLst>
          </p:cNvPr>
          <p:cNvSpPr txBox="1"/>
          <p:nvPr/>
        </p:nvSpPr>
        <p:spPr>
          <a:xfrm>
            <a:off x="8316350" y="1867579"/>
            <a:ext cx="39724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noProof="0">
                <a:solidFill>
                  <a:schemeClr val="bg1"/>
                </a:solidFill>
              </a:rPr>
              <a:t>Motivation</a:t>
            </a: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r>
              <a:rPr lang="en-GB" sz="2000" b="1" noProof="0">
                <a:solidFill>
                  <a:schemeClr val="bg1"/>
                </a:solidFill>
              </a:rPr>
              <a:t>Wales is widely admired, but lacks distinctive signals that drive urgency</a:t>
            </a: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endParaRPr lang="en-GB" sz="2000" noProof="0">
              <a:solidFill>
                <a:schemeClr val="bg1"/>
              </a:solidFill>
            </a:endParaRPr>
          </a:p>
          <a:p>
            <a:pPr algn="ctr"/>
            <a:r>
              <a:rPr lang="en-GB" sz="2400" b="1" noProof="0">
                <a:solidFill>
                  <a:schemeClr val="bg1"/>
                </a:solidFill>
              </a:rPr>
              <a:t>Wales must feel unmistakably Welsh – </a:t>
            </a:r>
          </a:p>
          <a:p>
            <a:pPr algn="ctr"/>
            <a:r>
              <a:rPr lang="en-GB" sz="2400" b="1" noProof="0">
                <a:solidFill>
                  <a:schemeClr val="bg1"/>
                </a:solidFill>
              </a:rPr>
              <a:t>not just beautiful.</a:t>
            </a:r>
          </a:p>
        </p:txBody>
      </p:sp>
    </p:spTree>
    <p:extLst>
      <p:ext uri="{BB962C8B-B14F-4D97-AF65-F5344CB8AC3E}">
        <p14:creationId xmlns:p14="http://schemas.microsoft.com/office/powerpoint/2010/main" val="215697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0B56-626F-1DF7-C143-2E24EC6D4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>
            <a:extLst>
              <a:ext uri="{FF2B5EF4-FFF2-40B4-BE49-F238E27FC236}">
                <a16:creationId xmlns:a16="http://schemas.microsoft.com/office/drawing/2014/main" id="{EA02769C-C1E3-071B-7E55-AB947BEF9942}"/>
              </a:ext>
            </a:extLst>
          </p:cNvPr>
          <p:cNvSpPr txBox="1">
            <a:spLocks/>
          </p:cNvSpPr>
          <p:nvPr/>
        </p:nvSpPr>
        <p:spPr>
          <a:xfrm>
            <a:off x="360000" y="275640"/>
            <a:ext cx="181865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Findings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85DBDCB-34B1-72A4-0AB9-73A785759E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0000" y="794633"/>
            <a:ext cx="6789000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Capability: Helping travellers picture the trip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699C89-7299-1B67-C779-733D813484E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596639"/>
            <a:ext cx="6402750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800" b="1" noProof="0">
                <a:solidFill>
                  <a:srgbClr val="04043F"/>
                </a:solidFill>
              </a:rPr>
              <a:t>Wales must help travellers picture the trip, not just the moments</a:t>
            </a:r>
          </a:p>
          <a:p>
            <a:pPr marL="0" indent="0">
              <a:buNone/>
            </a:pPr>
            <a:endParaRPr lang="en-GB" sz="1800" b="1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>
                <a:solidFill>
                  <a:srgbClr val="04043F"/>
                </a:solidFill>
              </a:rPr>
              <a:t>What this means in practice: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Travellers struggle to visualise: 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Where they would stay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How long to spend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How experiences connect across days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Wales is strongly associated with </a:t>
            </a:r>
            <a:r>
              <a:rPr lang="en-GB" sz="1400" b="1" noProof="0">
                <a:solidFill>
                  <a:srgbClr val="04043F"/>
                </a:solidFill>
              </a:rPr>
              <a:t>scenery and activities</a:t>
            </a:r>
            <a:r>
              <a:rPr lang="en-GB" sz="1400" noProof="0">
                <a:solidFill>
                  <a:srgbClr val="04043F"/>
                </a:solidFill>
              </a:rPr>
              <a:t>, but less with </a:t>
            </a:r>
            <a:r>
              <a:rPr lang="en-GB" sz="1400" b="1" noProof="0">
                <a:solidFill>
                  <a:srgbClr val="04043F"/>
                </a:solidFill>
              </a:rPr>
              <a:t>clear, end-to-end trip structures</a:t>
            </a:r>
          </a:p>
          <a:p>
            <a:endParaRPr lang="en-GB" sz="1400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>
                <a:solidFill>
                  <a:srgbClr val="04043F"/>
                </a:solidFill>
              </a:rPr>
              <a:t>Implications for content and communication: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Amplify </a:t>
            </a:r>
            <a:r>
              <a:rPr lang="en-GB" sz="1400" b="1" noProof="0">
                <a:solidFill>
                  <a:srgbClr val="04043F"/>
                </a:solidFill>
              </a:rPr>
              <a:t>clear routes and itineraries </a:t>
            </a:r>
            <a:r>
              <a:rPr lang="en-GB" sz="1400" noProof="0">
                <a:solidFill>
                  <a:srgbClr val="04043F"/>
                </a:solidFill>
              </a:rPr>
              <a:t>(e.g. 3–5 day trip structures)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Show </a:t>
            </a:r>
            <a:r>
              <a:rPr lang="en-GB" sz="1400" b="1" noProof="0">
                <a:solidFill>
                  <a:srgbClr val="04043F"/>
                </a:solidFill>
              </a:rPr>
              <a:t>how places connect </a:t>
            </a:r>
            <a:r>
              <a:rPr lang="en-GB" sz="1400" noProof="0">
                <a:solidFill>
                  <a:srgbClr val="04043F"/>
                </a:solidFill>
              </a:rPr>
              <a:t>(not just individual highlights)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Provide </a:t>
            </a:r>
            <a:r>
              <a:rPr lang="en-GB" sz="1400" b="1" noProof="0">
                <a:solidFill>
                  <a:srgbClr val="04043F"/>
                </a:solidFill>
              </a:rPr>
              <a:t>simple “how to do it” guides </a:t>
            </a:r>
            <a:r>
              <a:rPr lang="en-GB" sz="1400" noProof="0">
                <a:solidFill>
                  <a:srgbClr val="04043F"/>
                </a:solidFill>
              </a:rPr>
              <a:t>across regions and themes</a:t>
            </a:r>
            <a:endParaRPr lang="en-GB" sz="1600" noProof="0">
              <a:solidFill>
                <a:srgbClr val="04043F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34D29B-FE82-00C7-A21F-48034306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50" y="605553"/>
            <a:ext cx="15918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1FA12F9-5839-B575-C119-4B54F3978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9000" y="-15859"/>
            <a:ext cx="5043000" cy="66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87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170B7-27BD-3431-1413-DF8003CA6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2">
            <a:extLst>
              <a:ext uri="{FF2B5EF4-FFF2-40B4-BE49-F238E27FC236}">
                <a16:creationId xmlns:a16="http://schemas.microsoft.com/office/drawing/2014/main" id="{C6292F85-8332-CC6B-FE35-9E1FAE64491A}"/>
              </a:ext>
            </a:extLst>
          </p:cNvPr>
          <p:cNvSpPr txBox="1">
            <a:spLocks/>
          </p:cNvSpPr>
          <p:nvPr/>
        </p:nvSpPr>
        <p:spPr>
          <a:xfrm>
            <a:off x="360000" y="275640"/>
            <a:ext cx="181865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Findings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93F917-9E70-57BA-576F-2C2C205D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50" y="605553"/>
            <a:ext cx="15918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5DC1B917-9B20-A158-FADD-9899C11F30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0000" y="731025"/>
            <a:ext cx="6624638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Opportunity: Competing within existing travel formats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D2B5BB-617E-7C76-CC68-E5DABD23D8B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660247"/>
            <a:ext cx="6624638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800" b="1" noProof="0">
                <a:solidFill>
                  <a:srgbClr val="04043F"/>
                </a:solidFill>
              </a:rPr>
              <a:t>Wales must feel worth prioritising within existing travel formats</a:t>
            </a:r>
          </a:p>
          <a:p>
            <a:pPr marL="0" indent="0">
              <a:buNone/>
            </a:pPr>
            <a:endParaRPr lang="en-GB" sz="1800" b="1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>
                <a:solidFill>
                  <a:srgbClr val="04043F"/>
                </a:solidFill>
              </a:rPr>
              <a:t>What this means in practice: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Travellers organise trips around familiar formats: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City breaks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Touring holidays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Multi-destination trips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Wales is often considered </a:t>
            </a:r>
            <a:r>
              <a:rPr lang="en-GB" sz="1400" b="1" noProof="0">
                <a:solidFill>
                  <a:srgbClr val="04043F"/>
                </a:solidFill>
              </a:rPr>
              <a:t>within these formats</a:t>
            </a:r>
            <a:r>
              <a:rPr lang="en-GB" sz="1400" noProof="0">
                <a:solidFill>
                  <a:srgbClr val="04043F"/>
                </a:solidFill>
              </a:rPr>
              <a:t>, but not always as </a:t>
            </a:r>
            <a:r>
              <a:rPr lang="en-GB" sz="1400" b="1" noProof="0">
                <a:solidFill>
                  <a:srgbClr val="04043F"/>
                </a:solidFill>
              </a:rPr>
              <a:t>the leading choice</a:t>
            </a:r>
          </a:p>
          <a:p>
            <a:endParaRPr lang="en-GB" sz="1400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>
                <a:solidFill>
                  <a:srgbClr val="04043F"/>
                </a:solidFill>
              </a:rPr>
              <a:t>Implications for content and communication: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Position Wales clearly within:</a:t>
            </a:r>
          </a:p>
          <a:p>
            <a:pPr lvl="1"/>
            <a:r>
              <a:rPr lang="en-GB" sz="1400" b="1" noProof="0">
                <a:solidFill>
                  <a:srgbClr val="04043F"/>
                </a:solidFill>
              </a:rPr>
              <a:t>Touring routes</a:t>
            </a:r>
          </a:p>
          <a:p>
            <a:pPr lvl="1"/>
            <a:r>
              <a:rPr lang="en-GB" sz="1400" b="1" noProof="0">
                <a:solidFill>
                  <a:srgbClr val="04043F"/>
                </a:solidFill>
              </a:rPr>
              <a:t>Multi-stop UK itineraries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Highlight what makes Wales worth including or prioritising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Explore </a:t>
            </a:r>
            <a:r>
              <a:rPr lang="en-GB" sz="1400" b="1" noProof="0">
                <a:solidFill>
                  <a:srgbClr val="04043F"/>
                </a:solidFill>
              </a:rPr>
              <a:t>cross-border storytelling </a:t>
            </a:r>
            <a:r>
              <a:rPr lang="en-GB" sz="1400" noProof="0">
                <a:solidFill>
                  <a:srgbClr val="04043F"/>
                </a:solidFill>
              </a:rPr>
              <a:t>(e.g. Wales within a broader UK journey)</a:t>
            </a:r>
            <a:endParaRPr lang="en-GB" sz="1200" noProof="0">
              <a:solidFill>
                <a:srgbClr val="04043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B321766-99B6-04AC-ECCB-DAF702B72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4638" y="0"/>
            <a:ext cx="5207362" cy="66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51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249EC-14FF-1635-BADB-0C34331CC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9A01879B-7C82-038A-3E41-E978BA8210DC}"/>
              </a:ext>
            </a:extLst>
          </p:cNvPr>
          <p:cNvSpPr txBox="1">
            <a:spLocks/>
          </p:cNvSpPr>
          <p:nvPr/>
        </p:nvSpPr>
        <p:spPr>
          <a:xfrm>
            <a:off x="360000" y="275640"/>
            <a:ext cx="181865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Findings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C8FCE0-438A-369A-AD44-6700D078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50" y="605553"/>
            <a:ext cx="15918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A41A2943-0F1B-E655-72B3-0EACB0AF26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0000" y="792777"/>
            <a:ext cx="6624638" cy="10577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Motivation: Adding distinctiveness alongside beauty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9AB9B8-5D62-F493-D550-B1D5624F07A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2008355"/>
            <a:ext cx="6221775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800" b="1" noProof="0">
                <a:solidFill>
                  <a:srgbClr val="04043F"/>
                </a:solidFill>
              </a:rPr>
              <a:t>Wales must feel unmistakably Welsh, not just beautiful</a:t>
            </a:r>
          </a:p>
          <a:p>
            <a:pPr marL="0" indent="0">
              <a:buNone/>
            </a:pPr>
            <a:endParaRPr lang="en-GB" sz="1800" b="1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>
                <a:solidFill>
                  <a:srgbClr val="04043F"/>
                </a:solidFill>
              </a:rPr>
              <a:t>What this means in practice: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Wales is consistently described as: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Beautiful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Peaceful</a:t>
            </a:r>
          </a:p>
          <a:p>
            <a:pPr lvl="1"/>
            <a:r>
              <a:rPr lang="en-GB" sz="1400" noProof="0">
                <a:solidFill>
                  <a:srgbClr val="04043F"/>
                </a:solidFill>
              </a:rPr>
              <a:t>Natural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But these qualities are </a:t>
            </a:r>
            <a:r>
              <a:rPr lang="en-GB" sz="1400" b="1" noProof="0">
                <a:solidFill>
                  <a:srgbClr val="04043F"/>
                </a:solidFill>
              </a:rPr>
              <a:t>not unique</a:t>
            </a:r>
            <a:r>
              <a:rPr lang="en-GB" sz="1400" noProof="0">
                <a:solidFill>
                  <a:srgbClr val="04043F"/>
                </a:solidFill>
              </a:rPr>
              <a:t>, and do not always create urgency to visit</a:t>
            </a:r>
          </a:p>
          <a:p>
            <a:pPr marL="0" indent="0">
              <a:buNone/>
            </a:pPr>
            <a:endParaRPr lang="en-GB" sz="1400" b="1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>
                <a:solidFill>
                  <a:srgbClr val="04043F"/>
                </a:solidFill>
              </a:rPr>
              <a:t>Implications for content and communication: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Amplify </a:t>
            </a:r>
            <a:r>
              <a:rPr lang="en-GB" sz="1400" b="1" noProof="0">
                <a:solidFill>
                  <a:srgbClr val="04043F"/>
                </a:solidFill>
              </a:rPr>
              <a:t>“only in Wales” experiences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Strengthen </a:t>
            </a:r>
            <a:r>
              <a:rPr lang="en-GB" sz="1400" b="1" noProof="0">
                <a:solidFill>
                  <a:srgbClr val="04043F"/>
                </a:solidFill>
              </a:rPr>
              <a:t>cultural distinctiveness </a:t>
            </a:r>
            <a:r>
              <a:rPr lang="en-GB" sz="1400" noProof="0">
                <a:solidFill>
                  <a:srgbClr val="04043F"/>
                </a:solidFill>
              </a:rPr>
              <a:t>(people, language, heritage, atmosphere)</a:t>
            </a:r>
          </a:p>
          <a:p>
            <a:r>
              <a:rPr lang="en-GB" sz="1400" noProof="0">
                <a:solidFill>
                  <a:srgbClr val="04043F"/>
                </a:solidFill>
              </a:rPr>
              <a:t>Move beyond landscape to show </a:t>
            </a:r>
            <a:r>
              <a:rPr lang="en-GB" sz="1400" b="1" noProof="0">
                <a:solidFill>
                  <a:srgbClr val="04043F"/>
                </a:solidFill>
              </a:rPr>
              <a:t>what makes Wales different, not just appealing</a:t>
            </a:r>
            <a:endParaRPr lang="en-GB" sz="1200" b="1" noProof="0">
              <a:solidFill>
                <a:srgbClr val="04043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5793B7-2749-89F4-25A9-1D197AA17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8223" y="-1"/>
            <a:ext cx="5043777" cy="66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28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751BAC6-36CB-E5F8-8A90-1CDAF1E48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88805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1040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&amp; METHODOLOGY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41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AB80F-377E-9844-D2A2-CC9BD76E5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4AB0A8-CDEE-74C0-4D3C-1A0373663C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4360FAC-C846-0873-CDF1-C7FEE9CE5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50" y="678885"/>
            <a:ext cx="147805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 descr="Driving tourism to Wales: &#10;insights from UK, US and German trip-takers&#10;">
            <a:extLst>
              <a:ext uri="{FF2B5EF4-FFF2-40B4-BE49-F238E27FC236}">
                <a16:creationId xmlns:a16="http://schemas.microsoft.com/office/drawing/2014/main" id="{0DC3FA7B-716E-7FA8-4763-29A3C4361495}"/>
              </a:ext>
            </a:extLst>
          </p:cNvPr>
          <p:cNvSpPr>
            <a:spLocks/>
          </p:cNvSpPr>
          <p:nvPr/>
        </p:nvSpPr>
        <p:spPr>
          <a:xfrm>
            <a:off x="360000" y="794633"/>
            <a:ext cx="6789000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Driving tourism to Wales: </a:t>
            </a:r>
            <a:b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insights from UK, US and German trip-takers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50A87E-3330-F78F-6643-43185E6A01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9040" y="2067125"/>
            <a:ext cx="6624638" cy="4111990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rgbClr val="04043F"/>
                </a:solidFill>
              </a:rPr>
              <a:t>Visit Wales, the Welsh Government's tourism team, is responsible for deploying tourism campaigns in the UK and internationally to position Wales as a leading tourist destination.</a:t>
            </a:r>
          </a:p>
          <a:p>
            <a:pPr marL="0" indent="0">
              <a:buNone/>
            </a:pPr>
            <a:endParaRPr lang="en-GB" sz="1600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rgbClr val="04043F"/>
                </a:solidFill>
              </a:rPr>
              <a:t>The primary research objectives of the survey were to: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>
                <a:solidFill>
                  <a:srgbClr val="04043F"/>
                </a:solidFill>
              </a:rPr>
              <a:t>Explore perceptions, motivations, and barriers to visiting Wales among potential visitors.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>
                <a:solidFill>
                  <a:srgbClr val="04043F"/>
                </a:solidFill>
              </a:rPr>
              <a:t>Understand the holiday destination decision-making process through the COM-B behavioural change model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>
                <a:solidFill>
                  <a:srgbClr val="04043F"/>
                </a:solidFill>
              </a:rPr>
              <a:t>Identify differences across key audience segments.</a:t>
            </a:r>
          </a:p>
          <a:p>
            <a:pPr marL="0" indent="0">
              <a:buNone/>
            </a:pPr>
            <a:endParaRPr lang="en-GB" sz="1600" noProof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rgbClr val="04043F"/>
                </a:solidFill>
              </a:rPr>
              <a:t>This detailed report analyses insight from 84 interviews conducted in January and February 2026 amongst UK, US and German trip-takers who would consider Wales as a holiday destination.</a:t>
            </a:r>
          </a:p>
          <a:p>
            <a:pPr marL="0" indent="0">
              <a:buNone/>
            </a:pPr>
            <a:endParaRPr lang="en-GB" sz="1600" noProof="0">
              <a:solidFill>
                <a:srgbClr val="04043F"/>
              </a:solidFill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38F36661-DA52-331A-1D29-6623AA380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50" y="0"/>
            <a:ext cx="4947750" cy="661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86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2CC4F75-5B5C-D57E-E9E7-20C0EB9983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Methodology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24834-0334-F129-14DC-4E38AC1F0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725" y="688410"/>
            <a:ext cx="16764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14ECA3-3E92-8D87-0F0D-77F4BBE0466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108435"/>
            <a:ext cx="5669325" cy="1077416"/>
          </a:xfrm>
        </p:spPr>
        <p:txBody>
          <a:bodyPr/>
          <a:lstStyle/>
          <a:p>
            <a:pPr marL="0" indent="0">
              <a:buNone/>
            </a:pPr>
            <a:r>
              <a:rPr lang="en-GB" sz="1400" noProof="0">
                <a:solidFill>
                  <a:schemeClr val="accent1"/>
                </a:solidFill>
              </a:rPr>
              <a:t>In January and February 2026, Kubi Kalloo conducted 45-minute online interviews with a total of 84 trip-takers across the UK, USA and Germany that would consider Wales as a potential holiday destination. </a:t>
            </a:r>
            <a:endParaRPr lang="en-GB" sz="14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200" noProof="0">
              <a:solidFill>
                <a:schemeClr val="accent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958AE1-1391-0368-DBCD-A396DA15A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3325" y="2512148"/>
            <a:ext cx="5736000" cy="3455785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876EC-B4F8-76AE-670C-A9B22EA0352E}"/>
              </a:ext>
            </a:extLst>
          </p:cNvPr>
          <p:cNvSpPr txBox="1"/>
          <p:nvPr/>
        </p:nvSpPr>
        <p:spPr>
          <a:xfrm>
            <a:off x="464548" y="2813821"/>
            <a:ext cx="5564777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400" b="1" noProof="0">
                <a:solidFill>
                  <a:schemeClr val="bg1"/>
                </a:solidFill>
              </a:rPr>
              <a:t>Behavioural Framework:</a:t>
            </a:r>
            <a:endParaRPr lang="en-GB" sz="1400" noProof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400" noProof="0">
                <a:solidFill>
                  <a:schemeClr val="bg1"/>
                </a:solidFill>
              </a:rPr>
              <a:t>This study was structured using the COM-B behavioural framework, which examines the drivers of behaviour across three dimensions: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>
                <a:solidFill>
                  <a:schemeClr val="bg1"/>
                </a:solidFill>
              </a:rPr>
              <a:t>Capability</a:t>
            </a:r>
            <a:r>
              <a:rPr lang="en-GB" sz="1400" noProof="0">
                <a:solidFill>
                  <a:schemeClr val="bg1"/>
                </a:solidFill>
              </a:rPr>
              <a:t> – Do people feel they understand how to plan and execute a trip to Wales?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>
                <a:solidFill>
                  <a:schemeClr val="bg1"/>
                </a:solidFill>
              </a:rPr>
              <a:t>Opportunity</a:t>
            </a:r>
            <a:r>
              <a:rPr lang="en-GB" sz="1400" noProof="0">
                <a:solidFill>
                  <a:schemeClr val="bg1"/>
                </a:solidFill>
              </a:rPr>
              <a:t> – Does Wales feel practically feasible and realistic given cost, access and life stage?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noProof="0">
                <a:solidFill>
                  <a:schemeClr val="bg1"/>
                </a:solidFill>
              </a:rPr>
              <a:t>Motivation</a:t>
            </a:r>
            <a:r>
              <a:rPr lang="en-GB" sz="1400" noProof="0">
                <a:solidFill>
                  <a:schemeClr val="bg1"/>
                </a:solidFill>
              </a:rPr>
              <a:t> – Do people feel emotionally compelled to choose Wales over alternatives?</a:t>
            </a:r>
          </a:p>
          <a:p>
            <a:pPr marL="0" indent="0">
              <a:buNone/>
            </a:pPr>
            <a:endParaRPr lang="en-GB" sz="1400" noProof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400" noProof="0">
                <a:solidFill>
                  <a:schemeClr val="bg1"/>
                </a:solidFill>
              </a:rPr>
              <a:t>Using </a:t>
            </a:r>
            <a:r>
              <a:rPr lang="en-GB" sz="1400" b="1" noProof="0">
                <a:solidFill>
                  <a:schemeClr val="bg1"/>
                </a:solidFill>
              </a:rPr>
              <a:t>COM-B allows us to move beyond surface-level reactions </a:t>
            </a:r>
            <a:r>
              <a:rPr lang="en-GB" sz="1400" noProof="0">
                <a:solidFill>
                  <a:schemeClr val="bg1"/>
                </a:solidFill>
              </a:rPr>
              <a:t>and identify the structural barriers and triggers influencing destination choice.</a:t>
            </a:r>
            <a:endParaRPr lang="en-GB" sz="1400" b="1" noProof="0">
              <a:solidFill>
                <a:schemeClr val="bg1"/>
              </a:solidFill>
            </a:endParaRPr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A1371B5B-56F1-54B6-84B9-9EC24949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021" y="0"/>
            <a:ext cx="5953979" cy="661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8C60C9-F198-36F8-E9A7-481A17719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9099" y="2694269"/>
            <a:ext cx="4978353" cy="30915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0AD407-CF8E-0708-1925-A5E4659A5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437664"/>
              </p:ext>
            </p:extLst>
          </p:nvPr>
        </p:nvGraphicFramePr>
        <p:xfrm>
          <a:off x="6891429" y="3021992"/>
          <a:ext cx="4392023" cy="243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030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896331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896331">
                  <a:extLst>
                    <a:ext uri="{9D8B030D-6E8A-4147-A177-3AD203B41FA5}">
                      <a16:colId xmlns:a16="http://schemas.microsoft.com/office/drawing/2014/main" val="3335821654"/>
                    </a:ext>
                  </a:extLst>
                </a:gridCol>
                <a:gridCol w="896331">
                  <a:extLst>
                    <a:ext uri="{9D8B030D-6E8A-4147-A177-3AD203B41FA5}">
                      <a16:colId xmlns:a16="http://schemas.microsoft.com/office/drawing/2014/main" val="288686898"/>
                    </a:ext>
                  </a:extLst>
                </a:gridCol>
              </a:tblGrid>
              <a:tr h="406907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UK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solidFill>
                            <a:srgbClr val="04043F"/>
                          </a:solidFill>
                        </a:rPr>
                        <a:t>USA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solidFill>
                            <a:srgbClr val="04043F"/>
                          </a:solidFill>
                        </a:rPr>
                        <a:t>Germany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404125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Younger Independents (18–34)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Families (35–54)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Older Independents (55–64)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Retirees (65+)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533997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Total sample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N=28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239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89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E515D-7E81-BE2E-E2AF-35976BA36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60C83E8-CD31-F38D-843C-D937EA8D55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80601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Methodological context: recruitment, strengths and limitations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EA3384-CD55-0662-0D2B-1D3087BE5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725" y="688410"/>
            <a:ext cx="75612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ADFD25-3939-C384-442E-29F15E15078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9" y="890067"/>
            <a:ext cx="10127025" cy="529158"/>
          </a:xfrm>
        </p:spPr>
        <p:txBody>
          <a:bodyPr/>
          <a:lstStyle/>
          <a:p>
            <a:pPr marL="0" indent="0">
              <a:buNone/>
            </a:pPr>
            <a:r>
              <a:rPr lang="en-GB" sz="1400" b="1" noProof="0">
                <a:solidFill>
                  <a:schemeClr val="accent1"/>
                </a:solidFill>
              </a:rPr>
              <a:t>A structured, cross-market qualitative sample designed to robustly diagnose behaviour. This study combines depth with breadth across markets and life stages to provide a reliable view of how travel decisions are made</a:t>
            </a:r>
          </a:p>
          <a:p>
            <a:pPr marL="0" indent="0">
              <a:buNone/>
            </a:pPr>
            <a:endParaRPr lang="en-GB" sz="1200" noProof="0">
              <a:solidFill>
                <a:schemeClr val="accent1"/>
              </a:solidFill>
            </a:endParaRP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85FF8C07-9A1B-7DCA-48A7-FACEFF832810}"/>
              </a:ext>
            </a:extLst>
          </p:cNvPr>
          <p:cNvSpPr txBox="1">
            <a:spLocks/>
          </p:cNvSpPr>
          <p:nvPr/>
        </p:nvSpPr>
        <p:spPr>
          <a:xfrm>
            <a:off x="445725" y="1610459"/>
            <a:ext cx="10641375" cy="1580416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400" b="1" noProof="0">
                <a:solidFill>
                  <a:schemeClr val="accent1"/>
                </a:solidFill>
              </a:rPr>
              <a:t>How participants were recruited:</a:t>
            </a:r>
          </a:p>
          <a:p>
            <a:pPr marL="0" indent="0">
              <a:buFont typeface="Arial"/>
              <a:buNone/>
            </a:pPr>
            <a:endParaRPr lang="en-GB" sz="1400" b="1" noProof="0">
              <a:solidFill>
                <a:schemeClr val="accent1"/>
              </a:solidFill>
            </a:endParaRPr>
          </a:p>
          <a:p>
            <a:r>
              <a:rPr lang="en-GB" sz="1400" noProof="0">
                <a:solidFill>
                  <a:schemeClr val="accent1"/>
                </a:solidFill>
              </a:rPr>
              <a:t>Participants were recruited via specialist research panels across the UK, USA and Germany</a:t>
            </a:r>
          </a:p>
          <a:p>
            <a:r>
              <a:rPr lang="en-GB" sz="1400" noProof="0">
                <a:solidFill>
                  <a:schemeClr val="accent1"/>
                </a:solidFill>
              </a:rPr>
              <a:t>All participants were screened to ensure they would actively consider Wales as a potential holiday destination, and that they fit the life stage criteria</a:t>
            </a:r>
          </a:p>
          <a:p>
            <a:pPr marL="0" indent="0">
              <a:buFont typeface="Arial"/>
              <a:buNone/>
            </a:pPr>
            <a:endParaRPr lang="en-GB" sz="1200" noProof="0">
              <a:solidFill>
                <a:schemeClr val="accent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306333-B795-E238-A61A-87FE432A8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43281"/>
              </p:ext>
            </p:extLst>
          </p:nvPr>
        </p:nvGraphicFramePr>
        <p:xfrm>
          <a:off x="1198544" y="3429000"/>
          <a:ext cx="9794912" cy="2668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456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3011698"/>
                    </a:ext>
                  </a:extLst>
                </a:gridCol>
                <a:gridCol w="4717456">
                  <a:extLst>
                    <a:ext uri="{9D8B030D-6E8A-4147-A177-3AD203B41FA5}">
                      <a16:colId xmlns:a16="http://schemas.microsoft.com/office/drawing/2014/main" val="1689157190"/>
                    </a:ext>
                  </a:extLst>
                </a:gridCol>
              </a:tblGrid>
              <a:tr h="4351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Strengths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>
                          <a:solidFill>
                            <a:schemeClr val="bg1"/>
                          </a:solidFill>
                        </a:rPr>
                        <a:t>Weaknesses</a:t>
                      </a: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1908003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1" noProof="0">
                          <a:solidFill>
                            <a:srgbClr val="120742"/>
                          </a:solidFill>
                        </a:rPr>
                        <a:t>84 in-depth interviews across 3 markets </a:t>
                      </a:r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provides strong qualitative coverage of key audiences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Structured sampling enables </a:t>
                      </a:r>
                      <a:r>
                        <a:rPr lang="en-GB" sz="1400" b="1" noProof="0">
                          <a:solidFill>
                            <a:srgbClr val="120742"/>
                          </a:solidFill>
                        </a:rPr>
                        <a:t>consistent cross-market and cross-segment comparison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Depth of interviews allows exploration of the </a:t>
                      </a:r>
                      <a:r>
                        <a:rPr lang="en-GB" sz="1400" b="1" noProof="0">
                          <a:solidFill>
                            <a:srgbClr val="120742"/>
                          </a:solidFill>
                        </a:rPr>
                        <a:t>full decision-making system</a:t>
                      </a:r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, not just stated preferences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Identifies </a:t>
                      </a:r>
                      <a:r>
                        <a:rPr lang="en-GB" sz="1400" b="1" noProof="0">
                          <a:solidFill>
                            <a:srgbClr val="120742"/>
                          </a:solidFill>
                        </a:rPr>
                        <a:t>repeatable behavioural patterns</a:t>
                      </a:r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, not just individual opinions</a:t>
                      </a:r>
                      <a:endParaRPr lang="en-GB" sz="14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  <a:buNone/>
                      </a:pPr>
                      <a:endParaRPr lang="en-GB" sz="14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>
                          <a:solidFill>
                            <a:srgbClr val="120742"/>
                          </a:solidFill>
                        </a:rPr>
                        <a:t>Findings are 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directional and behavioural</a:t>
                      </a:r>
                      <a:r>
                        <a:rPr lang="en-GB" sz="1400" noProof="0" dirty="0">
                          <a:solidFill>
                            <a:srgbClr val="120742"/>
                          </a:solidFill>
                        </a:rPr>
                        <a:t>, rather than statistically representative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>
                          <a:solidFill>
                            <a:srgbClr val="120742"/>
                          </a:solidFill>
                        </a:rPr>
                        <a:t>Designed to explain 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how decisions are made</a:t>
                      </a:r>
                      <a:r>
                        <a:rPr lang="en-GB" sz="1400" noProof="0" dirty="0">
                          <a:solidFill>
                            <a:srgbClr val="120742"/>
                          </a:solidFill>
                        </a:rPr>
                        <a:t>, not quantify how many people hold each view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>
                          <a:solidFill>
                            <a:srgbClr val="120742"/>
                          </a:solidFill>
                        </a:rPr>
                        <a:t>Best used alongside 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larger-scale quantitative research </a:t>
                      </a:r>
                      <a:r>
                        <a:rPr lang="en-GB" sz="1400" noProof="0" dirty="0">
                          <a:solidFill>
                            <a:srgbClr val="120742"/>
                          </a:solidFill>
                        </a:rPr>
                        <a:t>to size and validate patterns</a:t>
                      </a:r>
                      <a:endParaRPr lang="en-GB" sz="14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246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7B27D-4D1B-0AA1-7F04-19EAB6EE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3DB05-10B0-F979-5288-BBDABBFF1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" y="0"/>
            <a:ext cx="1219174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E2F2F7-55B9-63F1-ED97-953B78318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FC20B8-E86F-E866-06D0-41A9F898AD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30123"/>
            <a:ext cx="762700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HOLIDAY DESTINATION SYSTEM</a:t>
            </a:r>
            <a:b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GB" sz="2000" b="1" noProof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destinations actually get chosen in 2026</a:t>
            </a:r>
            <a:endParaRPr kumimoji="0" lang="en-GB" sz="2800" b="1" i="0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F21D5A-05CD-4613-C52C-0291F6F9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6F8DD-567E-CFF0-A2B9-DFDE7274A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91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9D2AD-DFF8-8BD0-1C06-7AA092621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A68B75D-1103-C0D6-F9B9-E84292CDEB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880354-D944-7EB4-E123-CC4B7EF6A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3008" y="774215"/>
            <a:ext cx="34626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D04CD870-0BDE-AA0E-420A-64E74977A5D8}"/>
              </a:ext>
            </a:extLst>
          </p:cNvPr>
          <p:cNvSpPr txBox="1">
            <a:spLocks/>
          </p:cNvSpPr>
          <p:nvPr/>
        </p:nvSpPr>
        <p:spPr>
          <a:xfrm>
            <a:off x="360000" y="984668"/>
            <a:ext cx="637475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/>
              <a:t>Holidays are not chosen – </a:t>
            </a:r>
          </a:p>
          <a:p>
            <a:r>
              <a:rPr lang="en-GB" b="1" noProof="0"/>
              <a:t>they are constructed through a layered decision journey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9562EEC-394E-EE1A-C0E0-B1B5D4E7FC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3008" y="1955966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Travellers do not “pick a place.” They move through a structured decision journey: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600" noProof="0">
                <a:solidFill>
                  <a:schemeClr val="accent1"/>
                </a:solidFill>
              </a:rPr>
              <a:t>Define the type of break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noProof="0">
                <a:solidFill>
                  <a:schemeClr val="accent1"/>
                </a:solidFill>
              </a:rPr>
              <a:t>Build a shortlist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noProof="0">
                <a:solidFill>
                  <a:schemeClr val="accent1"/>
                </a:solidFill>
              </a:rPr>
              <a:t>Test feasibility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noProof="0">
                <a:solidFill>
                  <a:schemeClr val="accent1"/>
                </a:solidFill>
              </a:rPr>
              <a:t>Emotionally validate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noProof="0">
                <a:solidFill>
                  <a:schemeClr val="accent1"/>
                </a:solidFill>
              </a:rPr>
              <a:t>Assemble and book the trip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Destinations win or lose at different stages of this journey.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Destinations win or lose at different stages of this process - Wales is competing within it, not being considered in isolation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B5F1E83-936D-61DA-17E7-D35948AF2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0"/>
            <a:ext cx="5391150" cy="661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 descr="Flow diagram illustrating the five stages of the holiday decision-making process. The sequence progresses vertically from Need to Shortlist, Feasibility, Emotion, and finally Book, with arrows indicating the order of decision-making. The diagram highlights that travellers first identify the type of trip they want, then consider destinations, assess practical feasibility, make an emotional judgement, and ultimately complete the booking.">
            <a:extLst>
              <a:ext uri="{FF2B5EF4-FFF2-40B4-BE49-F238E27FC236}">
                <a16:creationId xmlns:a16="http://schemas.microsoft.com/office/drawing/2014/main" id="{BD983165-30E6-0775-FC3E-CC7188FC66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5840130"/>
              </p:ext>
            </p:extLst>
          </p:nvPr>
        </p:nvGraphicFramePr>
        <p:xfrm>
          <a:off x="6800850" y="1111889"/>
          <a:ext cx="5391150" cy="4425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28976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64B17-B339-B966-D29B-6D5F61CEF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50924CE-1465-C578-E9BA-DE01D10B67A7}"/>
              </a:ext>
            </a:extLst>
          </p:cNvPr>
          <p:cNvSpPr txBox="1">
            <a:spLocks/>
          </p:cNvSpPr>
          <p:nvPr/>
        </p:nvSpPr>
        <p:spPr>
          <a:xfrm>
            <a:off x="6096000" y="1041459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441960-8C82-8304-648C-AFB7F4DF9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02725" y="1450550"/>
            <a:ext cx="35528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1E914669-687B-DC4A-5AC2-DD02BC5B7E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6000" y="1788224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1: Trip type is decided first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3B549F6-5703-4009-C4FF-C77824C0E31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2725" y="2512439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Across all three markets, travellers start with: 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noProof="0">
                <a:solidFill>
                  <a:schemeClr val="accent1"/>
                </a:solidFill>
              </a:rPr>
              <a:t>“We need a reset.”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“We want culture.”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“We want sun.”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“We want something easy.”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“We want family time”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Only then do destinations enter. If a destination doesn’t clearly map to a defined need, it struggles to enter the shortlist.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00B79E7-230C-F391-5704-6571CF53D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353050" cy="661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E7E56A9-6B71-72B0-FB34-CA4DBEDAA7B8}"/>
              </a:ext>
            </a:extLst>
          </p:cNvPr>
          <p:cNvSpPr/>
          <p:nvPr/>
        </p:nvSpPr>
        <p:spPr>
          <a:xfrm>
            <a:off x="1309864" y="1041459"/>
            <a:ext cx="2975955" cy="1967731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“We don’t start with where - </a:t>
            </a:r>
            <a:r>
              <a:rPr lang="en-GB" b="1" i="1" noProof="0">
                <a:solidFill>
                  <a:srgbClr val="F39203"/>
                </a:solidFill>
              </a:rPr>
              <a:t>we start with what kind of trip we want</a:t>
            </a:r>
            <a:r>
              <a:rPr lang="en-GB" i="1" noProof="0"/>
              <a:t>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Germany, Family</a:t>
            </a:r>
          </a:p>
          <a:p>
            <a:pPr algn="ctr"/>
            <a:endParaRPr lang="en-GB" noProof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ABBD89E-C323-9D20-3E9B-C097379E41DA}"/>
              </a:ext>
            </a:extLst>
          </p:cNvPr>
          <p:cNvSpPr/>
          <p:nvPr/>
        </p:nvSpPr>
        <p:spPr>
          <a:xfrm>
            <a:off x="1309864" y="3559079"/>
            <a:ext cx="2975955" cy="211358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</a:t>
            </a:r>
            <a:r>
              <a:rPr lang="en-GB" b="1" i="1" noProof="0">
                <a:solidFill>
                  <a:srgbClr val="F39203"/>
                </a:solidFill>
              </a:rPr>
              <a:t>It depends what the purpose is </a:t>
            </a:r>
            <a:r>
              <a:rPr lang="en-GB" i="1" noProof="0"/>
              <a:t>- relaxation, culture, something active”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USA, Older Independent</a:t>
            </a:r>
          </a:p>
          <a:p>
            <a:pPr algn="ctr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5574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9A1F-2D3D-3070-6AE5-7DCFCC43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12921436-837D-3CD7-93A4-6E74B75E165D}"/>
              </a:ext>
            </a:extLst>
          </p:cNvPr>
          <p:cNvSpPr txBox="1">
            <a:spLocks/>
          </p:cNvSpPr>
          <p:nvPr/>
        </p:nvSpPr>
        <p:spPr>
          <a:xfrm>
            <a:off x="561975" y="1048936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2DC7B2-9A0F-61DA-20CB-7FFE7BF61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4956" y="1458027"/>
            <a:ext cx="357736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BA4A9218-4A8D-8262-573D-2305E9C3BED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1809214"/>
            <a:ext cx="5088301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2: Shortlists are built from what comes to mind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792677A-995F-3DC5-7C75-BBDF2A299F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50" y="2709676"/>
            <a:ext cx="5669325" cy="3790590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Destinations enter consideration because they are: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noProof="0">
                <a:solidFill>
                  <a:schemeClr val="accent1"/>
                </a:solidFill>
              </a:rPr>
              <a:t>Familiar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Repeatedly seen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Socially referenced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Easy to describe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If a destination requires explanation, it is already at a disadvantage. </a:t>
            </a:r>
            <a:r>
              <a:rPr lang="en-GB" sz="1600" b="1" noProof="0">
                <a:solidFill>
                  <a:schemeClr val="accent6">
                    <a:lumMod val="10000"/>
                  </a:schemeClr>
                </a:solidFill>
              </a:rPr>
              <a:t>Mental availability drives shortlist inclusion</a:t>
            </a:r>
            <a:r>
              <a:rPr lang="en-GB" sz="1600" noProof="0">
                <a:solidFill>
                  <a:schemeClr val="accent6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7CC5B21-BD89-DC0F-99FD-6173FCE39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0"/>
            <a:ext cx="5448300" cy="660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080A748-5759-9FED-2843-15CE2A5EDB71}"/>
              </a:ext>
            </a:extLst>
          </p:cNvPr>
          <p:cNvSpPr/>
          <p:nvPr/>
        </p:nvSpPr>
        <p:spPr>
          <a:xfrm>
            <a:off x="7891639" y="2292505"/>
            <a:ext cx="2975955" cy="1281097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“You just hear about London all the time”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USA, Younger Independent</a:t>
            </a:r>
          </a:p>
          <a:p>
            <a:pPr algn="ctr"/>
            <a:endParaRPr lang="en-GB" noProof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E3D6796-5FE8-C662-6D8C-C29AA7A7184F}"/>
              </a:ext>
            </a:extLst>
          </p:cNvPr>
          <p:cNvSpPr/>
          <p:nvPr/>
        </p:nvSpPr>
        <p:spPr>
          <a:xfrm>
            <a:off x="7891639" y="3976688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“You see Ireland everywhere on social media”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UK, Younger Independent</a:t>
            </a:r>
          </a:p>
          <a:p>
            <a:pPr algn="ctr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04810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FD247-5211-7934-289E-4A2BCE43F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FF1378-F37C-1734-EE37-5706D4082C26}"/>
              </a:ext>
            </a:extLst>
          </p:cNvPr>
          <p:cNvSpPr txBox="1">
            <a:spLocks/>
          </p:cNvSpPr>
          <p:nvPr/>
        </p:nvSpPr>
        <p:spPr>
          <a:xfrm>
            <a:off x="360000" y="833758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85898B-D491-4846-1C06-18EF91795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6551" y="1242849"/>
            <a:ext cx="35137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1D7C0F4B-8D5A-ECC5-E450-4A75FD625F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80523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3: Planning confidence is the gatekeeper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3DAF308-16B9-D985-18AA-781FB53E97A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6551" y="2194283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Once shortlisted, destinations are stress-tested: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noProof="0">
                <a:solidFill>
                  <a:schemeClr val="accent1"/>
                </a:solidFill>
              </a:rPr>
              <a:t>Can I picture where I would stay?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Do I understand how to get around?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How long is enough?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Is this straightforward?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Destinations rarely drop out because they are disliked - they drop out because they feel effortful. Small frictions accumulate quickly for all but the most motivated of travellers. 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6">
                    <a:lumMod val="10000"/>
                  </a:schemeClr>
                </a:solidFill>
              </a:rPr>
              <a:t>For most, clarity wins over novelty.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B58416A-5C0F-01B0-94B9-B9A3AD442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-1"/>
            <a:ext cx="5534025" cy="66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2549733-6DC5-F46C-CED4-A236EEAE15A5}"/>
              </a:ext>
            </a:extLst>
          </p:cNvPr>
          <p:cNvSpPr/>
          <p:nvPr/>
        </p:nvSpPr>
        <p:spPr>
          <a:xfrm>
            <a:off x="7920213" y="932933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endParaRPr lang="en-GB" i="1" noProof="0"/>
          </a:p>
          <a:p>
            <a:pPr algn="ctr"/>
            <a:r>
              <a:rPr lang="en-GB" i="1" noProof="0"/>
              <a:t>“We prefer somewhere that’s </a:t>
            </a:r>
            <a:r>
              <a:rPr lang="en-GB" b="1" i="1" noProof="0">
                <a:solidFill>
                  <a:srgbClr val="F39203"/>
                </a:solidFill>
              </a:rPr>
              <a:t>already kind of mapped out</a:t>
            </a:r>
            <a:r>
              <a:rPr lang="en-GB" i="1" noProof="0"/>
              <a:t>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Germany, Family</a:t>
            </a:r>
          </a:p>
          <a:p>
            <a:pPr algn="ctr"/>
            <a:endParaRPr lang="en-GB" sz="1400" i="1" noProof="0"/>
          </a:p>
          <a:p>
            <a:pPr algn="ctr"/>
            <a:endParaRPr lang="en-GB" noProof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A573526-6954-1077-E6F5-0DD97EC91192}"/>
              </a:ext>
            </a:extLst>
          </p:cNvPr>
          <p:cNvSpPr/>
          <p:nvPr/>
        </p:nvSpPr>
        <p:spPr>
          <a:xfrm>
            <a:off x="7920214" y="4033321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“If it feels complicated, I probably wouldn’t bother”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UK, Family</a:t>
            </a:r>
          </a:p>
          <a:p>
            <a:pPr algn="ctr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785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E0E51-FEE3-39EA-C77F-249CEE78E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5A866F1-F48F-6A6C-588A-D190CA251326}"/>
              </a:ext>
            </a:extLst>
          </p:cNvPr>
          <p:cNvSpPr txBox="1">
            <a:spLocks/>
          </p:cNvSpPr>
          <p:nvPr/>
        </p:nvSpPr>
        <p:spPr>
          <a:xfrm>
            <a:off x="6541725" y="1082453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856FFB-1535-F6B0-8DBE-989E1576C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680200" y="1491544"/>
            <a:ext cx="3505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0C717AA8-C98B-A495-6241-ACEF614B56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541725" y="1829218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4: Feasibility must precede emotion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253928A-EA3D-B817-E905-A549D7929B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41725" y="2567912"/>
            <a:ext cx="5009224" cy="3046376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Emotion matters - but only after practicality. Travellers need to feel: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noProof="0">
                <a:solidFill>
                  <a:schemeClr val="accent1"/>
                </a:solidFill>
              </a:rPr>
              <a:t>This fits their practical needs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This justifies the budget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This feels manageable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6">
                    <a:lumMod val="10000"/>
                  </a:schemeClr>
                </a:solidFill>
              </a:rPr>
              <a:t>Inspiration without structure rarely converts.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6BC69F24-1430-58CF-1121-64F931540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299" y="-19050"/>
            <a:ext cx="6181724" cy="663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C69E2AA-00AF-3DA0-C1FD-783FEB28DB64}"/>
              </a:ext>
            </a:extLst>
          </p:cNvPr>
          <p:cNvSpPr/>
          <p:nvPr/>
        </p:nvSpPr>
        <p:spPr>
          <a:xfrm>
            <a:off x="662164" y="1082453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“It’s appealing, but </a:t>
            </a:r>
            <a:r>
              <a:rPr lang="en-GB" b="1" i="1" noProof="0">
                <a:solidFill>
                  <a:srgbClr val="F39203"/>
                </a:solidFill>
              </a:rPr>
              <a:t>I don’t know if it’s practical</a:t>
            </a:r>
            <a:r>
              <a:rPr lang="en-GB" i="1" noProof="0"/>
              <a:t>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Germany, Retiree</a:t>
            </a:r>
          </a:p>
          <a:p>
            <a:pPr algn="ctr"/>
            <a:endParaRPr lang="en-GB" noProof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41648E2-7C75-8A49-C03A-DB0796D60A66}"/>
              </a:ext>
            </a:extLst>
          </p:cNvPr>
          <p:cNvSpPr/>
          <p:nvPr/>
        </p:nvSpPr>
        <p:spPr>
          <a:xfrm>
            <a:off x="662164" y="3592291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“I like it - </a:t>
            </a:r>
            <a:r>
              <a:rPr lang="en-GB" b="1" i="1" noProof="0">
                <a:solidFill>
                  <a:srgbClr val="F39203"/>
                </a:solidFill>
              </a:rPr>
              <a:t>I</a:t>
            </a:r>
            <a:r>
              <a:rPr lang="en-GB" i="1" noProof="0"/>
              <a:t> </a:t>
            </a:r>
            <a:r>
              <a:rPr lang="en-GB" b="1" i="1" noProof="0">
                <a:solidFill>
                  <a:srgbClr val="F39203"/>
                </a:solidFill>
              </a:rPr>
              <a:t>just don’t know how</a:t>
            </a:r>
            <a:r>
              <a:rPr lang="en-GB" i="1" noProof="0"/>
              <a:t> we’d do it”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UK, Younger Independent</a:t>
            </a:r>
          </a:p>
          <a:p>
            <a:pPr algn="ctr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25335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3871-3E4A-C02E-A64B-4F58A0921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8A0F921-FD1A-A3D6-F726-7EAB63CE1DC8}"/>
              </a:ext>
            </a:extLst>
          </p:cNvPr>
          <p:cNvSpPr txBox="1">
            <a:spLocks/>
          </p:cNvSpPr>
          <p:nvPr/>
        </p:nvSpPr>
        <p:spPr>
          <a:xfrm>
            <a:off x="445726" y="700727"/>
            <a:ext cx="3983152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328082-04FE-9717-2C13-80C050A40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1628" y="1109818"/>
            <a:ext cx="359269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EA9D00CD-EFF4-43AF-8CA8-398C11EE4E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5725" y="1447492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5: Occasion creates urgency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D7943C0-DE0E-4E84-20AE-F26DB5CF5F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25" y="1996767"/>
            <a:ext cx="5234649" cy="3675026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Strong destinations are tied to a clear reason to travel - shaping when to go, how long for, and what the trip looks like: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Winter sun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Honeymoon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Cultural city break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Festival trip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Cultural events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Part of a wider trip (e.g. visiting Wales within a trip to the UK)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Occasion creates priority. </a:t>
            </a: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Without it, destinations are more likely to remain a “someday” choice.</a:t>
            </a:r>
            <a:endParaRPr lang="en-GB" sz="1600" b="1" noProof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B85753F-3E63-83AD-B7AA-683CDA85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75" y="1"/>
            <a:ext cx="5650275" cy="660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E55993F-0366-3A98-5665-E75D6CA55E49}"/>
              </a:ext>
            </a:extLst>
          </p:cNvPr>
          <p:cNvSpPr/>
          <p:nvPr/>
        </p:nvSpPr>
        <p:spPr>
          <a:xfrm>
            <a:off x="7859835" y="1100837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“If we’re already in the UK, maybe then”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USA, Family</a:t>
            </a:r>
          </a:p>
          <a:p>
            <a:pPr algn="ctr"/>
            <a:r>
              <a:rPr lang="en-GB" sz="1200" i="1" noProof="0"/>
              <a:t>Specifically regarding Wales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E15313B-1A53-8F72-5D81-31CB2228C8D8}"/>
              </a:ext>
            </a:extLst>
          </p:cNvPr>
          <p:cNvSpPr/>
          <p:nvPr/>
        </p:nvSpPr>
        <p:spPr>
          <a:xfrm>
            <a:off x="7859835" y="3610675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</a:t>
            </a:r>
          </a:p>
          <a:p>
            <a:pPr algn="ctr"/>
            <a:r>
              <a:rPr lang="en-GB" i="1" noProof="0"/>
              <a:t>“It would probably be part of something bigger”</a:t>
            </a:r>
          </a:p>
          <a:p>
            <a:pPr algn="ctr"/>
            <a:endParaRPr lang="en-GB" sz="1400" i="1" noProof="0"/>
          </a:p>
          <a:p>
            <a:pPr algn="ctr"/>
            <a:r>
              <a:rPr lang="en-GB" sz="1400" i="1" noProof="0"/>
              <a:t>Germany, Younger Independent</a:t>
            </a:r>
          </a:p>
          <a:p>
            <a:pPr algn="ctr"/>
            <a:r>
              <a:rPr lang="en-GB" sz="1200" i="1" noProof="0"/>
              <a:t>Specifically regarding Wales</a:t>
            </a:r>
          </a:p>
          <a:p>
            <a:pPr algn="ctr"/>
            <a:endParaRPr lang="en-GB" sz="1400" i="1" noProof="0"/>
          </a:p>
          <a:p>
            <a:pPr algn="ctr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26795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46F4-FC9F-3554-1808-CD2304A6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BA1F03D-F953-BECA-97B3-F42B58CC102C}"/>
              </a:ext>
            </a:extLst>
          </p:cNvPr>
          <p:cNvSpPr txBox="1">
            <a:spLocks/>
          </p:cNvSpPr>
          <p:nvPr/>
        </p:nvSpPr>
        <p:spPr>
          <a:xfrm>
            <a:off x="493350" y="43974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Holiday Decision System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FCBF63-6A67-907A-4699-8720F26FA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5822" y="848835"/>
            <a:ext cx="355961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8948425C-3FDA-EC8E-F025-C3686E7D2A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3350" y="1353010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Why this matters for Wales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2DD10385-E02F-4029-1739-FD86E4FD45DC}"/>
              </a:ext>
            </a:extLst>
          </p:cNvPr>
          <p:cNvSpPr txBox="1">
            <a:spLocks/>
          </p:cNvSpPr>
          <p:nvPr/>
        </p:nvSpPr>
        <p:spPr>
          <a:xfrm>
            <a:off x="495548" y="1812710"/>
            <a:ext cx="5669325" cy="1137599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is not being evaluated in isolation. It is competing against: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799202-0137-9AB5-3AD1-47AFA6F8B4CD}"/>
              </a:ext>
            </a:extLst>
          </p:cNvPr>
          <p:cNvSpPr/>
          <p:nvPr/>
        </p:nvSpPr>
        <p:spPr>
          <a:xfrm>
            <a:off x="565822" y="2707227"/>
            <a:ext cx="1133475" cy="813438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/>
              <a:t>Clear Trips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917414B-6951-B126-B3E9-4B9FD2D30B2B}"/>
              </a:ext>
            </a:extLst>
          </p:cNvPr>
          <p:cNvSpPr/>
          <p:nvPr/>
        </p:nvSpPr>
        <p:spPr>
          <a:xfrm>
            <a:off x="1922709" y="2707227"/>
            <a:ext cx="1201126" cy="813439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/>
              <a:t>Iconic Cities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6A3FB65-28C1-49A9-4BA6-8DF36E44A0E5}"/>
              </a:ext>
            </a:extLst>
          </p:cNvPr>
          <p:cNvSpPr/>
          <p:nvPr/>
        </p:nvSpPr>
        <p:spPr>
          <a:xfrm>
            <a:off x="3330210" y="2686849"/>
            <a:ext cx="1133475" cy="813439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/>
              <a:t>Proven Touring Routes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9A4EE4-6588-91E5-22C9-D61CF48EE640}"/>
              </a:ext>
            </a:extLst>
          </p:cNvPr>
          <p:cNvSpPr/>
          <p:nvPr/>
        </p:nvSpPr>
        <p:spPr>
          <a:xfrm>
            <a:off x="4670060" y="2686848"/>
            <a:ext cx="1330078" cy="813439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noProof="0"/>
              <a:t>Familiar Alternatives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0A10DC6F-AF16-5A89-9151-8F36A9F84CBE}"/>
              </a:ext>
            </a:extLst>
          </p:cNvPr>
          <p:cNvSpPr txBox="1">
            <a:spLocks/>
          </p:cNvSpPr>
          <p:nvPr/>
        </p:nvSpPr>
        <p:spPr>
          <a:xfrm>
            <a:off x="536207" y="3824447"/>
            <a:ext cx="5626468" cy="646039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600" noProof="0">
                <a:solidFill>
                  <a:schemeClr val="accent1"/>
                </a:solidFill>
              </a:rPr>
              <a:t>To grow consideration, </a:t>
            </a:r>
            <a:r>
              <a:rPr lang="en-GB" sz="1600" b="1" noProof="0">
                <a:solidFill>
                  <a:schemeClr val="accent6">
                    <a:lumMod val="10000"/>
                  </a:schemeClr>
                </a:solidFill>
              </a:rPr>
              <a:t>Wales must win inside this system, at multiple stages.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A96BE3D-9248-67E2-C6E5-59F25FE4F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6207" y="4868439"/>
            <a:ext cx="5463931" cy="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">
            <a:extLst>
              <a:ext uri="{FF2B5EF4-FFF2-40B4-BE49-F238E27FC236}">
                <a16:creationId xmlns:a16="http://schemas.microsoft.com/office/drawing/2014/main" id="{9AF06E81-4DCA-7E24-2268-284B11C43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61724" y="-1"/>
            <a:ext cx="5830276" cy="660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B384C63-19F7-23A6-06F1-C63DD5344923}"/>
              </a:ext>
            </a:extLst>
          </p:cNvPr>
          <p:cNvSpPr txBox="1"/>
          <p:nvPr/>
        </p:nvSpPr>
        <p:spPr>
          <a:xfrm>
            <a:off x="455371" y="5266393"/>
            <a:ext cx="56264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The next section applies the COM-B framework </a:t>
            </a:r>
            <a:r>
              <a:rPr lang="en-GB" sz="1600" noProof="0">
                <a:solidFill>
                  <a:schemeClr val="accent1"/>
                </a:solidFill>
              </a:rPr>
              <a:t>to understand where Wales is strongest, and where it faces friction within this decision journey.</a:t>
            </a:r>
          </a:p>
        </p:txBody>
      </p:sp>
    </p:spTree>
    <p:extLst>
      <p:ext uri="{BB962C8B-B14F-4D97-AF65-F5344CB8AC3E}">
        <p14:creationId xmlns:p14="http://schemas.microsoft.com/office/powerpoint/2010/main" val="4183253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7BFB7-7A25-2EB6-B046-A13B890D4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87812326-AED4-6781-8429-DACFF4793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20E3B1F-A5DF-E970-0A20-92BF46330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F2B684-4952-0985-09E1-203C148EEB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62700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COM-B </a:t>
            </a:r>
            <a:r>
              <a:rPr lang="en-GB" sz="28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 OF WALES </a:t>
            </a:r>
            <a:r>
              <a:rPr lang="en-GB" sz="20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CAPABILITY – Can I do Wales?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E6B101-CD56-3978-D002-E0009CE66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916236-48DD-C9B7-EFCB-D57EE5286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42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94DA4-3E67-41D9-B588-6023DB0D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A0DB79A-A032-7912-517A-633E1BA1CA68}"/>
              </a:ext>
            </a:extLst>
          </p:cNvPr>
          <p:cNvSpPr txBox="1">
            <a:spLocks/>
          </p:cNvSpPr>
          <p:nvPr/>
        </p:nvSpPr>
        <p:spPr>
          <a:xfrm>
            <a:off x="258483" y="1199513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70D6B7-E29D-F842-9B3A-C547F6219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9614" y="1608604"/>
            <a:ext cx="521434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D1635A63-CB47-35AA-9B79-B9FBC070EE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8483" y="2097151"/>
            <a:ext cx="42440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CAPABILITY: The core question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F3EAD6F0-32D3-F838-DF66-8CCA60B8E5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8483" y="2771500"/>
            <a:ext cx="5669325" cy="3327040"/>
          </a:xfrm>
        </p:spPr>
        <p:txBody>
          <a:bodyPr/>
          <a:lstStyle/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Capability is not about awareness alone. It is about planning confidence. </a:t>
            </a:r>
            <a:r>
              <a:rPr lang="en-GB" sz="1600" noProof="0">
                <a:solidFill>
                  <a:schemeClr val="accent1"/>
                </a:solidFill>
              </a:rPr>
              <a:t>It is about whether travellers feel confident that they can: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noProof="0">
                <a:solidFill>
                  <a:schemeClr val="accent1"/>
                </a:solidFill>
              </a:rPr>
              <a:t>Structure the trip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Navigate the destination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Allocate the right amount of time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Make it work without excessive effort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Where confidence is low, intention stalls.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27455F92-EE6A-F01A-4135-EE825479F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1" y="-31900"/>
            <a:ext cx="6096000" cy="664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565E88-2B48-07FF-4830-66105DB34392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Capability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B0321DD-6571-0B3D-07E0-96FCEAF3B3B3}"/>
              </a:ext>
            </a:extLst>
          </p:cNvPr>
          <p:cNvSpPr/>
          <p:nvPr/>
        </p:nvSpPr>
        <p:spPr>
          <a:xfrm>
            <a:off x="7692875" y="1377283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“Solely based off what I know, I think it’d be a little bit challenging”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 Adult, USA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AB07441-1AF4-F472-02EA-6E9E423F7E37}"/>
              </a:ext>
            </a:extLst>
          </p:cNvPr>
          <p:cNvSpPr/>
          <p:nvPr/>
        </p:nvSpPr>
        <p:spPr>
          <a:xfrm>
            <a:off x="7783043" y="3610945"/>
            <a:ext cx="2975955" cy="206337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 imagine it to be a little more difficult, because it is </a:t>
            </a:r>
            <a:r>
              <a:rPr lang="en-GB" b="1" i="1" noProof="0">
                <a:solidFill>
                  <a:schemeClr val="accent6"/>
                </a:solidFill>
              </a:rPr>
              <a:t>not actually mentioned that often</a:t>
            </a:r>
            <a:r>
              <a:rPr lang="en-GB" i="1" noProof="0"/>
              <a:t>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Retiree, Germany</a:t>
            </a:r>
          </a:p>
        </p:txBody>
      </p:sp>
    </p:spTree>
    <p:extLst>
      <p:ext uri="{BB962C8B-B14F-4D97-AF65-F5344CB8AC3E}">
        <p14:creationId xmlns:p14="http://schemas.microsoft.com/office/powerpoint/2010/main" val="644807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EEBCE-1301-2414-176B-CBAA5CDA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C375A0-16FF-6478-C1C1-322D09B85321}"/>
              </a:ext>
            </a:extLst>
          </p:cNvPr>
          <p:cNvSpPr txBox="1">
            <a:spLocks/>
          </p:cNvSpPr>
          <p:nvPr/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ECBEB-5E7F-07B3-F5E1-61AECD221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9127" y="774215"/>
            <a:ext cx="52299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8BD5973A-292E-D1F4-E32E-7362E9B7B3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040327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Knowledge is surface-level - Wales is imagery, not itinerary  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257C7639-9B2D-94CB-E931-B0F44D30AF0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487" y="1522927"/>
            <a:ext cx="6584338" cy="473011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Even those with limited knowledge of Wales associated it clearly with: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Green landscapes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Hills and open space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Outdoor activity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This reflects a strong sense of atmosphere, but a less developed understanding of where to stay, what to do, or how to structure a trip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It does not translate into a shared, structured trip template like:</a:t>
            </a:r>
            <a:endParaRPr lang="en-GB" sz="1600" b="1" noProof="0">
              <a:solidFill>
                <a:schemeClr val="accent1"/>
              </a:solidFill>
            </a:endParaRPr>
          </a:p>
          <a:p>
            <a:r>
              <a:rPr lang="en-GB" sz="1600" b="1" noProof="0">
                <a:solidFill>
                  <a:schemeClr val="accent1"/>
                </a:solidFill>
              </a:rPr>
              <a:t>Scotland = </a:t>
            </a:r>
            <a:r>
              <a:rPr lang="en-GB" sz="1600" noProof="0">
                <a:solidFill>
                  <a:schemeClr val="accent1"/>
                </a:solidFill>
              </a:rPr>
              <a:t>Highlands + Edinburgh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Ireland = </a:t>
            </a:r>
            <a:r>
              <a:rPr lang="en-GB" sz="1600" noProof="0">
                <a:solidFill>
                  <a:schemeClr val="accent1"/>
                </a:solidFill>
              </a:rPr>
              <a:t>Dublin, Guinness, Wild Atlantic Way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London = </a:t>
            </a:r>
            <a:r>
              <a:rPr lang="en-GB" sz="1600" noProof="0">
                <a:solidFill>
                  <a:schemeClr val="accent1"/>
                </a:solidFill>
              </a:rPr>
              <a:t>iconic city break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  <a:highlight>
                <a:srgbClr val="D3E6F9"/>
              </a:highlight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Wales is less strongly associated with a clear, repeatable “how to do it” narrative that brings together accommodation, activities and routes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03A9F96F-AD83-A37F-97FE-02D01A85B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149" y="-1"/>
            <a:ext cx="5043851" cy="660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39F659-10F5-E664-0058-93A85FEACBCE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Capability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C71794B-409A-AB05-177C-AE769354EB67}"/>
              </a:ext>
            </a:extLst>
          </p:cNvPr>
          <p:cNvSpPr/>
          <p:nvPr/>
        </p:nvSpPr>
        <p:spPr>
          <a:xfrm>
            <a:off x="7752365" y="1386526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 always picture the green hilly landscape… hiking, maybe cycling”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Family, Germany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08AD554-090F-3A47-0FF3-D6F1AEAD5556}"/>
              </a:ext>
            </a:extLst>
          </p:cNvPr>
          <p:cNvSpPr/>
          <p:nvPr/>
        </p:nvSpPr>
        <p:spPr>
          <a:xfrm>
            <a:off x="7752366" y="3709768"/>
            <a:ext cx="2975955" cy="206337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 just think of like mountains. Lots of green fields… lots of forests and nature”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Independent, UK</a:t>
            </a:r>
          </a:p>
        </p:txBody>
      </p:sp>
    </p:spTree>
    <p:extLst>
      <p:ext uri="{BB962C8B-B14F-4D97-AF65-F5344CB8AC3E}">
        <p14:creationId xmlns:p14="http://schemas.microsoft.com/office/powerpoint/2010/main" val="1931930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5DFDF-6D11-4FF6-4F49-D809A6BE7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9A7773-25FE-21D0-DE2F-EEE321FD38CF}"/>
              </a:ext>
            </a:extLst>
          </p:cNvPr>
          <p:cNvSpPr txBox="1">
            <a:spLocks/>
          </p:cNvSpPr>
          <p:nvPr/>
        </p:nvSpPr>
        <p:spPr>
          <a:xfrm>
            <a:off x="417150" y="579839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03536A-46AE-8A0F-F50B-CB3C5B643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08926" y="988930"/>
            <a:ext cx="52727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AE453701-F76F-89E5-F803-E2F8124DAB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7150" y="1335719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Planning friction emerges at the shortlisting stage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3E51DBA-324A-7634-1CE7-C3EE6E1AFB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8926" y="2029269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When Wales enters consideration, travellers begin to think through how the trip would work in practice.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Wales often prompts logistical questions: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Where do I base myself?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How long is enough?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Can I see the highlights without overcomplicating it?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Am I “doing it properly”?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The consideration is less about whether to visit, and more about how to make the most of the experience.</a:t>
            </a:r>
          </a:p>
          <a:p>
            <a:pPr marL="0" indent="0">
              <a:buNone/>
            </a:pPr>
            <a:endParaRPr lang="en-GB" sz="18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This can be a point where Wales is less likely to progress further in the decision journey.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8EC7D931-DD2D-BC54-F03B-73282B6D9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34113" y="-27825"/>
            <a:ext cx="5457887" cy="663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FC194B-3544-F801-8E99-70D785621072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Capability</a:t>
            </a:r>
          </a:p>
        </p:txBody>
      </p:sp>
    </p:spTree>
    <p:extLst>
      <p:ext uri="{BB962C8B-B14F-4D97-AF65-F5344CB8AC3E}">
        <p14:creationId xmlns:p14="http://schemas.microsoft.com/office/powerpoint/2010/main" val="2142741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FED8D-6E49-5D5E-6A33-9213B46B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7255309-5924-F9AC-EB72-69500FB55131}"/>
              </a:ext>
            </a:extLst>
          </p:cNvPr>
          <p:cNvSpPr txBox="1">
            <a:spLocks/>
          </p:cNvSpPr>
          <p:nvPr/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8A28EA-83DA-BEC6-78EC-9364996F9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0000" y="774215"/>
            <a:ext cx="53709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B5C6E4A2-496E-B79E-A6C5-2F0B364D70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111889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Transport uncertainty magnifies cognitive effort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93D58D37-8D35-B0C7-05D3-C5ECF7BD667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614383"/>
            <a:ext cx="5669325" cy="4767367"/>
          </a:xfrm>
        </p:spPr>
        <p:txBody>
          <a:bodyPr/>
          <a:lstStyle/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Transport itself is not the barrier. Uncertainty about transport is.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Questions repeatedly arise: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Do I need a car?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Is public transport viable?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How far apart are experiences?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How easy is access from major hubs?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Where logistics feel ambiguous, travellers default to destinations that feel simpler.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This friction disproportionately impacts: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Younger independents without cars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Long-haul visitors bundling multiple destinations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Retirees seeking ease and reassurance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62DD9355-AA5C-8C2F-590F-E3A37D523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4" y="0"/>
            <a:ext cx="5743575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44DD12-74A0-1A0D-7D9D-E3E9FFA66224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Capability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3918B118-CC3B-778F-F3C3-F2619F83DF23}"/>
              </a:ext>
            </a:extLst>
          </p:cNvPr>
          <p:cNvSpPr/>
          <p:nvPr/>
        </p:nvSpPr>
        <p:spPr>
          <a:xfrm>
            <a:off x="8971565" y="1661164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“It can be very </a:t>
            </a:r>
            <a:r>
              <a:rPr lang="en-GB" b="1" i="1" noProof="0">
                <a:solidFill>
                  <a:schemeClr val="accent6"/>
                </a:solidFill>
              </a:rPr>
              <a:t>time-consuming to reach certain points </a:t>
            </a:r>
            <a:r>
              <a:rPr lang="en-GB" i="1" noProof="0"/>
              <a:t>with public transportation”</a:t>
            </a:r>
          </a:p>
          <a:p>
            <a:pPr algn="ctr"/>
            <a:endParaRPr lang="en-GB" sz="1400" i="1" noProof="0"/>
          </a:p>
          <a:p>
            <a:pPr algn="ctr"/>
            <a:r>
              <a:rPr lang="en-GB" sz="1400" i="1" noProof="0"/>
              <a:t>Retiree, Germany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57248F7-19AB-4572-8383-294E3BA2BAE7}"/>
              </a:ext>
            </a:extLst>
          </p:cNvPr>
          <p:cNvSpPr/>
          <p:nvPr/>
        </p:nvSpPr>
        <p:spPr>
          <a:xfrm>
            <a:off x="8971566" y="3984406"/>
            <a:ext cx="2975955" cy="1605182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“It is quite expensive to hire a car… that’s such an extra cost”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Independents. UK</a:t>
            </a:r>
          </a:p>
        </p:txBody>
      </p:sp>
    </p:spTree>
    <p:extLst>
      <p:ext uri="{BB962C8B-B14F-4D97-AF65-F5344CB8AC3E}">
        <p14:creationId xmlns:p14="http://schemas.microsoft.com/office/powerpoint/2010/main" val="1050726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FF25-42F8-F18D-9C0B-926E9B86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16204AC-2FB6-8810-613F-DA5EA59C1041}"/>
              </a:ext>
            </a:extLst>
          </p:cNvPr>
          <p:cNvSpPr txBox="1">
            <a:spLocks/>
          </p:cNvSpPr>
          <p:nvPr/>
        </p:nvSpPr>
        <p:spPr>
          <a:xfrm>
            <a:off x="321900" y="599270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0CA99A-9183-BE13-B1B8-A9399E309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21900" y="1008361"/>
            <a:ext cx="54216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ECEA6221-76AB-BA19-FDF8-BCB9085961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8550" y="1200459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competitive consequence: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Wales is often considered as part of a wider trip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9B81C40-112F-86EB-D0D7-F7B9131E83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1900" y="2049262"/>
            <a:ext cx="6450376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This is particularly visible in the </a:t>
            </a:r>
            <a:r>
              <a:rPr lang="en-GB" sz="1600" b="1" noProof="0">
                <a:solidFill>
                  <a:schemeClr val="accent1"/>
                </a:solidFill>
              </a:rPr>
              <a:t>USA</a:t>
            </a:r>
            <a:r>
              <a:rPr lang="en-GB" sz="1600" noProof="0">
                <a:solidFill>
                  <a:schemeClr val="accent1"/>
                </a:solidFill>
              </a:rPr>
              <a:t> and </a:t>
            </a:r>
            <a:r>
              <a:rPr lang="en-GB" sz="1600" b="1" noProof="0">
                <a:solidFill>
                  <a:schemeClr val="accent1"/>
                </a:solidFill>
              </a:rPr>
              <a:t>Germany. </a:t>
            </a:r>
            <a:r>
              <a:rPr lang="en-GB" sz="1600" noProof="0">
                <a:solidFill>
                  <a:schemeClr val="accent1"/>
                </a:solidFill>
              </a:rPr>
              <a:t>When structural clarity is low, Wales becomes: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“Maybe if we’re already in London…”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“Part of a UK trip…”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“An extension rather than the anchor.”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This can influence: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Length of stay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Spend concentration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Standalone trip growth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Wales is often considered, but without a clearly defined trip structure it is more likely to be included as part of a broader itinerary rather than as the primary destination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C6975AD3-F731-452F-172C-C67A5EFA3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149" y="0"/>
            <a:ext cx="5043851" cy="660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AD6D41-E263-0B4F-E0A5-CD40C1B2E991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Capability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980BA40C-3873-0F81-D556-B4D7ECC812D2}"/>
              </a:ext>
            </a:extLst>
          </p:cNvPr>
          <p:cNvSpPr/>
          <p:nvPr/>
        </p:nvSpPr>
        <p:spPr>
          <a:xfrm>
            <a:off x="7769930" y="3938444"/>
            <a:ext cx="3800287" cy="1918100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/>
              <a:t>“If I want to go all the way across the world… </a:t>
            </a:r>
            <a:r>
              <a:rPr lang="en-GB" b="1" i="1" noProof="0">
                <a:solidFill>
                  <a:schemeClr val="accent6"/>
                </a:solidFill>
              </a:rPr>
              <a:t>I’d probably want at least ten days</a:t>
            </a:r>
            <a:r>
              <a:rPr lang="en-GB" i="1" noProof="0"/>
              <a:t>… and I’d spread that around a few spots”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Older Independent, USA</a:t>
            </a:r>
          </a:p>
        </p:txBody>
      </p:sp>
    </p:spTree>
    <p:extLst>
      <p:ext uri="{BB962C8B-B14F-4D97-AF65-F5344CB8AC3E}">
        <p14:creationId xmlns:p14="http://schemas.microsoft.com/office/powerpoint/2010/main" val="2354526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6C97-1333-9B01-D993-14B66114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05C37A9E-45CB-70D0-37E0-2CC559077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4638"/>
            <a:ext cx="12191997" cy="69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3A10045-02C8-CDC5-2EE1-D8630B596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57409" y="-274637"/>
            <a:ext cx="7877175" cy="69040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385A484-A304-68D9-0BF5-8A2185F18716}"/>
              </a:ext>
            </a:extLst>
          </p:cNvPr>
          <p:cNvSpPr txBox="1">
            <a:spLocks/>
          </p:cNvSpPr>
          <p:nvPr/>
        </p:nvSpPr>
        <p:spPr>
          <a:xfrm>
            <a:off x="3023212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COM-B Diagnosis of Wales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37AC9D-D4E1-9297-CE71-C6C185E16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17525" y="774215"/>
            <a:ext cx="53931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5">
            <a:extLst>
              <a:ext uri="{FF2B5EF4-FFF2-40B4-BE49-F238E27FC236}">
                <a16:creationId xmlns:a16="http://schemas.microsoft.com/office/drawing/2014/main" id="{A21BDA43-4229-1354-88D4-17BB6C0067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7768" y="1017022"/>
            <a:ext cx="2483132" cy="446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Capability Diagnosis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DEDDBD8-57F0-EEA9-EA20-43D9E0DDC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74625" y="1587596"/>
            <a:ext cx="2876550" cy="163775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5C1F6A-B1C4-7407-4C2E-BDE21A21A1D6}"/>
              </a:ext>
            </a:extLst>
          </p:cNvPr>
          <p:cNvSpPr txBox="1"/>
          <p:nvPr/>
        </p:nvSpPr>
        <p:spPr>
          <a:xfrm>
            <a:off x="3246075" y="1704965"/>
            <a:ext cx="2533650" cy="3019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noProof="0">
                <a:solidFill>
                  <a:srgbClr val="120742"/>
                </a:solidFill>
              </a:rPr>
              <a:t>Performs Strongly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EEA972-7A16-499E-6400-40973B1BE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074625" y="2090964"/>
            <a:ext cx="2876550" cy="0"/>
          </a:xfrm>
          <a:prstGeom prst="line">
            <a:avLst/>
          </a:prstGeom>
          <a:solidFill>
            <a:srgbClr val="D3E6F9"/>
          </a:solidFill>
          <a:ln w="19050">
            <a:solidFill>
              <a:srgbClr val="1207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D903FC2-1C73-8863-7DCE-D5B2CB56BDB1}"/>
              </a:ext>
            </a:extLst>
          </p:cNvPr>
          <p:cNvSpPr txBox="1"/>
          <p:nvPr/>
        </p:nvSpPr>
        <p:spPr>
          <a:xfrm>
            <a:off x="3112725" y="2267059"/>
            <a:ext cx="2800349" cy="5236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noProof="0">
                <a:solidFill>
                  <a:srgbClr val="120742"/>
                </a:solidFill>
              </a:rPr>
              <a:t>Emotional imagery</a:t>
            </a:r>
          </a:p>
          <a:p>
            <a:pPr algn="ctr"/>
            <a:r>
              <a:rPr lang="en-GB" sz="1400" noProof="0">
                <a:solidFill>
                  <a:srgbClr val="120742"/>
                </a:solidFill>
              </a:rPr>
              <a:t>Perceived natural beauty</a:t>
            </a:r>
          </a:p>
          <a:p>
            <a:pPr algn="ctr"/>
            <a:r>
              <a:rPr lang="en-GB" sz="1400" noProof="0">
                <a:solidFill>
                  <a:srgbClr val="120742"/>
                </a:solidFill>
              </a:rPr>
              <a:t>Authenticity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8D29739-C5A4-DD31-319C-7132EDFE9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2667" y="1587595"/>
            <a:ext cx="2876550" cy="16377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1F0FC1-BAC7-7C25-59F6-CCEAF9249E61}"/>
              </a:ext>
            </a:extLst>
          </p:cNvPr>
          <p:cNvSpPr txBox="1"/>
          <p:nvPr/>
        </p:nvSpPr>
        <p:spPr>
          <a:xfrm>
            <a:off x="6354117" y="1704964"/>
            <a:ext cx="253365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noProof="0">
                <a:solidFill>
                  <a:srgbClr val="120742"/>
                </a:solidFill>
              </a:rPr>
              <a:t>More Limited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0AFE6C-78A7-0FC5-D45C-17D66209E4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82667" y="2090962"/>
            <a:ext cx="2876550" cy="0"/>
          </a:xfrm>
          <a:prstGeom prst="line">
            <a:avLst/>
          </a:prstGeom>
          <a:solidFill>
            <a:srgbClr val="FED1C6"/>
          </a:solidFill>
          <a:ln w="19050">
            <a:solidFill>
              <a:srgbClr val="1207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3FD6902-A0A5-F3B9-59EA-7B253973E40B}"/>
              </a:ext>
            </a:extLst>
          </p:cNvPr>
          <p:cNvSpPr txBox="1"/>
          <p:nvPr/>
        </p:nvSpPr>
        <p:spPr>
          <a:xfrm>
            <a:off x="6220767" y="2267057"/>
            <a:ext cx="2800349" cy="5236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noProof="0">
                <a:solidFill>
                  <a:srgbClr val="120742"/>
                </a:solidFill>
              </a:rPr>
              <a:t>Trip template clarity</a:t>
            </a:r>
          </a:p>
          <a:p>
            <a:pPr algn="ctr"/>
            <a:r>
              <a:rPr lang="en-GB" sz="1400" noProof="0">
                <a:solidFill>
                  <a:srgbClr val="120742"/>
                </a:solidFill>
              </a:rPr>
              <a:t>Structural simplicity</a:t>
            </a:r>
          </a:p>
          <a:p>
            <a:pPr algn="ctr"/>
            <a:r>
              <a:rPr lang="en-GB" sz="1400" noProof="0">
                <a:solidFill>
                  <a:srgbClr val="120742"/>
                </a:solidFill>
              </a:rPr>
              <a:t>Effortless mental planning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84E9E127-9BBD-A63A-C2C5-2AD2DBBFC1D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66853" y="3632656"/>
            <a:ext cx="6858293" cy="1204704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In behavioural terms, travelling to Wales often </a:t>
            </a: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requires a greater degree of self-planning.</a:t>
            </a:r>
          </a:p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Destinations that convert more easily come pre-packaged in the traveller’s mind.</a:t>
            </a: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1600" b="1" u="sng" noProof="0">
                <a:solidFill>
                  <a:schemeClr val="accent1"/>
                </a:solidFill>
              </a:rPr>
              <a:t>The strategic implication:</a:t>
            </a:r>
          </a:p>
          <a:p>
            <a:pPr marL="0" indent="0" algn="ctr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b="1" noProof="0">
              <a:solidFill>
                <a:schemeClr val="accent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3457BE8-67E9-3BAB-98D7-1E7158E9E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72069" y="4921371"/>
            <a:ext cx="685829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E39D02E-5FE6-55D1-CB2C-57DCC69F2B88}"/>
              </a:ext>
            </a:extLst>
          </p:cNvPr>
          <p:cNvSpPr/>
          <p:nvPr/>
        </p:nvSpPr>
        <p:spPr>
          <a:xfrm>
            <a:off x="3535765" y="5586969"/>
            <a:ext cx="1229700" cy="813438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noProof="0"/>
              <a:t>Reduce Cognitive Effort</a:t>
            </a:r>
          </a:p>
        </p:txBody>
      </p:sp>
      <p:sp>
        <p:nvSpPr>
          <p:cNvPr id="31" name="Plus Sign 30" descr="Plus sign">
            <a:extLst>
              <a:ext uri="{FF2B5EF4-FFF2-40B4-BE49-F238E27FC236}">
                <a16:creationId xmlns:a16="http://schemas.microsoft.com/office/drawing/2014/main" id="{0FC7C4D5-E4A9-4693-8B00-7DEB64439552}"/>
              </a:ext>
            </a:extLst>
          </p:cNvPr>
          <p:cNvSpPr/>
          <p:nvPr/>
        </p:nvSpPr>
        <p:spPr>
          <a:xfrm>
            <a:off x="4950788" y="5850154"/>
            <a:ext cx="361287" cy="296204"/>
          </a:xfrm>
          <a:prstGeom prst="mathPlus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A0FCC50-4E3A-7EC9-BF0D-34C5CDA2A7CF}"/>
              </a:ext>
            </a:extLst>
          </p:cNvPr>
          <p:cNvSpPr/>
          <p:nvPr/>
        </p:nvSpPr>
        <p:spPr>
          <a:xfrm>
            <a:off x="5474590" y="5586969"/>
            <a:ext cx="1229700" cy="813438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noProof="0"/>
              <a:t>Increase trip legibility</a:t>
            </a:r>
          </a:p>
        </p:txBody>
      </p:sp>
      <p:sp>
        <p:nvSpPr>
          <p:cNvPr id="32" name="Plus Sign 31" descr="Plus sign">
            <a:extLst>
              <a:ext uri="{FF2B5EF4-FFF2-40B4-BE49-F238E27FC236}">
                <a16:creationId xmlns:a16="http://schemas.microsoft.com/office/drawing/2014/main" id="{E0B6CC43-2DF5-30BC-F7E4-02C5087E2FEB}"/>
              </a:ext>
            </a:extLst>
          </p:cNvPr>
          <p:cNvSpPr/>
          <p:nvPr/>
        </p:nvSpPr>
        <p:spPr>
          <a:xfrm>
            <a:off x="6889613" y="5850154"/>
            <a:ext cx="361287" cy="296204"/>
          </a:xfrm>
          <a:prstGeom prst="mathPlus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8" name="Rectangle: Rounded Corners 27" descr="&#10;">
            <a:extLst>
              <a:ext uri="{FF2B5EF4-FFF2-40B4-BE49-F238E27FC236}">
                <a16:creationId xmlns:a16="http://schemas.microsoft.com/office/drawing/2014/main" id="{63FB7900-0F14-82C6-C699-206FE37741F2}"/>
              </a:ext>
            </a:extLst>
          </p:cNvPr>
          <p:cNvSpPr/>
          <p:nvPr/>
        </p:nvSpPr>
        <p:spPr>
          <a:xfrm>
            <a:off x="7436223" y="5586969"/>
            <a:ext cx="1331175" cy="813438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noProof="0"/>
              <a:t>Provide ready-made scripts</a:t>
            </a:r>
          </a:p>
        </p:txBody>
      </p:sp>
    </p:spTree>
    <p:extLst>
      <p:ext uri="{BB962C8B-B14F-4D97-AF65-F5344CB8AC3E}">
        <p14:creationId xmlns:p14="http://schemas.microsoft.com/office/powerpoint/2010/main" val="2888290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3EB8-D093-59E4-E676-D30353C3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49C5A0E-8534-C81A-2F75-9F8FCAA531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1950" y="678155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lang="en-GB" sz="2000" b="1" noProof="0">
                <a:solidFill>
                  <a:srgbClr val="04043F"/>
                </a:solidFill>
              </a:rPr>
              <a:t>The COM-B Diagnosis of Wales – Capability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D37027-1501-BF8A-A587-03C76FC90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6675" y="1087246"/>
            <a:ext cx="52744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7A637342-73A5-B477-A175-FD64699D3E40}"/>
              </a:ext>
            </a:extLst>
          </p:cNvPr>
          <p:cNvSpPr txBox="1">
            <a:spLocks/>
          </p:cNvSpPr>
          <p:nvPr/>
        </p:nvSpPr>
        <p:spPr>
          <a:xfrm>
            <a:off x="361950" y="1283339"/>
            <a:ext cx="105632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/>
              <a:t>Planning confidence gaps exist across all segments, but the nature of the gap differs by life stage – be that inspiration gaps to structural planning confidence and need for reassurance</a:t>
            </a:r>
          </a:p>
          <a:p>
            <a:endParaRPr lang="en-GB" b="1" noProof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8FB560-C8DA-4039-C3DC-3B19B2E5C4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136421"/>
              </p:ext>
            </p:extLst>
          </p:nvPr>
        </p:nvGraphicFramePr>
        <p:xfrm>
          <a:off x="840943" y="2348114"/>
          <a:ext cx="9942513" cy="342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1421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Younger Independents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Families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Older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Retirees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Core </a:t>
                      </a:r>
                    </a:p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barrier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Lack of </a:t>
                      </a: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inspiration-led clarity</a:t>
                      </a:r>
                      <a:endParaRPr lang="en-GB" sz="12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Lack of </a:t>
                      </a: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practical structure</a:t>
                      </a:r>
                      <a:endParaRPr lang="en-GB" sz="12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Lack of </a:t>
                      </a: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relevance clarity</a:t>
                      </a:r>
                      <a:endParaRPr lang="en-GB" sz="12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Lack of </a:t>
                      </a: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confidence &amp; reassurance</a:t>
                      </a:r>
                      <a:endParaRPr lang="en-GB" sz="12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How it </a:t>
                      </a:r>
                    </a:p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shows up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Can’t picture what makes Wales </a:t>
                      </a:r>
                      <a:r>
                        <a:rPr lang="en-GB" sz="1200" i="1" noProof="0">
                          <a:solidFill>
                            <a:srgbClr val="120742"/>
                          </a:solidFill>
                        </a:rPr>
                        <a:t>different or exciting</a:t>
                      </a: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 vs alternatives</a:t>
                      </a: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Can’t picture how to </a:t>
                      </a:r>
                      <a:r>
                        <a:rPr lang="en-GB" sz="1200" i="1" noProof="0">
                          <a:solidFill>
                            <a:srgbClr val="120742"/>
                          </a:solidFill>
                        </a:rPr>
                        <a:t>organise a smooth, low-stress trip</a:t>
                      </a:r>
                      <a:endParaRPr lang="en-GB" sz="1200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Can’t see how Wales fits into </a:t>
                      </a:r>
                      <a:r>
                        <a:rPr lang="en-GB" sz="1200" i="1" noProof="0">
                          <a:solidFill>
                            <a:srgbClr val="120742"/>
                          </a:solidFill>
                        </a:rPr>
                        <a:t>existing travel patterns</a:t>
                      </a:r>
                      <a:endParaRPr lang="en-GB" sz="1200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Uncertainty creates </a:t>
                      </a:r>
                      <a:r>
                        <a:rPr lang="en-GB" sz="1200" i="1" noProof="0">
                          <a:solidFill>
                            <a:srgbClr val="120742"/>
                          </a:solidFill>
                        </a:rPr>
                        <a:t>anxiety around logistics and planning</a:t>
                      </a:r>
                      <a:endParaRPr lang="en-GB" sz="1200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Key friction point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Limited mental imagery beyond “nature”</a:t>
                      </a: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Questions around: where to stay, how to move, how long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Wales not clearly prioritised vs known destinations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Language, transport, and coordination feel effortful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709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Planning </a:t>
                      </a:r>
                    </a:p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style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Inspiration into light planning</a:t>
                      </a: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Structured, efficiency-led planning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Hybrid (habit + exploration)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noProof="0">
                          <a:solidFill>
                            <a:srgbClr val="120742"/>
                          </a:solidFill>
                        </a:rPr>
                        <a:t>Preference for guided / supported planning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850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What unlocks capability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noProof="0">
                          <a:solidFill>
                            <a:srgbClr val="120742"/>
                          </a:solidFill>
                        </a:rPr>
                        <a:t>Clear, </a:t>
                      </a: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compelling </a:t>
                      </a:r>
                    </a:p>
                    <a:p>
                      <a:pPr algn="ctr">
                        <a:buNone/>
                      </a:pP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trip ideas</a:t>
                      </a:r>
                      <a:endParaRPr lang="en-GB" sz="12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End-to-end trip structure</a:t>
                      </a:r>
                      <a:r>
                        <a:rPr lang="en-GB" sz="1200" b="1" noProof="0">
                          <a:solidFill>
                            <a:srgbClr val="120742"/>
                          </a:solidFill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r>
                        <a:rPr lang="en-GB" sz="1200" b="1" noProof="0">
                          <a:solidFill>
                            <a:srgbClr val="120742"/>
                          </a:solidFill>
                        </a:rPr>
                        <a:t>(itineraries, routes)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noProof="0">
                          <a:solidFill>
                            <a:srgbClr val="120742"/>
                          </a:solidFill>
                        </a:rPr>
                        <a:t>Clear </a:t>
                      </a:r>
                      <a:r>
                        <a:rPr lang="en-GB" sz="1200" b="1" i="1" noProof="0">
                          <a:solidFill>
                            <a:srgbClr val="120742"/>
                          </a:solidFill>
                        </a:rPr>
                        <a:t>role within a broader trip</a:t>
                      </a:r>
                      <a:endParaRPr lang="en-GB" sz="1200" b="1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i="1" noProof="0" dirty="0">
                          <a:solidFill>
                            <a:srgbClr val="120742"/>
                          </a:solidFill>
                        </a:rPr>
                        <a:t>Reassurance and simplicity</a:t>
                      </a:r>
                      <a:r>
                        <a:rPr lang="en-GB" sz="1200" b="1" noProof="0" dirty="0">
                          <a:solidFill>
                            <a:srgbClr val="120742"/>
                          </a:solidFill>
                        </a:rPr>
                        <a:t> (reduced cognitive load)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43478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6A0E61-DAD6-DDCD-B2AB-4956804EE5A5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Capability</a:t>
            </a:r>
          </a:p>
        </p:txBody>
      </p:sp>
    </p:spTree>
    <p:extLst>
      <p:ext uri="{BB962C8B-B14F-4D97-AF65-F5344CB8AC3E}">
        <p14:creationId xmlns:p14="http://schemas.microsoft.com/office/powerpoint/2010/main" val="3475810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2FC83-E4B2-60C2-8A23-B4F83205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AA055D8E-5E5E-0CF2-2AF9-BCB0CCACE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224B03B-467E-FB0F-3FAE-74495F7A4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546CFE6-BF85-63C2-A2C3-02910D8B8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62700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COM-B </a:t>
            </a:r>
            <a:r>
              <a:rPr lang="en-GB" sz="28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 OF WALES </a:t>
            </a:r>
            <a:r>
              <a:rPr lang="en-GB" sz="20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– can I make this work?</a:t>
            </a:r>
            <a:endParaRPr kumimoji="0" lang="en-GB" sz="2800" b="1" i="0" u="non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F7C90B-1F21-EE45-F4E3-D8A2371DF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9EE03-164D-D5BA-7781-5DF17F570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96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8FB66-7981-1074-59C0-7F4F4D137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3B037FD-3146-DD25-0D0B-3485415AF10E}"/>
              </a:ext>
            </a:extLst>
          </p:cNvPr>
          <p:cNvSpPr txBox="1">
            <a:spLocks/>
          </p:cNvSpPr>
          <p:nvPr/>
        </p:nvSpPr>
        <p:spPr>
          <a:xfrm>
            <a:off x="199051" y="851121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Opportunity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ED4D65-E31E-D5D1-09BB-297EA9058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8734" y="1272497"/>
            <a:ext cx="54560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4B7A1A4B-42C9-F051-3BC3-C09BE3A88A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4303" y="1715856"/>
            <a:ext cx="583169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Opportunity is about whether the trip feels easy to assemble and navigate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F5B2697-7104-EF6C-2918-D57C2D665D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8734" y="2538367"/>
            <a:ext cx="5669325" cy="343690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Even when travellers like Wales, they assess whether </a:t>
            </a:r>
            <a:r>
              <a:rPr lang="en-GB" sz="1600" b="1" noProof="0">
                <a:solidFill>
                  <a:schemeClr val="accent1"/>
                </a:solidFill>
              </a:rPr>
              <a:t>accommodation, activities and travel feel easy to organise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Across markets, three questions dominate: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b="1" noProof="0">
                <a:solidFill>
                  <a:schemeClr val="accent1"/>
                </a:solidFill>
              </a:rPr>
              <a:t>Is the effort worthwhile?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Is the value competitive?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Does it fit the time I have available?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When the answer to any of these is uncertain, </a:t>
            </a: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is less likely to be prioritised.</a:t>
            </a:r>
            <a:endParaRPr lang="en-GB" sz="1600" b="1" noProof="0">
              <a:solidFill>
                <a:schemeClr val="accent1"/>
              </a:solidFill>
            </a:endParaRPr>
          </a:p>
        </p:txBody>
      </p:sp>
      <p:pic>
        <p:nvPicPr>
          <p:cNvPr id="23558" name="Picture 6">
            <a:extLst>
              <a:ext uri="{FF2B5EF4-FFF2-40B4-BE49-F238E27FC236}">
                <a16:creationId xmlns:a16="http://schemas.microsoft.com/office/drawing/2014/main" id="{CED1D4C8-1EDE-A808-98DA-48967356E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7" y="-1"/>
            <a:ext cx="5972173" cy="660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BCF1C4-4F3C-995F-0D15-3704616B3EFF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Opportunity</a:t>
            </a:r>
          </a:p>
        </p:txBody>
      </p:sp>
    </p:spTree>
    <p:extLst>
      <p:ext uri="{BB962C8B-B14F-4D97-AF65-F5344CB8AC3E}">
        <p14:creationId xmlns:p14="http://schemas.microsoft.com/office/powerpoint/2010/main" val="427184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5CFC-6617-59DD-76B2-BE3B93B89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396D0DB-A09A-8B84-C1AA-EEB597ECE467}"/>
              </a:ext>
            </a:extLst>
          </p:cNvPr>
          <p:cNvSpPr txBox="1">
            <a:spLocks/>
          </p:cNvSpPr>
          <p:nvPr/>
        </p:nvSpPr>
        <p:spPr>
          <a:xfrm>
            <a:off x="361950" y="678155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Opportunity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8AB7F8-71F6-46D0-52EF-2EAE990AB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6675" y="1087246"/>
            <a:ext cx="55569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9A2E228A-AEDC-B3A4-A0BB-38440FC989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1950" y="1283339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UK travellers evaluate Wales through a value lens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3D882A5-BEAE-E6A9-5605-9D32B67775B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675" y="1925704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For UK travellers, the barrier is not access - it is comparative value.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Domestic trips are frequently compared with: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Low-cost European flights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Package holidays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All-inclusive offers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When accommodation and transport costs accumulate, Wales can feel </a:t>
            </a:r>
            <a:r>
              <a:rPr lang="en-GB" sz="1600" b="1" noProof="0">
                <a:solidFill>
                  <a:schemeClr val="accent1"/>
                </a:solidFill>
              </a:rPr>
              <a:t>comparable in price to travelling abroad.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This creates a simple comparison in travellers’ minds:</a:t>
            </a: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Why stay domestic if the price difference is small?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38A43F10-55F7-7BC1-8189-458B2E756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43675" y="-1"/>
            <a:ext cx="5648325" cy="661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BD1EB62-CFB2-C813-817F-5B8F05E01E71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Opportunity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A7250092-1305-39F6-4D73-B63976191A29}"/>
              </a:ext>
            </a:extLst>
          </p:cNvPr>
          <p:cNvSpPr/>
          <p:nvPr/>
        </p:nvSpPr>
        <p:spPr>
          <a:xfrm>
            <a:off x="7800109" y="1626240"/>
            <a:ext cx="2975955" cy="1928240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endParaRPr lang="en-GB" i="1" noProof="0"/>
          </a:p>
          <a:p>
            <a:pPr algn="ctr"/>
            <a:r>
              <a:rPr lang="en-GB" i="1" noProof="0"/>
              <a:t>“Once you’ve paid for accommodation and travel </a:t>
            </a:r>
            <a:r>
              <a:rPr lang="en-GB" b="1" i="1" noProof="0">
                <a:solidFill>
                  <a:srgbClr val="FFC269"/>
                </a:solidFill>
              </a:rPr>
              <a:t>it can be quite expensive</a:t>
            </a:r>
            <a:r>
              <a:rPr lang="en-GB" i="1" noProof="0"/>
              <a:t>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Independent, UK</a:t>
            </a:r>
          </a:p>
          <a:p>
            <a:pPr algn="ctr"/>
            <a:endParaRPr lang="en-GB" sz="1400" i="1" noProof="0"/>
          </a:p>
          <a:p>
            <a:pPr algn="ctr"/>
            <a:endParaRPr lang="en-GB" sz="1600" i="1" noProof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A3D59B3-8A86-705C-DB9E-E9D6516649F0}"/>
              </a:ext>
            </a:extLst>
          </p:cNvPr>
          <p:cNvSpPr/>
          <p:nvPr/>
        </p:nvSpPr>
        <p:spPr>
          <a:xfrm>
            <a:off x="7800109" y="4170173"/>
            <a:ext cx="2975955" cy="1605182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“For that price you could probably get a flight somewhere warm”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Older Independent, UK</a:t>
            </a:r>
          </a:p>
          <a:p>
            <a:pPr algn="ctr"/>
            <a:endParaRPr lang="en-GB" sz="1600" b="1" noProof="0"/>
          </a:p>
        </p:txBody>
      </p:sp>
    </p:spTree>
    <p:extLst>
      <p:ext uri="{BB962C8B-B14F-4D97-AF65-F5344CB8AC3E}">
        <p14:creationId xmlns:p14="http://schemas.microsoft.com/office/powerpoint/2010/main" val="3296210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027DD-1559-2FB1-9CDA-5DC87263B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E16E6C3-CD2B-A6CB-A710-43CB7A139DB2}"/>
              </a:ext>
            </a:extLst>
          </p:cNvPr>
          <p:cNvSpPr txBox="1">
            <a:spLocks/>
          </p:cNvSpPr>
          <p:nvPr/>
        </p:nvSpPr>
        <p:spPr>
          <a:xfrm>
            <a:off x="340950" y="858569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Opportunity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9CB2E5-0F72-C71F-9181-2B9F6C0E3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8750" y="1267660"/>
            <a:ext cx="54853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F97C4C70-AA6D-4953-43B7-D5CE06D5FA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6551" y="1853884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Long-haul travellers evaluate effort vs reward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9C67FFEA-6442-BEB4-189C-71EB016251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6551" y="2630809"/>
            <a:ext cx="5112775" cy="3467726"/>
          </a:xfrm>
        </p:spPr>
        <p:txBody>
          <a:bodyPr/>
          <a:lstStyle/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For US and German travellers, the evaluation shifts:</a:t>
            </a: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Is Wales worth the travel effort?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This includes: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Distance travelled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Number of travel stages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Time required to explore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Without a clear sense of trip structure, the perceived effort can feel high relative to alternatives.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0504FB7C-D459-C1E3-3BBD-2643CE746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75" y="-42210"/>
            <a:ext cx="5669325" cy="665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F5C6F2-D6A1-C1B1-7C55-CB4A9002B7C7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Opportunity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3C2AC106-D1D5-9DEB-E14E-21EBBADE3811}"/>
              </a:ext>
            </a:extLst>
          </p:cNvPr>
          <p:cNvSpPr/>
          <p:nvPr/>
        </p:nvSpPr>
        <p:spPr>
          <a:xfrm>
            <a:off x="7692597" y="2128522"/>
            <a:ext cx="2975955" cy="144843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“It would probably be part of something bigger”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Independent, Germany</a:t>
            </a:r>
          </a:p>
          <a:p>
            <a:pPr algn="ctr"/>
            <a:endParaRPr lang="en-GB" sz="1600" i="1" noProof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F968A51-6E57-1AFB-DEE4-B258F480F0B0}"/>
              </a:ext>
            </a:extLst>
          </p:cNvPr>
          <p:cNvSpPr/>
          <p:nvPr/>
        </p:nvSpPr>
        <p:spPr>
          <a:xfrm>
            <a:off x="7761846" y="4073522"/>
            <a:ext cx="2975955" cy="1605933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“If I’m going all the way across the world… I’d want to see a lot”</a:t>
            </a:r>
          </a:p>
          <a:p>
            <a:pPr algn="ctr"/>
            <a:endParaRPr lang="en-GB" noProof="0"/>
          </a:p>
          <a:p>
            <a:pPr algn="ctr"/>
            <a:r>
              <a:rPr lang="en-GB" sz="1600" noProof="0"/>
              <a:t>Older Independent, USA</a:t>
            </a:r>
          </a:p>
          <a:p>
            <a:pPr algn="ctr"/>
            <a:endParaRPr lang="en-GB" sz="1600" b="1" noProof="0"/>
          </a:p>
        </p:txBody>
      </p:sp>
    </p:spTree>
    <p:extLst>
      <p:ext uri="{BB962C8B-B14F-4D97-AF65-F5344CB8AC3E}">
        <p14:creationId xmlns:p14="http://schemas.microsoft.com/office/powerpoint/2010/main" val="1804114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50FBC-E09A-6684-4A82-2F025DBA2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710F0FF5-D820-6C46-6BF3-18D0559FA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4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418305-11EF-CCC9-2A65-86EF85536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1188" y="0"/>
            <a:ext cx="9617169" cy="66419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7E7590B-F0FA-8329-E019-E39D21FD72E6}"/>
              </a:ext>
            </a:extLst>
          </p:cNvPr>
          <p:cNvSpPr txBox="1">
            <a:spLocks/>
          </p:cNvSpPr>
          <p:nvPr/>
        </p:nvSpPr>
        <p:spPr>
          <a:xfrm>
            <a:off x="3120589" y="325842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Opportunity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CDE9F6-BFB5-F653-8042-1AB93D86B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52283" y="734933"/>
            <a:ext cx="55420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92E83B25-151B-6B9F-8A0A-4E67AE11B4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1925" y="1051794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Time thresholds shape destination choice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DC1F401-A129-4A60-D302-6DCF7435CE9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7330" y="1786728"/>
            <a:ext cx="10644884" cy="4939660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Wales is perceived as rural, exploration-led and best experienced through movement.</a:t>
            </a: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Travellers tend to organise trips into clear time formats.</a:t>
            </a: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sits most naturally within the mid-length exploration trip. This creates an implicit time threshold:</a:t>
            </a:r>
          </a:p>
          <a:p>
            <a:pPr algn="ctr"/>
            <a:r>
              <a:rPr lang="en-GB" sz="1600" b="1" noProof="0">
                <a:solidFill>
                  <a:schemeClr val="accent1"/>
                </a:solidFill>
              </a:rPr>
              <a:t>Short trips feel difficult to optimise</a:t>
            </a:r>
          </a:p>
          <a:p>
            <a:pPr algn="ctr"/>
            <a:r>
              <a:rPr lang="en-GB" sz="1600" b="1" noProof="0">
                <a:solidFill>
                  <a:schemeClr val="accent1"/>
                </a:solidFill>
              </a:rPr>
              <a:t>Long trips compete with larger European itineraries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4464A09-0C7E-20C2-CD7F-848452B40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519767"/>
              </p:ext>
            </p:extLst>
          </p:nvPr>
        </p:nvGraphicFramePr>
        <p:xfrm>
          <a:off x="1652624" y="3064306"/>
          <a:ext cx="9117657" cy="1741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219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3039219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  <a:gridCol w="3039219">
                  <a:extLst>
                    <a:ext uri="{9D8B030D-6E8A-4147-A177-3AD203B41FA5}">
                      <a16:colId xmlns:a16="http://schemas.microsoft.com/office/drawing/2014/main" val="1286568293"/>
                    </a:ext>
                  </a:extLst>
                </a:gridCol>
              </a:tblGrid>
              <a:tr h="431874"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Short Break </a:t>
                      </a:r>
                      <a:r>
                        <a:rPr lang="en-GB" sz="1600" b="0" noProof="0"/>
                        <a:t>(2-3 days)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Flexible Stay </a:t>
                      </a:r>
                      <a:r>
                        <a:rPr lang="en-GB" sz="1600" b="0" noProof="0"/>
                        <a:t>(4-7 days)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Long Exploration </a:t>
                      </a:r>
                      <a:r>
                        <a:rPr lang="en-GB" sz="1600" b="0" noProof="0"/>
                        <a:t>(7+days)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solidFill>
                          <a:srgbClr val="12074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solidFill>
                          <a:srgbClr val="12074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noProof="0">
                        <a:solidFill>
                          <a:srgbClr val="12074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91934"/>
                  </a:ext>
                </a:extLst>
              </a:tr>
              <a:tr h="39588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City breaks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Regional touring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Multi-country trip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39588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Defined base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Exploration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Major itinerary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79081"/>
                  </a:ext>
                </a:extLst>
              </a:tr>
              <a:tr h="39588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Dense experiences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Nature +culture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Iconic destinations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35360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BB2115-1113-2520-1C79-B9DA314388E9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Opportunity</a:t>
            </a:r>
          </a:p>
        </p:txBody>
      </p:sp>
    </p:spTree>
    <p:extLst>
      <p:ext uri="{BB962C8B-B14F-4D97-AF65-F5344CB8AC3E}">
        <p14:creationId xmlns:p14="http://schemas.microsoft.com/office/powerpoint/2010/main" val="2824756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6B591-A94E-CB59-2F74-DA33994A7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768A08B6-C9E1-1B28-11F8-57134D96C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66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A5109E-C96D-1EB2-AE86-950FCA306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4025" y="-76200"/>
            <a:ext cx="8858250" cy="667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5D3F4CC-7510-6D8E-9877-C74BBD918086}"/>
              </a:ext>
            </a:extLst>
          </p:cNvPr>
          <p:cNvSpPr txBox="1">
            <a:spLocks/>
          </p:cNvSpPr>
          <p:nvPr/>
        </p:nvSpPr>
        <p:spPr>
          <a:xfrm>
            <a:off x="3228000" y="565149"/>
            <a:ext cx="57360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Opportunity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CC5D99-C75E-498A-9C3D-4FAD4E2F9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280388" y="974240"/>
            <a:ext cx="56312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40F0D987-2038-B206-B12E-C0257F71E2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1926" y="1311914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Opportunity diagnosis: feasible, but not frictionless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447128F-F2D3-3F27-B4CC-EE7A16F06A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07038" y="1925674"/>
            <a:ext cx="8577924" cy="419301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Wales is feasible across all markets.</a:t>
            </a: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However, feasibility does not always translate into prioritisation.</a:t>
            </a: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UK</a:t>
            </a:r>
          </a:p>
          <a:p>
            <a:pPr algn="ctr"/>
            <a:r>
              <a:rPr lang="en-GB" sz="1600" noProof="0">
                <a:solidFill>
                  <a:schemeClr val="accent1"/>
                </a:solidFill>
              </a:rPr>
              <a:t>Domestic trips are often evaluated against overseas alternatives</a:t>
            </a:r>
          </a:p>
          <a:p>
            <a:pPr algn="ctr"/>
            <a:r>
              <a:rPr lang="en-GB" sz="1600" noProof="0">
                <a:solidFill>
                  <a:schemeClr val="accent1"/>
                </a:solidFill>
              </a:rPr>
              <a:t>Value comparisons can weaken the case for staying in the UK</a:t>
            </a: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Germany &amp; USA</a:t>
            </a:r>
          </a:p>
          <a:p>
            <a:pPr algn="ctr"/>
            <a:r>
              <a:rPr lang="en-GB" sz="1600" noProof="0">
                <a:solidFill>
                  <a:schemeClr val="accent1"/>
                </a:solidFill>
              </a:rPr>
              <a:t>Travellers assess whether Wales justifies the travel effort</a:t>
            </a:r>
          </a:p>
          <a:p>
            <a:pPr algn="ctr"/>
            <a:r>
              <a:rPr lang="en-GB" sz="1600" noProof="0">
                <a:solidFill>
                  <a:schemeClr val="accent1"/>
                </a:solidFill>
              </a:rPr>
              <a:t>Trip structure and time allocation become critical</a:t>
            </a: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Across markets, the result is similar:</a:t>
            </a: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As a result, there is an opportunity to make the experience feel more </a:t>
            </a: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simple, connected and clearly worth the effort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7B674B-1390-2F52-A8DB-4E66DCF74063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Opportunity</a:t>
            </a:r>
          </a:p>
        </p:txBody>
      </p:sp>
    </p:spTree>
    <p:extLst>
      <p:ext uri="{BB962C8B-B14F-4D97-AF65-F5344CB8AC3E}">
        <p14:creationId xmlns:p14="http://schemas.microsoft.com/office/powerpoint/2010/main" val="151953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A9E36-BE65-26D7-3D43-C9B370140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07B873A-5DA4-9FA9-2C9D-A3AD3BCF6B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1950" y="678155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lang="en-GB" sz="2000" b="1" noProof="0">
                <a:solidFill>
                  <a:srgbClr val="04043F"/>
                </a:solidFill>
              </a:rPr>
              <a:t>The COM-B Diagnosis of Wales – Opportunity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7C4A69-C1EE-155C-9AE7-4A42C073A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6675" y="1087246"/>
            <a:ext cx="55569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499C79C8-ABB7-BD2D-CBBF-CE9EC852A0D4}"/>
              </a:ext>
            </a:extLst>
          </p:cNvPr>
          <p:cNvSpPr txBox="1">
            <a:spLocks/>
          </p:cNvSpPr>
          <p:nvPr/>
        </p:nvSpPr>
        <p:spPr>
          <a:xfrm>
            <a:off x="361950" y="1283339"/>
            <a:ext cx="105632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/>
              <a:t>Wales is feasible for all segments, but each group applies a different and distinct practical </a:t>
            </a:r>
            <a:r>
              <a:rPr lang="en-GB" b="1" noProof="0" err="1"/>
              <a:t>lense</a:t>
            </a:r>
            <a:r>
              <a:rPr lang="en-GB" b="1" noProof="0"/>
              <a:t> feasibility test - from cost and convenience to effort and reassurance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5CEF01-0C65-D0F1-66CF-382CDD2C774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Opportunity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5E7833D-64F6-1E61-9490-ADB242C2CC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361547"/>
              </p:ext>
            </p:extLst>
          </p:nvPr>
        </p:nvGraphicFramePr>
        <p:xfrm>
          <a:off x="840943" y="2348114"/>
          <a:ext cx="9942513" cy="3950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1421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400" noProof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Younger Independent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Families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Older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Retirees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Primary filter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Effort vs </a:t>
                      </a: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ease</a:t>
                      </a: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Effort vs </a:t>
                      </a: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family logistics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Effort vs </a:t>
                      </a: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reward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Ease vs </a:t>
                      </a: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complexity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Key concern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Transport complexity </a:t>
                      </a:r>
                    </a:p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(no car, cost of movement)</a:t>
                      </a: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Friction across multiple needs </a:t>
                      </a:r>
                    </a:p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(kids, accommodation, time)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Whether Wales justifies time vs other destinations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Need for seamless, low-stress travel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4780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Time sensitivity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Flexible but low tolerance for friction</a:t>
                      </a: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Highly time-constrained (school holidays, short breaks)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Moderate flexibility, but value optimisation mindset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High flexibility, but low tolerance for effort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Value lens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Experience must feel “worth it” vs alternatives</a:t>
                      </a: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Strong comparison vs overseas value (esp. UK)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Trade-off between effort and payoff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Willing to pay for ease and organisation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709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How Wales loses momentum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Feels harder than more accessible options</a:t>
                      </a: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Feels effortful vs “easy win” holidays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Becomes part of a broader trip, not the focus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Dropped if planning feels too complex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850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What unlocks opportunity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Frictionless access + clarity on movement</a:t>
                      </a: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Ease, convenience, and clear logistics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Clear payoff for time invested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 dirty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Packaged, well-supported travel options</a:t>
                      </a: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43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084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CA39-197C-30DD-B024-85CA6D19A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B5559640-2E18-6CF2-D7EA-82E43BFDF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F378F52-6CD1-D6ED-D0E1-318244A98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CCAD434-C5BF-DDB6-A87C-DEC34B4D77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62700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COM-B </a:t>
            </a:r>
            <a:r>
              <a:rPr lang="en-GB" sz="28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 OF WALES </a:t>
            </a:r>
            <a:r>
              <a:rPr lang="en-GB" sz="20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– Do I feel compelled to prioritise Wales?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3B620D1-5B5D-4002-68FF-B9E0D44D3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4E04FB-54AD-6E0C-A397-0E20C3355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3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682E7-DB6A-A2D3-6264-71B0EF8DE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3B0ED83-39B7-9814-E7FA-4530DF2FE253}"/>
              </a:ext>
            </a:extLst>
          </p:cNvPr>
          <p:cNvSpPr txBox="1">
            <a:spLocks/>
          </p:cNvSpPr>
          <p:nvPr/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Motivation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57C74D-3D32-CCE1-3767-3E8AA81A0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6551" y="774215"/>
            <a:ext cx="52632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5DD24507-85BB-54A7-94B8-014A0873696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167392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Motivation is positive - but rarely urgent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76B7424-AB0D-0EAB-066B-AAAC6CB4E8D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6551" y="1725649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Across all markets, Wales is described warmly: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r>
              <a:rPr lang="en-GB" sz="1600" noProof="0">
                <a:solidFill>
                  <a:schemeClr val="accent1"/>
                </a:solidFill>
              </a:rPr>
              <a:t>Beautiful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Green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Peaceful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Authentic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Historic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There is </a:t>
            </a:r>
            <a:r>
              <a:rPr lang="en-GB" sz="1600" b="1" noProof="0">
                <a:solidFill>
                  <a:schemeClr val="accent1"/>
                </a:solidFill>
              </a:rPr>
              <a:t>very little active negativity in how Wales is seen</a:t>
            </a:r>
            <a:r>
              <a:rPr lang="en-GB" sz="1600" noProof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However, positive sentiment does not always translate into urgency..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Wales generates interest.</a:t>
            </a:r>
          </a:p>
          <a:p>
            <a:pPr marL="0" indent="0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It does not consistently generate prioritisation.</a:t>
            </a: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46127E57-AC56-824E-F93D-0B402C19E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-39674"/>
            <a:ext cx="5753100" cy="664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07FE49-DDA0-8FF2-A0C2-76CCA5BC4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4384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1D046-C099-DDD4-EC25-7C799E9F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40AA5B5-307C-5544-1780-E5AC4DB0DC9D}"/>
              </a:ext>
            </a:extLst>
          </p:cNvPr>
          <p:cNvSpPr txBox="1">
            <a:spLocks/>
          </p:cNvSpPr>
          <p:nvPr/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Motivation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DC79A7-252C-81AE-B647-0382E0E9A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224" y="774215"/>
            <a:ext cx="534432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84157F18-F0C9-CD85-A9EC-76B014FDC1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111889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Emotional associations are broad - not distinctive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25EC4B6-87CE-8A20-0A7C-A3945768D7E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7976" y="1661164"/>
            <a:ext cx="5840167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is associated with: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Nature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Castles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Coast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Heritage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However, these are </a:t>
            </a:r>
            <a:r>
              <a:rPr lang="en-GB" sz="1600" b="1" noProof="0">
                <a:solidFill>
                  <a:schemeClr val="accent1"/>
                </a:solidFill>
              </a:rPr>
              <a:t>not seen as uniquely owned territories.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Travellers feel they can access </a:t>
            </a:r>
            <a:r>
              <a:rPr lang="en-GB" sz="1600" b="1" noProof="0">
                <a:solidFill>
                  <a:schemeClr val="accent1"/>
                </a:solidFill>
              </a:rPr>
              <a:t>similar or overlapping emotional rewards</a:t>
            </a:r>
            <a:r>
              <a:rPr lang="en-GB" sz="1600" noProof="0">
                <a:solidFill>
                  <a:schemeClr val="accent1"/>
                </a:solidFill>
              </a:rPr>
              <a:t> across a range of destinations, including: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Scotland, Ireland and parts of England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Continental Europe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Parts of the US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Without sharper distinctiveness,</a:t>
            </a: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motivation can become interchangeable.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1FABA9-CF04-1D24-8E72-95533B7E3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901732" y="-7951"/>
            <a:ext cx="5290268" cy="661548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3BCABA-FC73-7B29-AB5E-23863038CFDE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Motivation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2187250-4164-71A1-5A54-685795651E2C}"/>
              </a:ext>
            </a:extLst>
          </p:cNvPr>
          <p:cNvSpPr/>
          <p:nvPr/>
        </p:nvSpPr>
        <p:spPr>
          <a:xfrm>
            <a:off x="7712075" y="2051689"/>
            <a:ext cx="3653328" cy="1628775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“I just think of like mountains… which you could see in many other places”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Independent, UK</a:t>
            </a:r>
          </a:p>
          <a:p>
            <a:pPr algn="ctr"/>
            <a:endParaRPr lang="en-GB" sz="1400" i="1" noProof="0"/>
          </a:p>
          <a:p>
            <a:pPr algn="ctr"/>
            <a:endParaRPr lang="en-GB" sz="1600" i="1" noProof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99F34DD-70F1-4286-C5D4-D74035F605F2}"/>
              </a:ext>
            </a:extLst>
          </p:cNvPr>
          <p:cNvSpPr/>
          <p:nvPr/>
        </p:nvSpPr>
        <p:spPr>
          <a:xfrm>
            <a:off x="7808847" y="4059812"/>
            <a:ext cx="3556556" cy="117893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r>
              <a:rPr lang="en-GB" i="1" noProof="0"/>
              <a:t>“You could get that kind of scenery in other places”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Independent, USA</a:t>
            </a:r>
          </a:p>
          <a:p>
            <a:pPr algn="ctr"/>
            <a:endParaRPr lang="en-GB" sz="1600" b="1" noProof="0"/>
          </a:p>
        </p:txBody>
      </p:sp>
    </p:spTree>
    <p:extLst>
      <p:ext uri="{BB962C8B-B14F-4D97-AF65-F5344CB8AC3E}">
        <p14:creationId xmlns:p14="http://schemas.microsoft.com/office/powerpoint/2010/main" val="3953656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6CAE8-A2DF-A8F6-E57E-D375406D9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75A7E68-6B68-4AB4-04C9-FC47FC6DE1A1}"/>
              </a:ext>
            </a:extLst>
          </p:cNvPr>
          <p:cNvSpPr txBox="1">
            <a:spLocks/>
          </p:cNvSpPr>
          <p:nvPr/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Motivation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DE265C-8328-13E0-0DAE-415C31E63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0000" y="774215"/>
            <a:ext cx="5431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36A136F6-4598-44F5-744E-7F215DCA9E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966281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Wales is less strongly associated with clear travel triggers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EC612CD-3C48-4BE6-A8A3-E55F297093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99" y="1430374"/>
            <a:ext cx="6491949" cy="5062502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Competing destinations are linked to specific, recognisable trip types  </a:t>
            </a:r>
            <a:r>
              <a:rPr lang="en-GB" sz="1600" b="1" noProof="0">
                <a:solidFill>
                  <a:schemeClr val="accent1"/>
                </a:solidFill>
              </a:rPr>
              <a:t>- Wales is less so. 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Travellers associate similar destinations with clear travel moments: 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Scotland</a:t>
            </a:r>
            <a:r>
              <a:rPr lang="en-GB" sz="1600" noProof="0">
                <a:solidFill>
                  <a:schemeClr val="accent1"/>
                </a:solidFill>
              </a:rPr>
              <a:t> → </a:t>
            </a:r>
            <a:r>
              <a:rPr lang="en-GB" sz="1600" i="1" noProof="0">
                <a:solidFill>
                  <a:schemeClr val="accent1"/>
                </a:solidFill>
              </a:rPr>
              <a:t>Highlands touring, iconic landscapes, heritage routes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Ireland</a:t>
            </a:r>
            <a:r>
              <a:rPr lang="en-GB" sz="1600" noProof="0">
                <a:solidFill>
                  <a:schemeClr val="accent1"/>
                </a:solidFill>
              </a:rPr>
              <a:t> → </a:t>
            </a:r>
            <a:r>
              <a:rPr lang="en-GB" sz="1600" i="1" noProof="0">
                <a:solidFill>
                  <a:schemeClr val="accent1"/>
                </a:solidFill>
              </a:rPr>
              <a:t>Cultural touring, Wild Atlantic Way, social atmosphere</a:t>
            </a:r>
          </a:p>
          <a:p>
            <a:r>
              <a:rPr lang="en-GB" sz="1600" b="1" noProof="0">
                <a:solidFill>
                  <a:schemeClr val="accent1"/>
                </a:solidFill>
              </a:rPr>
              <a:t>UK cities </a:t>
            </a:r>
            <a:r>
              <a:rPr lang="en-GB" sz="1600" noProof="0">
                <a:solidFill>
                  <a:schemeClr val="accent1"/>
                </a:solidFill>
              </a:rPr>
              <a:t>→ </a:t>
            </a:r>
            <a:r>
              <a:rPr lang="en-GB" sz="1600" i="1" noProof="0">
                <a:solidFill>
                  <a:schemeClr val="accent1"/>
                </a:solidFill>
              </a:rPr>
              <a:t>Short breaks, culture, events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These associations help travellers answer two key questions: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When should I go?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Why should I go now?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is rarely linked to a specific travel moment.</a:t>
            </a: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Instead, it tends to sit in a broader category </a:t>
            </a:r>
            <a:r>
              <a:rPr lang="en-GB" sz="1600" b="1" noProof="0">
                <a:solidFill>
                  <a:schemeClr val="accent1"/>
                </a:solidFill>
              </a:rPr>
              <a:t>of “somewhere nice to visit.”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Without a clear trigger, trips become easier to postpone.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F9ACF6B-4337-200B-02A1-BB43666BA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0"/>
            <a:ext cx="4610100" cy="660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9BF4E2-6194-AAE7-6AD1-4D0C5113339B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26771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5128E-754D-D77F-4D1A-68A4CFAD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EF670A6-8536-3116-CB81-93DCE18493EF}"/>
              </a:ext>
            </a:extLst>
          </p:cNvPr>
          <p:cNvSpPr txBox="1">
            <a:spLocks/>
          </p:cNvSpPr>
          <p:nvPr/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Motivation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DFAF2F-E54B-6116-CE87-23F7D66B7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0000" y="774215"/>
            <a:ext cx="5412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6C3DFF7A-C501-E214-F026-39ED06050F6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8050" y="934880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Identity fit is broad rather than highly defined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C1E1B53-EAE2-CFE0-DA40-DFABCC1B8E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8050" y="1484155"/>
            <a:ext cx="5525813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When asked those taking part felt that Wales signals broadly to: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Outdoor lovers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Heritage seekers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Couples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Retirees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Families</a:t>
            </a:r>
          </a:p>
          <a:p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This broad appeal is a strength, </a:t>
            </a:r>
            <a:r>
              <a:rPr lang="en-GB" sz="1600" b="1" noProof="0">
                <a:solidFill>
                  <a:schemeClr val="accent1"/>
                </a:solidFill>
              </a:rPr>
              <a:t>but can make the positioning feel less clearly defined.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Fewer travellers - particularly outside of older or outdoor-oriented segments - express a strong sense that:</a:t>
            </a: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 </a:t>
            </a:r>
            <a:r>
              <a:rPr lang="en-GB" sz="1600" b="1" noProof="0">
                <a:solidFill>
                  <a:schemeClr val="accent1"/>
                </a:solidFill>
              </a:rPr>
              <a:t>“This feels made for me.”</a:t>
            </a:r>
          </a:p>
          <a:p>
            <a:pPr marL="0" indent="0">
              <a:buNone/>
            </a:pPr>
            <a:endParaRPr lang="en-GB" sz="1600" b="1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Motivation is warm – </a:t>
            </a:r>
          </a:p>
          <a:p>
            <a:pPr marL="0" indent="0"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but not always personally compelling.</a:t>
            </a: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8678FB7E-3DDF-BAFB-4E6C-8AF0A9C9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87" y="0"/>
            <a:ext cx="5885813" cy="66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B7EC2D-7511-F6FD-1809-C05328BDAFA1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Motivation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0C5E17D-5DDC-F2E4-BF32-4316094CDD9A}"/>
              </a:ext>
            </a:extLst>
          </p:cNvPr>
          <p:cNvSpPr/>
          <p:nvPr/>
        </p:nvSpPr>
        <p:spPr>
          <a:xfrm>
            <a:off x="7794798" y="2869507"/>
            <a:ext cx="3063702" cy="1118985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endParaRPr lang="en-GB" sz="2000" i="1" noProof="0"/>
          </a:p>
          <a:p>
            <a:pPr algn="ctr"/>
            <a:endParaRPr lang="en-GB" i="1" noProof="0"/>
          </a:p>
          <a:p>
            <a:pPr algn="ctr"/>
            <a:r>
              <a:rPr lang="en-GB" i="1" noProof="0"/>
              <a:t>“It seems </a:t>
            </a:r>
            <a:r>
              <a:rPr lang="en-GB" b="1" i="1" noProof="0">
                <a:solidFill>
                  <a:srgbClr val="ABDB77"/>
                </a:solidFill>
              </a:rPr>
              <a:t>peaceful</a:t>
            </a:r>
            <a:r>
              <a:rPr lang="en-GB" i="1" noProof="0"/>
              <a:t>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Older Independent, US</a:t>
            </a:r>
          </a:p>
          <a:p>
            <a:pPr algn="ctr"/>
            <a:endParaRPr lang="en-GB" sz="1400" i="1" noProof="0"/>
          </a:p>
          <a:p>
            <a:pPr algn="ctr"/>
            <a:endParaRPr lang="en-GB" sz="1400" i="1" noProof="0"/>
          </a:p>
          <a:p>
            <a:pPr algn="ctr"/>
            <a:endParaRPr lang="en-GB" sz="1400" i="1" noProof="0"/>
          </a:p>
          <a:p>
            <a:pPr algn="ctr"/>
            <a:endParaRPr lang="en-GB" sz="1600" i="1" noProof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39F9172D-DED0-D602-D4D6-01A12068258E}"/>
              </a:ext>
            </a:extLst>
          </p:cNvPr>
          <p:cNvSpPr/>
          <p:nvPr/>
        </p:nvSpPr>
        <p:spPr>
          <a:xfrm>
            <a:off x="7794798" y="4407592"/>
            <a:ext cx="3063702" cy="100050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/>
          </a:p>
          <a:p>
            <a:pPr algn="ctr"/>
            <a:endParaRPr lang="en-GB" sz="2000" i="1" noProof="0"/>
          </a:p>
          <a:p>
            <a:pPr algn="ctr"/>
            <a:endParaRPr lang="en-GB" i="1" noProof="0"/>
          </a:p>
          <a:p>
            <a:pPr algn="ctr"/>
            <a:r>
              <a:rPr lang="en-GB" i="1" noProof="0"/>
              <a:t>“It would be nice”</a:t>
            </a:r>
          </a:p>
          <a:p>
            <a:pPr algn="ctr"/>
            <a:endParaRPr lang="en-GB" noProof="0"/>
          </a:p>
          <a:p>
            <a:pPr algn="ctr"/>
            <a:r>
              <a:rPr lang="en-GB" sz="1400" i="1" noProof="0"/>
              <a:t>Younger Independent, UK</a:t>
            </a:r>
          </a:p>
          <a:p>
            <a:pPr algn="ctr"/>
            <a:endParaRPr lang="en-GB" sz="1400" i="1" noProof="0"/>
          </a:p>
          <a:p>
            <a:pPr algn="ctr"/>
            <a:endParaRPr lang="en-GB" sz="1400" i="1" noProof="0"/>
          </a:p>
          <a:p>
            <a:pPr algn="ctr"/>
            <a:endParaRPr lang="en-GB" sz="1400" i="1" noProof="0"/>
          </a:p>
          <a:p>
            <a:pPr algn="ctr"/>
            <a:endParaRPr lang="en-GB" sz="1600" i="1" noProof="0"/>
          </a:p>
        </p:txBody>
      </p:sp>
    </p:spTree>
    <p:extLst>
      <p:ext uri="{BB962C8B-B14F-4D97-AF65-F5344CB8AC3E}">
        <p14:creationId xmlns:p14="http://schemas.microsoft.com/office/powerpoint/2010/main" val="1280447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C946B-F0B7-4BC3-C94C-A74749EA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F4F5398-C765-2184-C869-7023FD9156F5}"/>
              </a:ext>
            </a:extLst>
          </p:cNvPr>
          <p:cNvSpPr txBox="1">
            <a:spLocks/>
          </p:cNvSpPr>
          <p:nvPr/>
        </p:nvSpPr>
        <p:spPr>
          <a:xfrm>
            <a:off x="360000" y="514367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Motivation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8B57D3-767B-74A5-08D8-0832F0CA8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0000" y="923458"/>
            <a:ext cx="54502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11432A0F-B45B-87DB-2411-5F5AFA6E52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8734" y="1218397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Motivation diagnosis: positive sentiment, limited urgency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25571AE-7F71-EB74-537C-CD81BB9687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858576"/>
            <a:ext cx="6602775" cy="2901608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benefits from broadly positive sentiment.</a:t>
            </a: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However, this does not always translate into strong prioritisation.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In behavioural terms: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Admired but not always urgent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Appealing but often deferrable</a:t>
            </a:r>
          </a:p>
          <a:p>
            <a:r>
              <a:rPr lang="en-GB" sz="1600" noProof="0">
                <a:solidFill>
                  <a:schemeClr val="accent1"/>
                </a:solidFill>
              </a:rPr>
              <a:t>Pleasant but not consistently top-of-list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Capability and Opportunity create structural friction, </a:t>
            </a:r>
          </a:p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and </a:t>
            </a:r>
            <a:r>
              <a:rPr lang="en-GB" sz="1600" b="1" noProof="0">
                <a:solidFill>
                  <a:schemeClr val="accent1"/>
                </a:solidFill>
              </a:rPr>
              <a:t>Motivation is not always strong enough to overcome it.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58F34-F0C3-7AFF-A394-97990D28D670}"/>
              </a:ext>
            </a:extLst>
          </p:cNvPr>
          <p:cNvSpPr txBox="1"/>
          <p:nvPr/>
        </p:nvSpPr>
        <p:spPr>
          <a:xfrm>
            <a:off x="360000" y="5125725"/>
            <a:ext cx="5657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noProof="0">
                <a:solidFill>
                  <a:schemeClr val="accent1"/>
                </a:solidFill>
              </a:rPr>
              <a:t>To strengthen conversion, Wales may need to move from:</a:t>
            </a:r>
          </a:p>
          <a:p>
            <a:pPr marL="0" indent="0">
              <a:buNone/>
            </a:pPr>
            <a:endParaRPr lang="en-GB" sz="1600" noProof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i="1" noProof="0">
                <a:solidFill>
                  <a:schemeClr val="accent1"/>
                </a:solidFill>
              </a:rPr>
              <a:t>That looks lovely</a:t>
            </a:r>
            <a:r>
              <a:rPr lang="en-GB" sz="1600" b="1" noProof="0">
                <a:solidFill>
                  <a:schemeClr val="accent1"/>
                </a:solidFill>
              </a:rPr>
              <a:t> </a:t>
            </a:r>
            <a:r>
              <a:rPr lang="en-GB" sz="1600" noProof="0">
                <a:solidFill>
                  <a:schemeClr val="accent1"/>
                </a:solidFill>
              </a:rPr>
              <a:t>to </a:t>
            </a:r>
            <a:r>
              <a:rPr lang="en-GB" sz="1600" b="1" i="1" noProof="0">
                <a:solidFill>
                  <a:schemeClr val="accent1"/>
                </a:solidFill>
              </a:rPr>
              <a:t>That’s what we’re doing</a:t>
            </a:r>
            <a:r>
              <a:rPr lang="en-GB" sz="1600" b="1" noProof="0">
                <a:solidFill>
                  <a:schemeClr val="accent1"/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AA0AD-2F27-AF25-9C0F-CB3D7EBAB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0429" y="0"/>
            <a:ext cx="5141571" cy="662741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02DDA8-7D6C-F237-022A-2DF198726B16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426373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9C57B-6737-75A5-61C5-CADE9FB56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2CB353-57ED-C8E8-F02C-D67C03FAA3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1950" y="678155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lang="en-GB" sz="2000" b="1" noProof="0">
                <a:solidFill>
                  <a:srgbClr val="04043F"/>
                </a:solidFill>
              </a:rPr>
              <a:t>The COM-B Diagnosis of Wales – Motivation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F8AA23-EA42-6AD4-7D83-ECE4CABF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6675" y="1087246"/>
            <a:ext cx="55569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CF7403DC-810D-9677-E516-1FFAA0A8535A}"/>
              </a:ext>
            </a:extLst>
          </p:cNvPr>
          <p:cNvSpPr txBox="1">
            <a:spLocks/>
          </p:cNvSpPr>
          <p:nvPr/>
        </p:nvSpPr>
        <p:spPr>
          <a:xfrm>
            <a:off x="361950" y="1283339"/>
            <a:ext cx="10563225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/>
              <a:t>Motivation is consistently positive across segments but sometimes lacks the specific emotional hooks needed to convert interest into action for different life stages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5BC8393-ED4C-0655-CDFB-52C535D960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240890"/>
              </p:ext>
            </p:extLst>
          </p:nvPr>
        </p:nvGraphicFramePr>
        <p:xfrm>
          <a:off x="876300" y="2348114"/>
          <a:ext cx="9907156" cy="3772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064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546806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endParaRPr lang="en-GB" sz="1400" b="1" kern="1200" noProof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Younger Independents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Families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Older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Retirees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Core </a:t>
                      </a:r>
                    </a:p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motivation</a:t>
                      </a: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Discovery, novelty, shareable experiences</a:t>
                      </a: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Quality time, memory-making, ease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Meaningful exploration, authenticity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Relaxation, nature, gentle discovery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Emotional </a:t>
                      </a:r>
                    </a:p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driver</a:t>
                      </a: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“Something different”</a:t>
                      </a: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“Something that works for everyone”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“Something enriching”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“Something easy and enjoyable”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4780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Barrier to urgency</a:t>
                      </a: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lacks a clear cultural or social hook</a:t>
                      </a: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lacks a clear reason to choose vs easier options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lacks a clear role vs familiar destinations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lacks a compelling reason to prioritise now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Perception </a:t>
                      </a:r>
                    </a:p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of Wales</a:t>
                      </a: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Nice but interchangeable</a:t>
                      </a: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Appealing but effortful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Interesting but not essential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Pleasant but not top-of-mind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709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Trigger sensitivity</a:t>
                      </a: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Highly responsive to inspiration (social, visual)</a:t>
                      </a: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Responsive to ease and reassurance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Responsive to narrative (culture, identity)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Responsive to trust and simplicity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 would drive action</a:t>
                      </a: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Distinctive identity + social proof</a:t>
                      </a: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Ease + clear family fit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Clear narrative and cultural depth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kern="1200" noProof="0" dirty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Comfort, reassurance, and guided experience</a:t>
                      </a: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43478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C6168F-1303-0FD8-A7A6-630E782300D8}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>
                <a:solidFill>
                  <a:srgbClr val="120742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63168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D224C-3C21-FE36-4083-68DE2BA6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>
            <a:extLst>
              <a:ext uri="{FF2B5EF4-FFF2-40B4-BE49-F238E27FC236}">
                <a16:creationId xmlns:a16="http://schemas.microsoft.com/office/drawing/2014/main" id="{8B923A6C-2EB5-CBBA-4530-821DA6861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0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F53E7E-ADF9-0A8C-2C4B-D4E201E7D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0DA829D-B6FE-11BA-921B-DEBA99B398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7627002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COM-B </a:t>
            </a:r>
            <a:r>
              <a:rPr lang="en-GB" sz="28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 OF WALES </a:t>
            </a:r>
            <a:br>
              <a:rPr lang="en-GB" sz="28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implications for Wales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D0D3DC0-B1D4-E303-BA11-DC0340156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2B5BA-6802-6B06-B4E8-AAC297B29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79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9106F-585D-1526-09B4-3004E5623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>
            <a:extLst>
              <a:ext uri="{FF2B5EF4-FFF2-40B4-BE49-F238E27FC236}">
                <a16:creationId xmlns:a16="http://schemas.microsoft.com/office/drawing/2014/main" id="{0DAA8520-545B-C883-6FB9-EDAF555C6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0026"/>
            <a:ext cx="12192000" cy="680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0662E-3A80-9122-20E1-EF144CCDF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62125" y="-193676"/>
            <a:ext cx="8667750" cy="6804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76D95E-7271-B654-E58E-E649B3716267}"/>
              </a:ext>
            </a:extLst>
          </p:cNvPr>
          <p:cNvSpPr txBox="1">
            <a:spLocks/>
          </p:cNvSpPr>
          <p:nvPr/>
        </p:nvSpPr>
        <p:spPr>
          <a:xfrm>
            <a:off x="2774224" y="673491"/>
            <a:ext cx="6788149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Strategic Implication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565F14-D2F7-4C77-4E8A-BBAF4C962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24048" y="1082757"/>
            <a:ext cx="66885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508B18B4-1316-8068-8E74-167562A50A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79325" y="1619783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COM-B synthesis: the behavioural challenge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3A405E-5787-77FE-628B-AD032CEAE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602343"/>
              </p:ext>
            </p:extLst>
          </p:nvPr>
        </p:nvGraphicFramePr>
        <p:xfrm>
          <a:off x="2774223" y="2490207"/>
          <a:ext cx="6688499" cy="219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969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4996530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</a:tblGrid>
              <a:tr h="544017"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COM-B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Key Barrier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>
                          <a:solidFill>
                            <a:srgbClr val="120742"/>
                          </a:solidFill>
                        </a:rPr>
                        <a:t>Capability</a:t>
                      </a:r>
                    </a:p>
                  </a:txBody>
                  <a:tcPr anchor="ctr">
                    <a:solidFill>
                      <a:srgbClr val="D3E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Travellers struggle to picture the trip</a:t>
                      </a:r>
                    </a:p>
                  </a:txBody>
                  <a:tcPr anchor="ctr">
                    <a:solidFill>
                      <a:srgbClr val="E5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>
                          <a:solidFill>
                            <a:srgbClr val="120742"/>
                          </a:solidFill>
                        </a:rPr>
                        <a:t>Opportunity</a:t>
                      </a:r>
                    </a:p>
                  </a:txBody>
                  <a:tcPr anchor="ctr">
                    <a:solidFill>
                      <a:srgbClr val="FFC2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120742"/>
                          </a:solidFill>
                        </a:rPr>
                        <a:t>Effort, value and time must be justified</a:t>
                      </a:r>
                    </a:p>
                  </a:txBody>
                  <a:tcPr anchor="ctr">
                    <a:solidFill>
                      <a:srgbClr val="FFE3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156200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>
                          <a:solidFill>
                            <a:srgbClr val="120742"/>
                          </a:solidFill>
                        </a:rPr>
                        <a:t>Motivation</a:t>
                      </a:r>
                    </a:p>
                  </a:txBody>
                  <a:tcPr anchor="ctr">
                    <a:solidFill>
                      <a:srgbClr val="ABDB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Wales is liked but rarely prioritised</a:t>
                      </a:r>
                    </a:p>
                  </a:txBody>
                  <a:tcPr anchor="ctr">
                    <a:solidFill>
                      <a:srgbClr val="D8E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23357"/>
                  </a:ext>
                </a:extLst>
              </a:tr>
            </a:tbl>
          </a:graphicData>
        </a:graphic>
      </p:graphicFrame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1E88434-B73B-DE5D-3F22-E4E83A0410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24048" y="5187067"/>
            <a:ext cx="6593250" cy="1017551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performs well at </a:t>
            </a:r>
            <a:r>
              <a:rPr lang="en-GB" sz="1600" b="1" noProof="0">
                <a:solidFill>
                  <a:schemeClr val="accent1"/>
                </a:solidFill>
              </a:rPr>
              <a:t>generating</a:t>
            </a:r>
            <a:r>
              <a:rPr lang="en-GB" sz="1600" noProof="0">
                <a:solidFill>
                  <a:schemeClr val="accent1"/>
                </a:solidFill>
              </a:rPr>
              <a:t> </a:t>
            </a:r>
            <a:r>
              <a:rPr lang="en-GB" sz="1600" b="1" noProof="0">
                <a:solidFill>
                  <a:schemeClr val="accent1"/>
                </a:solidFill>
              </a:rPr>
              <a:t>interest</a:t>
            </a:r>
            <a:r>
              <a:rPr lang="en-GB" sz="1600" noProof="0">
                <a:solidFill>
                  <a:schemeClr val="accent1"/>
                </a:solidFill>
              </a:rPr>
              <a:t>, </a:t>
            </a:r>
          </a:p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but uncertainty around planning, effort and distinctiveness means </a:t>
            </a:r>
          </a:p>
          <a:p>
            <a:pPr marL="0" indent="0" algn="ctr">
              <a:buNone/>
            </a:pPr>
            <a:r>
              <a:rPr lang="en-GB" sz="1600" b="1" noProof="0">
                <a:solidFill>
                  <a:schemeClr val="accent1"/>
                </a:solidFill>
              </a:rPr>
              <a:t>it is admired, but can lack prioritisation.</a:t>
            </a:r>
          </a:p>
        </p:txBody>
      </p:sp>
    </p:spTree>
    <p:extLst>
      <p:ext uri="{BB962C8B-B14F-4D97-AF65-F5344CB8AC3E}">
        <p14:creationId xmlns:p14="http://schemas.microsoft.com/office/powerpoint/2010/main" val="12537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31D18-169E-2D7D-EF90-F312A976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7B25F1B7-DE94-973C-EA56-A0DBA217B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3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C9CF72-149C-DB8D-ACF0-7E35C8151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62125" y="0"/>
            <a:ext cx="8667750" cy="66429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4E34E56-C5BB-56A3-1427-F988051E1CA4}"/>
              </a:ext>
            </a:extLst>
          </p:cNvPr>
          <p:cNvSpPr txBox="1">
            <a:spLocks/>
          </p:cNvSpPr>
          <p:nvPr/>
        </p:nvSpPr>
        <p:spPr>
          <a:xfrm>
            <a:off x="2701925" y="601727"/>
            <a:ext cx="6788149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Strategic Implication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D5B69D-181B-17F6-5E32-CA6E5D3C7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701925" y="1010818"/>
            <a:ext cx="67881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2039ED0D-1AB2-C743-058D-5623213ECB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1925" y="1351925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these barriers play out in the holiday decision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097BB1-75E8-9774-5F48-6BD5967EC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308993"/>
              </p:ext>
            </p:extLst>
          </p:nvPr>
        </p:nvGraphicFramePr>
        <p:xfrm>
          <a:off x="1293156" y="2029141"/>
          <a:ext cx="9673066" cy="3116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621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410581">
                  <a:extLst>
                    <a:ext uri="{9D8B030D-6E8A-4147-A177-3AD203B41FA5}">
                      <a16:colId xmlns:a16="http://schemas.microsoft.com/office/drawing/2014/main" val="1365197054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  <a:gridCol w="541243">
                  <a:extLst>
                    <a:ext uri="{9D8B030D-6E8A-4147-A177-3AD203B41FA5}">
                      <a16:colId xmlns:a16="http://schemas.microsoft.com/office/drawing/2014/main" val="2553040308"/>
                    </a:ext>
                  </a:extLst>
                </a:gridCol>
                <a:gridCol w="2884621">
                  <a:extLst>
                    <a:ext uri="{9D8B030D-6E8A-4147-A177-3AD203B41FA5}">
                      <a16:colId xmlns:a16="http://schemas.microsoft.com/office/drawing/2014/main" val="470068127"/>
                    </a:ext>
                  </a:extLst>
                </a:gridCol>
              </a:tblGrid>
              <a:tr h="719147">
                <a:tc>
                  <a:txBody>
                    <a:bodyPr/>
                    <a:lstStyle/>
                    <a:p>
                      <a:pPr algn="ctr"/>
                      <a:r>
                        <a:rPr lang="en-GB" noProof="0">
                          <a:solidFill>
                            <a:schemeClr val="bg1"/>
                          </a:solidFill>
                        </a:rPr>
                        <a:t>Decision Stage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>
                          <a:solidFill>
                            <a:schemeClr val="bg1"/>
                          </a:solidFill>
                        </a:rPr>
                        <a:t>Behavioural Friction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>
                          <a:solidFill>
                            <a:schemeClr val="bg1"/>
                          </a:solidFill>
                        </a:rPr>
                        <a:t>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799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kern="1200" noProof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Inspiration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Wales looks beautiful and appealing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Wales enters consideration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799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>
                          <a:solidFill>
                            <a:srgbClr val="9E3A00"/>
                          </a:solidFill>
                        </a:rPr>
                        <a:t>Planning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>
                        <a:solidFill>
                          <a:srgbClr val="F39203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8D2700"/>
                          </a:solidFill>
                        </a:rPr>
                        <a:t>Travellers struggle to picture and structure the trip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>
                        <a:solidFill>
                          <a:srgbClr val="F39203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8D2700"/>
                          </a:solidFill>
                        </a:rPr>
                        <a:t>Simpler destinations gain advantage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156200"/>
                  </a:ext>
                </a:extLst>
              </a:tr>
              <a:tr h="799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>
                          <a:solidFill>
                            <a:srgbClr val="C00000"/>
                          </a:solidFill>
                        </a:rPr>
                        <a:t>Prioritisation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solidFill>
                            <a:srgbClr val="C00000"/>
                          </a:solidFill>
                        </a:rPr>
                        <a:t>Value, effort and distinctiveness are questioned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rgbClr val="C00000"/>
                          </a:solidFill>
                        </a:rPr>
                        <a:t>Wales is postponed rather than rejected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23357"/>
                  </a:ext>
                </a:extLst>
              </a:tr>
            </a:tbl>
          </a:graphicData>
        </a:graphic>
      </p:graphicFrame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85221D58-CBE9-71E8-921C-F20AD00967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25157" y="5402018"/>
            <a:ext cx="7941683" cy="1017551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Wales is rarely rejected outright.</a:t>
            </a:r>
          </a:p>
          <a:p>
            <a:pPr marL="0" indent="0" algn="ctr">
              <a:buNone/>
            </a:pPr>
            <a:r>
              <a:rPr lang="en-GB" sz="1600" noProof="0">
                <a:solidFill>
                  <a:schemeClr val="accent1"/>
                </a:solidFill>
              </a:rPr>
              <a:t>Instead, </a:t>
            </a:r>
            <a:r>
              <a:rPr lang="en-GB" sz="1600" b="1" noProof="0">
                <a:solidFill>
                  <a:schemeClr val="accent1"/>
                </a:solidFill>
              </a:rPr>
              <a:t>it loses momentum</a:t>
            </a:r>
            <a:r>
              <a:rPr lang="en-GB" sz="1600" noProof="0">
                <a:solidFill>
                  <a:schemeClr val="accent1"/>
                </a:solidFill>
              </a:rPr>
              <a:t> during planning, when travellers shift toward destinations that feel clearer, easier or more iconic.</a:t>
            </a:r>
            <a:endParaRPr lang="en-GB" sz="1600" b="1" noProof="0">
              <a:solidFill>
                <a:schemeClr val="accent1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235083A-85C6-A43A-9B59-E73665053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7721" y="3042017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0E03835-C5C4-2335-73A1-52CFC7A3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7721" y="3836709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ADC4AC8-9481-C0F4-C09C-79053DA8E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7721" y="464203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CFA8185-7551-DC19-6345-2B51E2A35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533" y="303138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DB6754D-47E0-A852-2839-B0F1B02B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533" y="3836709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8F4916-D302-A9F7-AF74-E4C217528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533" y="464203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488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7939-E9A1-9F82-E9D9-E6BF47950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0D8662A-2710-33F3-348B-78DFF0EF5A1B}"/>
              </a:ext>
            </a:extLst>
          </p:cNvPr>
          <p:cNvSpPr txBox="1">
            <a:spLocks/>
          </p:cNvSpPr>
          <p:nvPr/>
        </p:nvSpPr>
        <p:spPr>
          <a:xfrm>
            <a:off x="587028" y="365125"/>
            <a:ext cx="1113073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Strategic Implication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243597-F97A-62D9-672F-86FFDBC35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00698" y="765235"/>
            <a:ext cx="65246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EFF177D0-DAEE-D03A-1919-4852093795D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7028" y="943052"/>
            <a:ext cx="1113073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 win the holiday decision, Wales must shift five key traveller perceptions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19BC60-CBE9-F439-A57B-F12C64434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738983"/>
              </p:ext>
            </p:extLst>
          </p:nvPr>
        </p:nvGraphicFramePr>
        <p:xfrm>
          <a:off x="587029" y="1492327"/>
          <a:ext cx="11130737" cy="4669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894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2618125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  <a:gridCol w="2290859">
                  <a:extLst>
                    <a:ext uri="{9D8B030D-6E8A-4147-A177-3AD203B41FA5}">
                      <a16:colId xmlns:a16="http://schemas.microsoft.com/office/drawing/2014/main" val="1610026642"/>
                    </a:ext>
                  </a:extLst>
                </a:gridCol>
                <a:gridCol w="2290859">
                  <a:extLst>
                    <a:ext uri="{9D8B030D-6E8A-4147-A177-3AD203B41FA5}">
                      <a16:colId xmlns:a16="http://schemas.microsoft.com/office/drawing/2014/main" val="4273060843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286568293"/>
                    </a:ext>
                  </a:extLst>
                </a:gridCol>
              </a:tblGrid>
              <a:tr h="712958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COM</a:t>
                      </a:r>
                    </a:p>
                    <a:p>
                      <a:pPr algn="ctr"/>
                      <a:r>
                        <a:rPr lang="en-GB" sz="1600" noProof="0"/>
                        <a:t>-B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Insight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Strategic Implication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Required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Example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919983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C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Travellers struggle to picture what a Wales trip looks like.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Planning uncertainty weakens consideration.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Make Wales easy to picture and plan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Example itineraries such as “4 days in North Wales”, defined regional routes or base-and-explore trip structures.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919983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2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Domestic travellers compare UK trips with overseas alternatives.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must justify its value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Make Wales feel like a high-value UK trip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Emphasise distinctive experiences and the richness of a Wales trip compared with short-haul alternatives.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79081"/>
                  </a:ext>
                </a:extLst>
              </a:tr>
              <a:tr h="712245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2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Long-haul travellers question whether Wales is worth the travel effort.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must feel worth the journey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Make Wales feel worth the journey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Position Wales clearly within broader UK itineraries or touring routes.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35360"/>
                  </a:ext>
                </a:extLst>
              </a:tr>
              <a:tr h="712245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M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Emotional associations with Wales are positive but not often distinctive enough.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Motivation becomes interchangeable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Make Wales feel distinctive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Highlight landscapes, culture and experiences unique to Wales.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680553"/>
                  </a:ext>
                </a:extLst>
              </a:tr>
              <a:tr h="653544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solidFill>
                            <a:srgbClr val="120742"/>
                          </a:solidFill>
                        </a:rPr>
                        <a:t>M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BDB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is rarely linked to specific travel moments.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Trips easily postponed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Make Wales feel like the right trip right now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noProof="0" dirty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Seasonal moments, events or themed travel occasions.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4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46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817B7-D951-8757-B4E7-AD949A0F8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01CD77-77DF-EFD5-5380-50C10EA4EC6E}"/>
              </a:ext>
            </a:extLst>
          </p:cNvPr>
          <p:cNvSpPr txBox="1">
            <a:spLocks/>
          </p:cNvSpPr>
          <p:nvPr/>
        </p:nvSpPr>
        <p:spPr>
          <a:xfrm>
            <a:off x="587028" y="365125"/>
            <a:ext cx="1113073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COM-B Diagnosis of Wales – Strategic Implication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8DADFF-7F86-7FED-2587-EA0FB265C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00698" y="765235"/>
            <a:ext cx="652462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6817F35D-335B-E643-F259-E55BB9DE64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97641" y="1101092"/>
            <a:ext cx="1113073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Wales must solve different conversion challenges for different audiences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37EAB87-083B-8A37-298E-F4993E7DD5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96760"/>
              </p:ext>
            </p:extLst>
          </p:nvPr>
        </p:nvGraphicFramePr>
        <p:xfrm>
          <a:off x="1142420" y="1768651"/>
          <a:ext cx="9907156" cy="304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064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693238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endParaRPr lang="en-GB" sz="1400" b="1" kern="1200" noProof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Younger Independents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Families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Older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>
                          <a:solidFill>
                            <a:schemeClr val="bg1"/>
                          </a:solidFill>
                        </a:rPr>
                        <a:t>Retirees</a:t>
                      </a:r>
                      <a:endParaRPr lang="en-GB" sz="1400" noProof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811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What’s holding them back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lacks a distinct, compelling reason to choose it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feels effortful to plan and coordinate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lacks a clear role vs familiar destinations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Wales feels uncertain and complex to organise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811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 they </a:t>
                      </a:r>
                    </a:p>
                    <a:p>
                      <a:pPr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need to see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 clear, differentiated experience worth travelling for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 simple, well-structured trip that works for everyone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 defined narrative or purpose for visiting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 reassuring, low-effort way to experience Wales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47806"/>
                  </a:ext>
                </a:extLst>
              </a:tr>
              <a:tr h="6569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 unlocks action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Strong identity + social proof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Ease, clarity </a:t>
                      </a:r>
                    </a:p>
                    <a:p>
                      <a:pPr algn="ctr">
                        <a:buNone/>
                      </a:pPr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and convenience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Meaningful storytelling + </a:t>
                      </a:r>
                    </a:p>
                    <a:p>
                      <a:pPr algn="ctr">
                        <a:buNone/>
                      </a:pPr>
                      <a:r>
                        <a:rPr lang="en-GB" sz="1400" b="1" kern="1200" noProof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cultural depth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kern="1200" noProof="0" dirty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Simplicity, trust </a:t>
                      </a:r>
                    </a:p>
                    <a:p>
                      <a:pPr algn="ctr">
                        <a:buNone/>
                      </a:pPr>
                      <a:r>
                        <a:rPr lang="en-GB" sz="1400" b="1" kern="1200" noProof="0" dirty="0">
                          <a:solidFill>
                            <a:srgbClr val="120742"/>
                          </a:solidFill>
                          <a:latin typeface="+mn-lt"/>
                          <a:ea typeface="+mn-ea"/>
                          <a:cs typeface="+mn-cs"/>
                        </a:rPr>
                        <a:t>and guided options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</a:tbl>
          </a:graphicData>
        </a:graphic>
      </p:graphicFrame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392744C2-775D-D691-0639-EB44AC330B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54133" y="5248132"/>
            <a:ext cx="9817751" cy="10175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Wales has a varied and appreciated product.</a:t>
            </a:r>
          </a:p>
          <a:p>
            <a:pPr marL="0" indent="0" algn="ctr">
              <a:spcBef>
                <a:spcPts val="0"/>
              </a:spcBef>
              <a:buNone/>
            </a:pPr>
            <a:endParaRPr lang="en-GB" sz="1800" noProof="0">
              <a:solidFill>
                <a:schemeClr val="accent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It needs to prioritise clarifying how the trip is framed, structured and delivered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1800" b="1" noProof="0">
                <a:solidFill>
                  <a:schemeClr val="accent1"/>
                </a:solidFill>
              </a:rPr>
              <a:t>for each audience</a:t>
            </a:r>
          </a:p>
        </p:txBody>
      </p:sp>
    </p:spTree>
    <p:extLst>
      <p:ext uri="{BB962C8B-B14F-4D97-AF65-F5344CB8AC3E}">
        <p14:creationId xmlns:p14="http://schemas.microsoft.com/office/powerpoint/2010/main" val="103158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4752</Words>
  <Application>Microsoft Office PowerPoint</Application>
  <PresentationFormat>Widescreen</PresentationFormat>
  <Paragraphs>887</Paragraphs>
  <Slides>48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Aptos</vt:lpstr>
      <vt:lpstr>Arial</vt:lpstr>
      <vt:lpstr>Calibri</vt:lpstr>
      <vt:lpstr>Cambria</vt:lpstr>
      <vt:lpstr>VisitBritain powerpoint template 16x9 final</vt:lpstr>
      <vt:lpstr>Visit Wales consumer market demand COM-B:  UK, USA and Germany (2026)</vt:lpstr>
      <vt:lpstr>Introduction slide 2</vt:lpstr>
      <vt:lpstr>This qualitative research provides depth of understanding, complemented by a wider body of quantitative and sector insight</vt:lpstr>
      <vt:lpstr>Contents</vt:lpstr>
      <vt:lpstr>KEY FINDINGS</vt:lpstr>
      <vt:lpstr>Three behavioural barriers are limiting conversion:</vt:lpstr>
      <vt:lpstr>Capability: Helping travellers picture the trip</vt:lpstr>
      <vt:lpstr>Opportunity: Competing within existing travel formats</vt:lpstr>
      <vt:lpstr>Motivation: Adding distinctiveness alongside beauty</vt:lpstr>
      <vt:lpstr>BACKGROUND  &amp; METHODOLOGY</vt:lpstr>
      <vt:lpstr>Background</vt:lpstr>
      <vt:lpstr>Methodology</vt:lpstr>
      <vt:lpstr>Methodological context: recruitment, strengths and limitations</vt:lpstr>
      <vt:lpstr>THE HOLIDAY DESTINATION SYSTEM How destinations actually get chosen in 2026</vt:lpstr>
      <vt:lpstr>The Holiday Decision System</vt:lpstr>
      <vt:lpstr>Step 1: Trip type is decided first</vt:lpstr>
      <vt:lpstr>Step 2: Shortlists are built from what comes to mind</vt:lpstr>
      <vt:lpstr>Step 3: Planning confidence is the gatekeeper</vt:lpstr>
      <vt:lpstr>Step 4: Feasibility must precede emotion</vt:lpstr>
      <vt:lpstr>Step 5: Occasion creates urgency</vt:lpstr>
      <vt:lpstr>Why this matters for Wales</vt:lpstr>
      <vt:lpstr>THE COM-B DIAGNOSIS OF WALES CAPABILITY – Can I do Wales?</vt:lpstr>
      <vt:lpstr>CAPABILITY: The core question</vt:lpstr>
      <vt:lpstr>Knowledge is surface-level - Wales is imagery, not itinerary  </vt:lpstr>
      <vt:lpstr>Planning friction emerges at the shortlisting stage</vt:lpstr>
      <vt:lpstr>Transport uncertainty magnifies cognitive effort</vt:lpstr>
      <vt:lpstr>The competitive consequence:  Wales is often considered as part of a wider trip</vt:lpstr>
      <vt:lpstr>Capability Diagnosis</vt:lpstr>
      <vt:lpstr>The COM-B Diagnosis of Wales – Capability</vt:lpstr>
      <vt:lpstr>THE COM-B DIAGNOSIS OF WALES OPPORTUNITY – can I make this work?</vt:lpstr>
      <vt:lpstr>Opportunity is about whether the trip feels easy to assemble and navigate</vt:lpstr>
      <vt:lpstr>UK travellers evaluate Wales through a value lens</vt:lpstr>
      <vt:lpstr>Long-haul travellers evaluate effort vs reward</vt:lpstr>
      <vt:lpstr>Time thresholds shape destination choice</vt:lpstr>
      <vt:lpstr>Opportunity diagnosis: feasible, but not frictionless</vt:lpstr>
      <vt:lpstr>The COM-B Diagnosis of Wales – Opportunity</vt:lpstr>
      <vt:lpstr>THE COM-B DIAGNOSIS OF WALES MOTIVATION – Do I feel compelled to prioritise Wales?</vt:lpstr>
      <vt:lpstr>Motivation is positive - but rarely urgent</vt:lpstr>
      <vt:lpstr>Emotional associations are broad - not distinctive</vt:lpstr>
      <vt:lpstr>Wales is less strongly associated with clear travel triggers</vt:lpstr>
      <vt:lpstr>Identity fit is broad rather than highly defined</vt:lpstr>
      <vt:lpstr>Motivation diagnosis: positive sentiment, limited urgency</vt:lpstr>
      <vt:lpstr>The COM-B Diagnosis of Wales – Motivation</vt:lpstr>
      <vt:lpstr>THE COM-B DIAGNOSIS OF WALES  Strategic implications for Wales</vt:lpstr>
      <vt:lpstr>COM-B synthesis: the behavioural challenge</vt:lpstr>
      <vt:lpstr>How these barriers play out in the holiday decision</vt:lpstr>
      <vt:lpstr>To win the holiday decision, Wales must shift five key traveller perceptions</vt:lpstr>
      <vt:lpstr>Wales must solve different conversion challenges for different audiences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 Wales consumer market demand COM-B: UK, USA and Germany (2026)</dc:title>
  <dc:creator/>
  <cp:lastModifiedBy/>
  <cp:revision>1</cp:revision>
  <dcterms:created xsi:type="dcterms:W3CDTF">2026-09-30T06:46:50Z</dcterms:created>
  <dcterms:modified xsi:type="dcterms:W3CDTF">2026-09-30T06:47:03Z</dcterms:modified>
</cp:coreProperties>
</file>