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5.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6.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7.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8.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drawings/drawing1.xml" ContentType="application/vnd.openxmlformats-officedocument.drawingml.chartshapes+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 id="2147483676" r:id="rId2"/>
    <p:sldMasterId id="2147483685" r:id="rId3"/>
  </p:sldMasterIdLst>
  <p:notesMasterIdLst>
    <p:notesMasterId r:id="rId54"/>
  </p:notesMasterIdLst>
  <p:handoutMasterIdLst>
    <p:handoutMasterId r:id="rId55"/>
  </p:handoutMasterIdLst>
  <p:sldIdLst>
    <p:sldId id="952" r:id="rId4"/>
    <p:sldId id="953" r:id="rId5"/>
    <p:sldId id="1028" r:id="rId6"/>
    <p:sldId id="1180" r:id="rId7"/>
    <p:sldId id="954" r:id="rId8"/>
    <p:sldId id="2147483321" r:id="rId9"/>
    <p:sldId id="1049" r:id="rId10"/>
    <p:sldId id="1065" r:id="rId11"/>
    <p:sldId id="1181" r:id="rId12"/>
    <p:sldId id="1172" r:id="rId13"/>
    <p:sldId id="1173" r:id="rId14"/>
    <p:sldId id="2147483307" r:id="rId15"/>
    <p:sldId id="1009" r:id="rId16"/>
    <p:sldId id="973" r:id="rId17"/>
    <p:sldId id="2147483308" r:id="rId18"/>
    <p:sldId id="2147483312" r:id="rId19"/>
    <p:sldId id="1017" r:id="rId20"/>
    <p:sldId id="2147483313" r:id="rId21"/>
    <p:sldId id="1019" r:id="rId22"/>
    <p:sldId id="1018" r:id="rId23"/>
    <p:sldId id="1174" r:id="rId24"/>
    <p:sldId id="1141" r:id="rId25"/>
    <p:sldId id="962" r:id="rId26"/>
    <p:sldId id="1067" r:id="rId27"/>
    <p:sldId id="1066" r:id="rId28"/>
    <p:sldId id="966" r:id="rId29"/>
    <p:sldId id="1035" r:id="rId30"/>
    <p:sldId id="970" r:id="rId31"/>
    <p:sldId id="971" r:id="rId32"/>
    <p:sldId id="979" r:id="rId33"/>
    <p:sldId id="1176" r:id="rId34"/>
    <p:sldId id="1154" r:id="rId35"/>
    <p:sldId id="982" r:id="rId36"/>
    <p:sldId id="983" r:id="rId37"/>
    <p:sldId id="1040" r:id="rId38"/>
    <p:sldId id="980" r:id="rId39"/>
    <p:sldId id="984" r:id="rId40"/>
    <p:sldId id="985" r:id="rId41"/>
    <p:sldId id="2147483317" r:id="rId42"/>
    <p:sldId id="2147483318" r:id="rId43"/>
    <p:sldId id="1177" r:id="rId44"/>
    <p:sldId id="1155" r:id="rId45"/>
    <p:sldId id="986" r:id="rId46"/>
    <p:sldId id="987" r:id="rId47"/>
    <p:sldId id="988" r:id="rId48"/>
    <p:sldId id="1188" r:id="rId49"/>
    <p:sldId id="1163" r:id="rId50"/>
    <p:sldId id="997" r:id="rId51"/>
    <p:sldId id="994" r:id="rId52"/>
    <p:sldId id="1027"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0D19AEDF-77D3-4425-B6AB-BD2BF311DF4B}">
          <p14:sldIdLst>
            <p14:sldId id="952"/>
            <p14:sldId id="953"/>
            <p14:sldId id="1028"/>
          </p14:sldIdLst>
        </p14:section>
        <p14:section name="Background &amp; Methodology" id="{FFC82336-3FB6-46AF-8905-FB6CDB5C1689}">
          <p14:sldIdLst>
            <p14:sldId id="1180"/>
            <p14:sldId id="954"/>
            <p14:sldId id="2147483321"/>
            <p14:sldId id="1049"/>
            <p14:sldId id="1065"/>
          </p14:sldIdLst>
        </p14:section>
        <p14:section name="Key Findings" id="{AF7C74B5-0D16-4826-8483-66119A2DEF20}">
          <p14:sldIdLst>
            <p14:sldId id="1181"/>
            <p14:sldId id="1172"/>
          </p14:sldIdLst>
        </p14:section>
        <p14:section name="Profile of VW Enquirers" id="{79EA0617-FA25-46D3-ABB1-3D98BD50ED23}">
          <p14:sldIdLst>
            <p14:sldId id="1173"/>
            <p14:sldId id="2147483307"/>
            <p14:sldId id="1009"/>
            <p14:sldId id="973"/>
          </p14:sldIdLst>
        </p14:section>
        <p14:section name="2025 Trip Conversion &amp; Relationship with Wales" id="{FFD7C48C-3B63-4824-8847-AE71FBEE37BD}">
          <p14:sldIdLst>
            <p14:sldId id="2147483308"/>
            <p14:sldId id="2147483312"/>
            <p14:sldId id="1017"/>
            <p14:sldId id="2147483313"/>
            <p14:sldId id="1019"/>
            <p14:sldId id="1018"/>
          </p14:sldIdLst>
        </p14:section>
        <p14:section name="2025 Trip Characteristics" id="{BD2FC4EE-A049-4505-B242-B396D007727D}">
          <p14:sldIdLst>
            <p14:sldId id="1174"/>
            <p14:sldId id="1141"/>
            <p14:sldId id="962"/>
            <p14:sldId id="1067"/>
            <p14:sldId id="1066"/>
            <p14:sldId id="966"/>
            <p14:sldId id="1035"/>
            <p14:sldId id="970"/>
            <p14:sldId id="971"/>
            <p14:sldId id="979"/>
          </p14:sldIdLst>
        </p14:section>
        <p14:section name="Marketing Impact" id="{21497AA8-36FB-4233-9E8D-C18D15645E72}">
          <p14:sldIdLst>
            <p14:sldId id="1176"/>
            <p14:sldId id="1154"/>
            <p14:sldId id="982"/>
            <p14:sldId id="983"/>
            <p14:sldId id="1040"/>
            <p14:sldId id="980"/>
            <p14:sldId id="984"/>
            <p14:sldId id="985"/>
          </p14:sldIdLst>
        </p14:section>
        <p14:section name="AI" id="{6CD07301-5EA3-4592-AA74-6E0D97FEC43C}">
          <p14:sldIdLst>
            <p14:sldId id="2147483317"/>
            <p14:sldId id="2147483318"/>
          </p14:sldIdLst>
        </p14:section>
        <p14:section name="Likelihood of visiting Wales in 2026" id="{4E138B13-ABE8-4882-962E-CBBC94AC37CA}">
          <p14:sldIdLst>
            <p14:sldId id="1177"/>
            <p14:sldId id="1155"/>
            <p14:sldId id="986"/>
            <p14:sldId id="987"/>
            <p14:sldId id="988"/>
          </p14:sldIdLst>
        </p14:section>
        <p14:section name="Reasons for not taking a trip" id="{AD9BC404-D81D-46E6-BD50-6B3350EC2DD1}">
          <p14:sldIdLst>
            <p14:sldId id="1188"/>
            <p14:sldId id="1163"/>
            <p14:sldId id="997"/>
            <p14:sldId id="994"/>
            <p14:sldId id="102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CF5"/>
    <a:srgbClr val="BD1E29"/>
    <a:srgbClr val="890000"/>
    <a:srgbClr val="CB333B"/>
    <a:srgbClr val="FDB332"/>
    <a:srgbClr val="120742"/>
    <a:srgbClr val="7ECFD3"/>
    <a:srgbClr val="EA5A0D"/>
    <a:srgbClr val="E9E8EE"/>
    <a:srgbClr val="90C2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2" autoAdjust="0"/>
    <p:restoredTop sz="91653" autoAdjust="0"/>
  </p:normalViewPr>
  <p:slideViewPr>
    <p:cSldViewPr snapToGrid="0">
      <p:cViewPr varScale="1">
        <p:scale>
          <a:sx n="98" d="100"/>
          <a:sy n="98" d="100"/>
        </p:scale>
        <p:origin x="1050" y="78"/>
      </p:cViewPr>
      <p:guideLst/>
    </p:cSldViewPr>
  </p:slideViewPr>
  <p:outlineViewPr>
    <p:cViewPr>
      <p:scale>
        <a:sx n="33" d="100"/>
        <a:sy n="33" d="100"/>
      </p:scale>
      <p:origin x="0" y="-7572"/>
    </p:cViewPr>
  </p:outlin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handoutMaster" Target="handoutMasters/handout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viewProps" Target="viewProps.xml"/><Relationship Id="rId5" Type="http://schemas.openxmlformats.org/officeDocument/2006/relationships/slide" Target="slides/slide2.xml"/><Relationship Id="rId61" Type="http://schemas.microsoft.com/office/2018/10/relationships/authors" Target="author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chartUserShapes" Target="../drawings/drawing1.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n</c:v>
                </c:pt>
              </c:strCache>
            </c:strRef>
          </c:tx>
          <c:spPr>
            <a:solidFill>
              <a:schemeClr val="accent4"/>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Total</c:v>
                </c:pt>
                <c:pt idx="1">
                  <c:v>ECRM</c:v>
                </c:pt>
                <c:pt idx="2">
                  <c:v>Website</c:v>
                </c:pt>
                <c:pt idx="3">
                  <c:v>Campaign</c:v>
                </c:pt>
              </c:strCache>
            </c:strRef>
          </c:cat>
          <c:val>
            <c:numRef>
              <c:f>Sheet1!$B$2:$B$5</c:f>
              <c:numCache>
                <c:formatCode>General</c:formatCode>
                <c:ptCount val="4"/>
                <c:pt idx="0">
                  <c:v>1041</c:v>
                </c:pt>
                <c:pt idx="1">
                  <c:v>616</c:v>
                </c:pt>
                <c:pt idx="2">
                  <c:v>376</c:v>
                </c:pt>
                <c:pt idx="3">
                  <c:v>49</c:v>
                </c:pt>
              </c:numCache>
            </c:numRef>
          </c:val>
          <c:extLst>
            <c:ext xmlns:c16="http://schemas.microsoft.com/office/drawing/2014/chart" uri="{C3380CC4-5D6E-409C-BE32-E72D297353CC}">
              <c16:uniqueId val="{00000000-DD79-42CE-B270-89394E3A820C}"/>
            </c:ext>
          </c:extLst>
        </c:ser>
        <c:dLbls>
          <c:dLblPos val="outEnd"/>
          <c:showLegendKey val="0"/>
          <c:showVal val="1"/>
          <c:showCatName val="0"/>
          <c:showSerName val="0"/>
          <c:showPercent val="0"/>
          <c:showBubbleSize val="0"/>
        </c:dLbls>
        <c:gapWidth val="112"/>
        <c:axId val="337620784"/>
        <c:axId val="337621264"/>
      </c:barChart>
      <c:catAx>
        <c:axId val="337620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337621264"/>
        <c:crosses val="autoZero"/>
        <c:auto val="1"/>
        <c:lblAlgn val="ctr"/>
        <c:lblOffset val="100"/>
        <c:noMultiLvlLbl val="0"/>
      </c:catAx>
      <c:valAx>
        <c:axId val="337621264"/>
        <c:scaling>
          <c:orientation val="minMax"/>
        </c:scaling>
        <c:delete val="1"/>
        <c:axPos val="t"/>
        <c:numFmt formatCode="General" sourceLinked="1"/>
        <c:majorTickMark val="none"/>
        <c:minorTickMark val="none"/>
        <c:tickLblPos val="nextTo"/>
        <c:crossAx val="3376207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3213886924016693E-2"/>
          <c:y val="0.1860654484998791"/>
          <c:w val="0.9110323072921247"/>
          <c:h val="0.69218027164952245"/>
        </c:manualLayout>
      </c:layout>
      <c:barChart>
        <c:barDir val="col"/>
        <c:grouping val="clustered"/>
        <c:varyColors val="0"/>
        <c:ser>
          <c:idx val="0"/>
          <c:order val="0"/>
          <c:tx>
            <c:strRef>
              <c:f>Sheet1!$B$1</c:f>
              <c:strCache>
                <c:ptCount val="1"/>
                <c:pt idx="0">
                  <c:v>2023</c:v>
                </c:pt>
              </c:strCache>
            </c:strRef>
          </c:tx>
          <c:spPr>
            <a:solidFill>
              <a:srgbClr val="BC8FDD"/>
            </a:solidFill>
            <a:ln w="12700">
              <a:solidFill>
                <a:srgbClr val="122A4E"/>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Families</c:v>
                </c:pt>
                <c:pt idx="2">
                  <c:v>Older independents</c:v>
                </c:pt>
                <c:pt idx="3">
                  <c:v>Retirement age</c:v>
                </c:pt>
              </c:strCache>
            </c:strRef>
          </c:cat>
          <c:val>
            <c:numRef>
              <c:f>Sheet1!$B$2:$B$5</c:f>
              <c:numCache>
                <c:formatCode>0%</c:formatCode>
                <c:ptCount val="4"/>
                <c:pt idx="0">
                  <c:v>7.0000000000000007E-2</c:v>
                </c:pt>
                <c:pt idx="1">
                  <c:v>0.13</c:v>
                </c:pt>
                <c:pt idx="2">
                  <c:v>0.56000000000000005</c:v>
                </c:pt>
                <c:pt idx="3">
                  <c:v>0.23</c:v>
                </c:pt>
              </c:numCache>
            </c:numRef>
          </c:val>
          <c:extLst>
            <c:ext xmlns:c16="http://schemas.microsoft.com/office/drawing/2014/chart" uri="{C3380CC4-5D6E-409C-BE32-E72D297353CC}">
              <c16:uniqueId val="{00000000-4B14-4405-BE77-3B7AC3AFFEEB}"/>
            </c:ext>
          </c:extLst>
        </c:ser>
        <c:ser>
          <c:idx val="1"/>
          <c:order val="1"/>
          <c:tx>
            <c:strRef>
              <c:f>Sheet1!$C$1</c:f>
              <c:strCache>
                <c:ptCount val="1"/>
                <c:pt idx="0">
                  <c:v>2024</c:v>
                </c:pt>
              </c:strCache>
            </c:strRef>
          </c:tx>
          <c:spPr>
            <a:solidFill>
              <a:srgbClr val="92D050"/>
            </a:solidFill>
            <a:ln w="12700">
              <a:solidFill>
                <a:srgbClr val="122A4E"/>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Families</c:v>
                </c:pt>
                <c:pt idx="2">
                  <c:v>Older independents</c:v>
                </c:pt>
                <c:pt idx="3">
                  <c:v>Retirement age</c:v>
                </c:pt>
              </c:strCache>
            </c:strRef>
          </c:cat>
          <c:val>
            <c:numRef>
              <c:f>Sheet1!$C$2:$C$5</c:f>
              <c:numCache>
                <c:formatCode>0%</c:formatCode>
                <c:ptCount val="4"/>
                <c:pt idx="0">
                  <c:v>0.05</c:v>
                </c:pt>
                <c:pt idx="1">
                  <c:v>0.13</c:v>
                </c:pt>
                <c:pt idx="2">
                  <c:v>0.59</c:v>
                </c:pt>
                <c:pt idx="3">
                  <c:v>0.23</c:v>
                </c:pt>
              </c:numCache>
            </c:numRef>
          </c:val>
          <c:extLst>
            <c:ext xmlns:c16="http://schemas.microsoft.com/office/drawing/2014/chart" uri="{C3380CC4-5D6E-409C-BE32-E72D297353CC}">
              <c16:uniqueId val="{00000001-4B14-4405-BE77-3B7AC3AFFEEB}"/>
            </c:ext>
          </c:extLst>
        </c:ser>
        <c:ser>
          <c:idx val="2"/>
          <c:order val="2"/>
          <c:tx>
            <c:strRef>
              <c:f>Sheet1!$D$1</c:f>
              <c:strCache>
                <c:ptCount val="1"/>
                <c:pt idx="0">
                  <c:v>2025</c:v>
                </c:pt>
              </c:strCache>
            </c:strRef>
          </c:tx>
          <c:spPr>
            <a:solidFill>
              <a:srgbClr val="7ECFD3"/>
            </a:solidFill>
            <a:ln w="12700">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Families</c:v>
                </c:pt>
                <c:pt idx="2">
                  <c:v>Older independents</c:v>
                </c:pt>
                <c:pt idx="3">
                  <c:v>Retirement age</c:v>
                </c:pt>
              </c:strCache>
            </c:strRef>
          </c:cat>
          <c:val>
            <c:numRef>
              <c:f>Sheet1!$D$2:$D$5</c:f>
              <c:numCache>
                <c:formatCode>0%</c:formatCode>
                <c:ptCount val="4"/>
                <c:pt idx="0">
                  <c:v>0.04</c:v>
                </c:pt>
                <c:pt idx="1">
                  <c:v>0.15</c:v>
                </c:pt>
                <c:pt idx="2">
                  <c:v>0.57999999999999996</c:v>
                </c:pt>
                <c:pt idx="3">
                  <c:v>0.23</c:v>
                </c:pt>
              </c:numCache>
            </c:numRef>
          </c:val>
          <c:extLst>
            <c:ext xmlns:c16="http://schemas.microsoft.com/office/drawing/2014/chart" uri="{C3380CC4-5D6E-409C-BE32-E72D297353CC}">
              <c16:uniqueId val="{00000002-4B14-4405-BE77-3B7AC3AFFEEB}"/>
            </c:ext>
          </c:extLst>
        </c:ser>
        <c:ser>
          <c:idx val="3"/>
          <c:order val="3"/>
          <c:tx>
            <c:strRef>
              <c:f>Sheet1!$E$1</c:f>
              <c:strCache>
                <c:ptCount val="1"/>
                <c:pt idx="0">
                  <c:v>2026</c:v>
                </c:pt>
              </c:strCache>
            </c:strRef>
          </c:tx>
          <c:spPr>
            <a:solidFill>
              <a:schemeClr val="accent4"/>
            </a:solidFill>
            <a:ln w="12700">
              <a:solidFill>
                <a:srgbClr val="002060"/>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accent1"/>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Younger independents</c:v>
                </c:pt>
                <c:pt idx="1">
                  <c:v>Families</c:v>
                </c:pt>
                <c:pt idx="2">
                  <c:v>Older independents</c:v>
                </c:pt>
                <c:pt idx="3">
                  <c:v>Retirement age</c:v>
                </c:pt>
              </c:strCache>
            </c:strRef>
          </c:cat>
          <c:val>
            <c:numRef>
              <c:f>Sheet1!$E$2:$E$5</c:f>
              <c:numCache>
                <c:formatCode>0%</c:formatCode>
                <c:ptCount val="4"/>
                <c:pt idx="0">
                  <c:v>4.8991354466860003E-2</c:v>
                </c:pt>
                <c:pt idx="1">
                  <c:v>0.135446685879</c:v>
                </c:pt>
                <c:pt idx="2">
                  <c:v>0.55811719500479995</c:v>
                </c:pt>
                <c:pt idx="3">
                  <c:v>0.24495677233429999</c:v>
                </c:pt>
              </c:numCache>
            </c:numRef>
          </c:val>
          <c:extLst>
            <c:ext xmlns:c16="http://schemas.microsoft.com/office/drawing/2014/chart" uri="{C3380CC4-5D6E-409C-BE32-E72D297353CC}">
              <c16:uniqueId val="{00000003-4B14-4405-BE77-3B7AC3AFFEEB}"/>
            </c:ext>
          </c:extLst>
        </c:ser>
        <c:dLbls>
          <c:dLblPos val="outEnd"/>
          <c:showLegendKey val="0"/>
          <c:showVal val="1"/>
          <c:showCatName val="0"/>
          <c:showSerName val="0"/>
          <c:showPercent val="0"/>
          <c:showBubbleSize val="0"/>
        </c:dLbls>
        <c:gapWidth val="219"/>
        <c:overlap val="-27"/>
        <c:axId val="1686289967"/>
        <c:axId val="1686301967"/>
      </c:barChart>
      <c:catAx>
        <c:axId val="1686289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122A4E"/>
                </a:solidFill>
                <a:latin typeface="+mj-lt"/>
                <a:ea typeface="+mn-ea"/>
                <a:cs typeface="Poppins" panose="00000500000000000000" pitchFamily="2" charset="0"/>
              </a:defRPr>
            </a:pPr>
            <a:endParaRPr lang="en-US"/>
          </a:p>
        </c:txPr>
        <c:crossAx val="1686301967"/>
        <c:crosses val="autoZero"/>
        <c:auto val="1"/>
        <c:lblAlgn val="ctr"/>
        <c:lblOffset val="100"/>
        <c:noMultiLvlLbl val="0"/>
      </c:catAx>
      <c:valAx>
        <c:axId val="1686301967"/>
        <c:scaling>
          <c:orientation val="minMax"/>
        </c:scaling>
        <c:delete val="1"/>
        <c:axPos val="l"/>
        <c:numFmt formatCode="0%" sourceLinked="1"/>
        <c:majorTickMark val="none"/>
        <c:minorTickMark val="none"/>
        <c:tickLblPos val="nextTo"/>
        <c:crossAx val="1686289967"/>
        <c:crosses val="autoZero"/>
        <c:crossBetween val="between"/>
      </c:valAx>
      <c:spPr>
        <a:noFill/>
        <a:ln>
          <a:noFill/>
        </a:ln>
        <a:effectLst/>
      </c:spPr>
    </c:plotArea>
    <c:legend>
      <c:legendPos val="t"/>
      <c:layout>
        <c:manualLayout>
          <c:xMode val="edge"/>
          <c:yMode val="edge"/>
          <c:x val="0.36247569754059805"/>
          <c:y val="0.10325415006626684"/>
          <c:w val="0.38752383633694881"/>
          <c:h val="0.1158340481036893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348985749511591E-2"/>
          <c:y val="0"/>
          <c:w val="0.75163097825702729"/>
          <c:h val="1"/>
        </c:manualLayout>
      </c:layout>
      <c:pieChart>
        <c:varyColors val="1"/>
        <c:ser>
          <c:idx val="0"/>
          <c:order val="0"/>
          <c:tx>
            <c:strRef>
              <c:f>Sheet1!$B$1</c:f>
              <c:strCache>
                <c:ptCount val="1"/>
                <c:pt idx="0">
                  <c:v>%</c:v>
                </c:pt>
              </c:strCache>
            </c:strRef>
          </c:tx>
          <c:spPr>
            <a:solidFill>
              <a:srgbClr val="2CB5BB"/>
            </a:solidFill>
            <a:ln w="9525">
              <a:solidFill>
                <a:schemeClr val="tx1"/>
              </a:solidFill>
            </a:ln>
          </c:spPr>
          <c:dPt>
            <c:idx val="0"/>
            <c:bubble3D val="0"/>
            <c:explosion val="15"/>
            <c:spPr>
              <a:solidFill>
                <a:schemeClr val="bg1"/>
              </a:solidFill>
              <a:ln w="28575">
                <a:solidFill>
                  <a:srgbClr val="122A4E"/>
                </a:solidFill>
              </a:ln>
              <a:effectLst/>
            </c:spPr>
            <c:extLst>
              <c:ext xmlns:c16="http://schemas.microsoft.com/office/drawing/2014/chart" uri="{C3380CC4-5D6E-409C-BE32-E72D297353CC}">
                <c16:uniqueId val="{00000001-ABD7-4056-8D9C-D83549EFB396}"/>
              </c:ext>
            </c:extLst>
          </c:dPt>
          <c:dPt>
            <c:idx val="1"/>
            <c:bubble3D val="0"/>
            <c:spPr>
              <a:solidFill>
                <a:schemeClr val="accent1"/>
              </a:solidFill>
              <a:ln w="9525">
                <a:solidFill>
                  <a:srgbClr val="122A4E"/>
                </a:solidFill>
              </a:ln>
              <a:effectLst/>
            </c:spPr>
            <c:extLst>
              <c:ext xmlns:c16="http://schemas.microsoft.com/office/drawing/2014/chart" uri="{C3380CC4-5D6E-409C-BE32-E72D297353CC}">
                <c16:uniqueId val="{00000003-ABD7-4056-8D9C-D83549EFB396}"/>
              </c:ext>
            </c:extLst>
          </c:dPt>
          <c:dPt>
            <c:idx val="2"/>
            <c:bubble3D val="0"/>
            <c:spPr>
              <a:solidFill>
                <a:srgbClr val="AD9CF5"/>
              </a:solidFill>
              <a:ln w="9525">
                <a:solidFill>
                  <a:schemeClr val="tx1"/>
                </a:solidFill>
              </a:ln>
              <a:effectLst/>
            </c:spPr>
            <c:extLst>
              <c:ext xmlns:c16="http://schemas.microsoft.com/office/drawing/2014/chart" uri="{C3380CC4-5D6E-409C-BE32-E72D297353CC}">
                <c16:uniqueId val="{00000000-7542-41D1-87D1-8132C495D4C4}"/>
              </c:ext>
            </c:extLst>
          </c:dPt>
          <c:dLbls>
            <c:dLbl>
              <c:idx val="0"/>
              <c:layout>
                <c:manualLayout>
                  <c:x val="-0.17908802620159042"/>
                  <c:y val="7.8708097056101305E-3"/>
                </c:manualLayout>
              </c:layout>
              <c:spPr>
                <a:noFill/>
                <a:ln>
                  <a:noFill/>
                </a:ln>
                <a:effectLst/>
              </c:spPr>
              <c:txPr>
                <a:bodyPr rot="0" spcFirstLastPara="1" vertOverflow="ellipsis" vert="horz" wrap="square" anchor="ctr" anchorCtr="1"/>
                <a:lstStyle/>
                <a:p>
                  <a:pPr>
                    <a:defRPr sz="1600" b="1" i="0" u="none" strike="noStrike" kern="1200" baseline="0">
                      <a:solidFill>
                        <a:schemeClr val="accent1"/>
                      </a:solidFill>
                      <a:latin typeface="+mj-lt"/>
                      <a:ea typeface="+mn-ea"/>
                      <a:cs typeface="Poppins" panose="00000500000000000000" pitchFamily="2"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615417166231751"/>
                      <c:h val="0.30356499387416819"/>
                    </c:manualLayout>
                  </c15:layout>
                </c:ext>
                <c:ext xmlns:c16="http://schemas.microsoft.com/office/drawing/2014/chart" uri="{C3380CC4-5D6E-409C-BE32-E72D297353CC}">
                  <c16:uniqueId val="{00000001-ABD7-4056-8D9C-D83549EFB396}"/>
                </c:ext>
              </c:extLst>
            </c:dLbl>
            <c:dLbl>
              <c:idx val="1"/>
              <c:layout>
                <c:manualLayout>
                  <c:x val="0.17694524766673719"/>
                  <c:y val="-1.6954469355200442E-2"/>
                </c:manualLayout>
              </c:layout>
              <c:tx>
                <c:rich>
                  <a:bodyPr/>
                  <a:lstStyle/>
                  <a:p>
                    <a:fld id="{FD144009-3EE6-457C-852A-7B1EFCBCEEFA}" type="VALUE">
                      <a:rPr lang="en-US">
                        <a:latin typeface="+mj-lt"/>
                      </a:rPr>
                      <a:pPr/>
                      <a:t>[VALUE]</a:t>
                    </a:fld>
                    <a:endParaRPr lang="en-GB"/>
                  </a:p>
                </c:rich>
              </c:tx>
              <c:showLegendKey val="0"/>
              <c:showVal val="1"/>
              <c:showCatName val="0"/>
              <c:showSerName val="0"/>
              <c:showPercent val="0"/>
              <c:showBubbleSize val="0"/>
              <c:extLst>
                <c:ext xmlns:c15="http://schemas.microsoft.com/office/drawing/2012/chart" uri="{CE6537A1-D6FC-4f65-9D91-7224C49458BB}">
                  <c15:layout>
                    <c:manualLayout>
                      <c:w val="0.2854268048992642"/>
                      <c:h val="0.30356499387416819"/>
                    </c:manualLayout>
                  </c15:layout>
                  <c15:dlblFieldTable/>
                  <c15:showDataLabelsRange val="0"/>
                </c:ext>
                <c:ext xmlns:c16="http://schemas.microsoft.com/office/drawing/2014/chart" uri="{C3380CC4-5D6E-409C-BE32-E72D297353CC}">
                  <c16:uniqueId val="{00000003-ABD7-4056-8D9C-D83549EFB396}"/>
                </c:ext>
              </c:extLst>
            </c:dLbl>
            <c:dLbl>
              <c:idx val="2"/>
              <c:delete val="1"/>
              <c:extLst>
                <c:ext xmlns:c15="http://schemas.microsoft.com/office/drawing/2012/chart" uri="{CE6537A1-D6FC-4f65-9D91-7224C49458BB}"/>
                <c:ext xmlns:c16="http://schemas.microsoft.com/office/drawing/2014/chart" uri="{C3380CC4-5D6E-409C-BE32-E72D297353CC}">
                  <c16:uniqueId val="{00000000-7542-41D1-87D1-8132C495D4C4}"/>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j-lt"/>
                    <a:ea typeface="+mn-ea"/>
                    <a:cs typeface="Poppins" panose="000005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Male</c:v>
                </c:pt>
                <c:pt idx="1">
                  <c:v>Female</c:v>
                </c:pt>
                <c:pt idx="2">
                  <c:v>Prefer not to say</c:v>
                </c:pt>
              </c:strCache>
            </c:strRef>
          </c:cat>
          <c:val>
            <c:numRef>
              <c:f>Sheet1!$B$2:$B$4</c:f>
              <c:numCache>
                <c:formatCode>0%</c:formatCode>
                <c:ptCount val="3"/>
                <c:pt idx="0">
                  <c:v>0.51200768491829995</c:v>
                </c:pt>
                <c:pt idx="1">
                  <c:v>0.47934678194039998</c:v>
                </c:pt>
                <c:pt idx="2">
                  <c:v>5.7636887608070002E-3</c:v>
                </c:pt>
              </c:numCache>
            </c:numRef>
          </c:val>
          <c:extLst>
            <c:ext xmlns:c16="http://schemas.microsoft.com/office/drawing/2014/chart" uri="{C3380CC4-5D6E-409C-BE32-E72D297353CC}">
              <c16:uniqueId val="{00000004-ABD7-4056-8D9C-D83549EFB396}"/>
            </c:ext>
          </c:extLst>
        </c:ser>
        <c:dLbls>
          <c:showLegendKey val="0"/>
          <c:showVal val="0"/>
          <c:showCatName val="0"/>
          <c:showSerName val="0"/>
          <c:showPercent val="0"/>
          <c:showBubbleSize val="0"/>
          <c:showLeaderLines val="0"/>
        </c:dLbls>
        <c:firstSliceAng val="0"/>
      </c:pieChart>
      <c:spPr>
        <a:noFill/>
        <a:ln w="28575">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800" b="1">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21820149079996909"/>
          <c:w val="0.99292035266677869"/>
          <c:h val="0.62866885815494888"/>
        </c:manualLayout>
      </c:layout>
      <c:barChart>
        <c:barDir val="col"/>
        <c:grouping val="clustered"/>
        <c:varyColors val="0"/>
        <c:ser>
          <c:idx val="0"/>
          <c:order val="0"/>
          <c:tx>
            <c:strRef>
              <c:f>Sheet1!$B$1</c:f>
              <c:strCache>
                <c:ptCount val="1"/>
                <c:pt idx="0">
                  <c:v>2023</c:v>
                </c:pt>
              </c:strCache>
            </c:strRef>
          </c:tx>
          <c:spPr>
            <a:solidFill>
              <a:srgbClr val="BC8FDD"/>
            </a:solidFill>
            <a:ln w="12700">
              <a:solidFill>
                <a:srgbClr val="122A4E"/>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16-34</c:v>
                </c:pt>
                <c:pt idx="1">
                  <c:v>35-54</c:v>
                </c:pt>
                <c:pt idx="2">
                  <c:v>55-64</c:v>
                </c:pt>
                <c:pt idx="3">
                  <c:v>65+</c:v>
                </c:pt>
              </c:strCache>
            </c:strRef>
          </c:cat>
          <c:val>
            <c:numRef>
              <c:f>Sheet1!$B$2:$B$5</c:f>
              <c:numCache>
                <c:formatCode>0%</c:formatCode>
                <c:ptCount val="4"/>
                <c:pt idx="0">
                  <c:v>0.09</c:v>
                </c:pt>
                <c:pt idx="1">
                  <c:v>0.36</c:v>
                </c:pt>
                <c:pt idx="2">
                  <c:v>0.33</c:v>
                </c:pt>
                <c:pt idx="3">
                  <c:v>0.23</c:v>
                </c:pt>
              </c:numCache>
            </c:numRef>
          </c:val>
          <c:extLst>
            <c:ext xmlns:c16="http://schemas.microsoft.com/office/drawing/2014/chart" uri="{C3380CC4-5D6E-409C-BE32-E72D297353CC}">
              <c16:uniqueId val="{00000000-24E5-484B-8D10-D137FE6DC966}"/>
            </c:ext>
          </c:extLst>
        </c:ser>
        <c:ser>
          <c:idx val="1"/>
          <c:order val="1"/>
          <c:tx>
            <c:strRef>
              <c:f>Sheet1!$C$1</c:f>
              <c:strCache>
                <c:ptCount val="1"/>
                <c:pt idx="0">
                  <c:v>2024</c:v>
                </c:pt>
              </c:strCache>
            </c:strRef>
          </c:tx>
          <c:spPr>
            <a:solidFill>
              <a:srgbClr val="92D050"/>
            </a:solidFill>
            <a:ln w="12700">
              <a:solidFill>
                <a:srgbClr val="122A4E"/>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Poppins" panose="000005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16-34</c:v>
                </c:pt>
                <c:pt idx="1">
                  <c:v>35-54</c:v>
                </c:pt>
                <c:pt idx="2">
                  <c:v>55-64</c:v>
                </c:pt>
                <c:pt idx="3">
                  <c:v>65+</c:v>
                </c:pt>
              </c:strCache>
            </c:strRef>
          </c:cat>
          <c:val>
            <c:numRef>
              <c:f>Sheet1!$C$2:$C$5</c:f>
              <c:numCache>
                <c:formatCode>0%</c:formatCode>
                <c:ptCount val="4"/>
                <c:pt idx="0">
                  <c:v>7.0000000000000007E-2</c:v>
                </c:pt>
                <c:pt idx="1">
                  <c:v>0.33</c:v>
                </c:pt>
                <c:pt idx="2">
                  <c:v>0.37</c:v>
                </c:pt>
                <c:pt idx="3">
                  <c:v>0.23</c:v>
                </c:pt>
              </c:numCache>
            </c:numRef>
          </c:val>
          <c:extLst>
            <c:ext xmlns:c16="http://schemas.microsoft.com/office/drawing/2014/chart" uri="{C3380CC4-5D6E-409C-BE32-E72D297353CC}">
              <c16:uniqueId val="{00000001-24E5-484B-8D10-D137FE6DC966}"/>
            </c:ext>
          </c:extLst>
        </c:ser>
        <c:ser>
          <c:idx val="2"/>
          <c:order val="2"/>
          <c:tx>
            <c:strRef>
              <c:f>Sheet1!$D$1</c:f>
              <c:strCache>
                <c:ptCount val="1"/>
                <c:pt idx="0">
                  <c:v>2025</c:v>
                </c:pt>
              </c:strCache>
            </c:strRef>
          </c:tx>
          <c:spPr>
            <a:solidFill>
              <a:srgbClr val="7ECFD3"/>
            </a:solidFill>
            <a:ln w="12700">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1"/>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16-34</c:v>
                </c:pt>
                <c:pt idx="1">
                  <c:v>35-54</c:v>
                </c:pt>
                <c:pt idx="2">
                  <c:v>55-64</c:v>
                </c:pt>
                <c:pt idx="3">
                  <c:v>65+</c:v>
                </c:pt>
              </c:strCache>
            </c:strRef>
          </c:cat>
          <c:val>
            <c:numRef>
              <c:f>Sheet1!$D$2:$D$5</c:f>
              <c:numCache>
                <c:formatCode>0%</c:formatCode>
                <c:ptCount val="4"/>
                <c:pt idx="0">
                  <c:v>0.06</c:v>
                </c:pt>
                <c:pt idx="1">
                  <c:v>0.35</c:v>
                </c:pt>
                <c:pt idx="2">
                  <c:v>0.36</c:v>
                </c:pt>
                <c:pt idx="3">
                  <c:v>0.23</c:v>
                </c:pt>
              </c:numCache>
            </c:numRef>
          </c:val>
          <c:extLst>
            <c:ext xmlns:c16="http://schemas.microsoft.com/office/drawing/2014/chart" uri="{C3380CC4-5D6E-409C-BE32-E72D297353CC}">
              <c16:uniqueId val="{00000002-24E5-484B-8D10-D137FE6DC966}"/>
            </c:ext>
          </c:extLst>
        </c:ser>
        <c:ser>
          <c:idx val="3"/>
          <c:order val="3"/>
          <c:tx>
            <c:strRef>
              <c:f>Sheet1!$E$1</c:f>
              <c:strCache>
                <c:ptCount val="1"/>
                <c:pt idx="0">
                  <c:v>2026</c:v>
                </c:pt>
              </c:strCache>
            </c:strRef>
          </c:tx>
          <c:spPr>
            <a:solidFill>
              <a:schemeClr val="accent4"/>
            </a:solidFill>
            <a:ln w="12700">
              <a:solidFill>
                <a:srgbClr val="002060"/>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chemeClr val="accent1"/>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16-34</c:v>
                </c:pt>
                <c:pt idx="1">
                  <c:v>35-54</c:v>
                </c:pt>
                <c:pt idx="2">
                  <c:v>55-64</c:v>
                </c:pt>
                <c:pt idx="3">
                  <c:v>65+</c:v>
                </c:pt>
              </c:strCache>
            </c:strRef>
          </c:cat>
          <c:val>
            <c:numRef>
              <c:f>Sheet1!$E$2:$E$5</c:f>
              <c:numCache>
                <c:formatCode>0%</c:formatCode>
                <c:ptCount val="4"/>
                <c:pt idx="0">
                  <c:v>5.1873198847260001E-2</c:v>
                </c:pt>
                <c:pt idx="1">
                  <c:v>0.32949087415950001</c:v>
                </c:pt>
                <c:pt idx="2">
                  <c:v>0.36407300672429999</c:v>
                </c:pt>
                <c:pt idx="3">
                  <c:v>0.24495677233429999</c:v>
                </c:pt>
              </c:numCache>
            </c:numRef>
          </c:val>
          <c:extLst>
            <c:ext xmlns:c16="http://schemas.microsoft.com/office/drawing/2014/chart" uri="{C3380CC4-5D6E-409C-BE32-E72D297353CC}">
              <c16:uniqueId val="{00000003-24E5-484B-8D10-D137FE6DC966}"/>
            </c:ext>
          </c:extLst>
        </c:ser>
        <c:dLbls>
          <c:dLblPos val="outEnd"/>
          <c:showLegendKey val="0"/>
          <c:showVal val="1"/>
          <c:showCatName val="0"/>
          <c:showSerName val="0"/>
          <c:showPercent val="0"/>
          <c:showBubbleSize val="0"/>
        </c:dLbls>
        <c:gapWidth val="219"/>
        <c:overlap val="-27"/>
        <c:axId val="1686289967"/>
        <c:axId val="1686301967"/>
      </c:barChart>
      <c:catAx>
        <c:axId val="1686289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2A4E"/>
                </a:solidFill>
                <a:latin typeface="+mj-lt"/>
                <a:ea typeface="+mn-ea"/>
                <a:cs typeface="Poppins" panose="00000500000000000000" pitchFamily="2" charset="0"/>
              </a:defRPr>
            </a:pPr>
            <a:endParaRPr lang="en-US"/>
          </a:p>
        </c:txPr>
        <c:crossAx val="1686301967"/>
        <c:crosses val="autoZero"/>
        <c:auto val="1"/>
        <c:lblAlgn val="ctr"/>
        <c:lblOffset val="100"/>
        <c:noMultiLvlLbl val="0"/>
      </c:catAx>
      <c:valAx>
        <c:axId val="1686301967"/>
        <c:scaling>
          <c:orientation val="minMax"/>
          <c:max val="0.60000000000000009"/>
        </c:scaling>
        <c:delete val="1"/>
        <c:axPos val="l"/>
        <c:numFmt formatCode="0%" sourceLinked="1"/>
        <c:majorTickMark val="out"/>
        <c:minorTickMark val="none"/>
        <c:tickLblPos val="nextTo"/>
        <c:crossAx val="1686289967"/>
        <c:crosses val="autoZero"/>
        <c:crossBetween val="between"/>
      </c:valAx>
      <c:spPr>
        <a:noFill/>
        <a:ln>
          <a:noFill/>
        </a:ln>
        <a:effectLst/>
      </c:spPr>
    </c:plotArea>
    <c:legend>
      <c:legendPos val="t"/>
      <c:layout>
        <c:manualLayout>
          <c:xMode val="edge"/>
          <c:yMode val="edge"/>
          <c:x val="0.28107909434029577"/>
          <c:y val="0.10838905697253148"/>
          <c:w val="0.43784181131940841"/>
          <c:h val="0.1158340481036893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3531445641724791"/>
          <c:y val="4.8806589336835335E-2"/>
          <c:w val="0.24821386796759101"/>
          <c:h val="0.84746322620349357"/>
        </c:manualLayout>
      </c:layout>
      <c:barChart>
        <c:barDir val="bar"/>
        <c:grouping val="clustered"/>
        <c:varyColors val="0"/>
        <c:ser>
          <c:idx val="0"/>
          <c:order val="0"/>
          <c:tx>
            <c:strRef>
              <c:f>Sheet1!$B$1</c:f>
              <c:strCache>
                <c:ptCount val="1"/>
                <c:pt idx="0">
                  <c:v>2024</c:v>
                </c:pt>
              </c:strCache>
            </c:strRef>
          </c:tx>
          <c:spPr>
            <a:solidFill>
              <a:srgbClr val="92D05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043F"/>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often take short breaks or holidays there and intend to do so again within the next year</c:v>
                </c:pt>
                <c:pt idx="1">
                  <c:v>I sometimes take short breaks or holidays there and intend to do so again in the next couple of years</c:v>
                </c:pt>
                <c:pt idx="2">
                  <c:v>I have taken a short break or holiday there once or twice before and might do so again</c:v>
                </c:pt>
                <c:pt idx="3">
                  <c:v>I have never been on a short break or holiday there but would like to</c:v>
                </c:pt>
                <c:pt idx="4">
                  <c:v>I have taken a short break or holiday there before but am unlikely to do so again</c:v>
                </c:pt>
                <c:pt idx="5">
                  <c:v>I have never taken a short break or holiday there before and am not likely to in the future</c:v>
                </c:pt>
              </c:strCache>
            </c:strRef>
          </c:cat>
          <c:val>
            <c:numRef>
              <c:f>Sheet1!$B$2:$B$7</c:f>
              <c:numCache>
                <c:formatCode>0%</c:formatCode>
                <c:ptCount val="6"/>
                <c:pt idx="0">
                  <c:v>0.06</c:v>
                </c:pt>
                <c:pt idx="1">
                  <c:v>0.13</c:v>
                </c:pt>
                <c:pt idx="2">
                  <c:v>0.3</c:v>
                </c:pt>
                <c:pt idx="3">
                  <c:v>0.47</c:v>
                </c:pt>
                <c:pt idx="4">
                  <c:v>0.01</c:v>
                </c:pt>
                <c:pt idx="5">
                  <c:v>0.02</c:v>
                </c:pt>
              </c:numCache>
            </c:numRef>
          </c:val>
          <c:extLst>
            <c:ext xmlns:c16="http://schemas.microsoft.com/office/drawing/2014/chart" uri="{C3380CC4-5D6E-409C-BE32-E72D297353CC}">
              <c16:uniqueId val="{00000000-7921-4276-96B2-37628382F88F}"/>
            </c:ext>
          </c:extLst>
        </c:ser>
        <c:ser>
          <c:idx val="1"/>
          <c:order val="1"/>
          <c:tx>
            <c:strRef>
              <c:f>Sheet1!$C$1</c:f>
              <c:strCache>
                <c:ptCount val="1"/>
                <c:pt idx="0">
                  <c:v>2025</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often take short breaks or holidays there and intend to do so again within the next year</c:v>
                </c:pt>
                <c:pt idx="1">
                  <c:v>I sometimes take short breaks or holidays there and intend to do so again in the next couple of years</c:v>
                </c:pt>
                <c:pt idx="2">
                  <c:v>I have taken a short break or holiday there once or twice before and might do so again</c:v>
                </c:pt>
                <c:pt idx="3">
                  <c:v>I have never been on a short break or holiday there but would like to</c:v>
                </c:pt>
                <c:pt idx="4">
                  <c:v>I have taken a short break or holiday there before but am unlikely to do so again</c:v>
                </c:pt>
                <c:pt idx="5">
                  <c:v>I have never taken a short break or holiday there before and am not likely to in the future</c:v>
                </c:pt>
              </c:strCache>
            </c:strRef>
          </c:cat>
          <c:val>
            <c:numRef>
              <c:f>Sheet1!$C$2:$C$7</c:f>
              <c:numCache>
                <c:formatCode>0%</c:formatCode>
                <c:ptCount val="6"/>
                <c:pt idx="0">
                  <c:v>6.9590085795999998E-2</c:v>
                </c:pt>
                <c:pt idx="1">
                  <c:v>0.13250714966630001</c:v>
                </c:pt>
                <c:pt idx="2">
                  <c:v>0.32888465204959999</c:v>
                </c:pt>
                <c:pt idx="3">
                  <c:v>0.42993326978070001</c:v>
                </c:pt>
                <c:pt idx="4">
                  <c:v>1.429933269781E-2</c:v>
                </c:pt>
                <c:pt idx="5">
                  <c:v>1.143946615825E-2</c:v>
                </c:pt>
              </c:numCache>
            </c:numRef>
          </c:val>
          <c:extLst>
            <c:ext xmlns:c16="http://schemas.microsoft.com/office/drawing/2014/chart" uri="{C3380CC4-5D6E-409C-BE32-E72D297353CC}">
              <c16:uniqueId val="{00000001-7921-4276-96B2-37628382F88F}"/>
            </c:ext>
          </c:extLst>
        </c:ser>
        <c:ser>
          <c:idx val="2"/>
          <c:order val="2"/>
          <c:tx>
            <c:strRef>
              <c:f>Sheet1!$D$1</c:f>
              <c:strCache>
                <c:ptCount val="1"/>
                <c:pt idx="0">
                  <c:v>2026</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often take short breaks or holidays there and intend to do so again within the next year</c:v>
                </c:pt>
                <c:pt idx="1">
                  <c:v>I sometimes take short breaks or holidays there and intend to do so again in the next couple of years</c:v>
                </c:pt>
                <c:pt idx="2">
                  <c:v>I have taken a short break or holiday there once or twice before and might do so again</c:v>
                </c:pt>
                <c:pt idx="3">
                  <c:v>I have never been on a short break or holiday there but would like to</c:v>
                </c:pt>
                <c:pt idx="4">
                  <c:v>I have taken a short break or holiday there before but am unlikely to do so again</c:v>
                </c:pt>
                <c:pt idx="5">
                  <c:v>I have never taken a short break or holiday there before and am not likely to in the future</c:v>
                </c:pt>
              </c:strCache>
            </c:strRef>
          </c:cat>
          <c:val>
            <c:numRef>
              <c:f>Sheet1!$D$2:$D$7</c:f>
              <c:numCache>
                <c:formatCode>0%</c:formatCode>
                <c:ptCount val="6"/>
                <c:pt idx="0">
                  <c:v>8.2612872238229995E-2</c:v>
                </c:pt>
                <c:pt idx="1">
                  <c:v>0.1248799231508</c:v>
                </c:pt>
                <c:pt idx="2">
                  <c:v>0.33717579250719998</c:v>
                </c:pt>
                <c:pt idx="3">
                  <c:v>0.41498559077809999</c:v>
                </c:pt>
                <c:pt idx="4">
                  <c:v>1.152737752161E-2</c:v>
                </c:pt>
                <c:pt idx="5">
                  <c:v>1.344860710855E-2</c:v>
                </c:pt>
              </c:numCache>
            </c:numRef>
          </c:val>
          <c:extLst>
            <c:ext xmlns:c16="http://schemas.microsoft.com/office/drawing/2014/chart" uri="{C3380CC4-5D6E-409C-BE32-E72D297353CC}">
              <c16:uniqueId val="{00000000-3733-424B-AEAF-21D3872D69AF}"/>
            </c:ext>
          </c:extLst>
        </c:ser>
        <c:dLbls>
          <c:dLblPos val="outEnd"/>
          <c:showLegendKey val="0"/>
          <c:showVal val="1"/>
          <c:showCatName val="0"/>
          <c:showSerName val="0"/>
          <c:showPercent val="0"/>
          <c:showBubbleSize val="0"/>
        </c:dLbls>
        <c:gapWidth val="182"/>
        <c:axId val="1908701215"/>
        <c:axId val="1908712927"/>
      </c:barChart>
      <c:catAx>
        <c:axId val="1908701215"/>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04043F"/>
                </a:solidFill>
                <a:latin typeface="+mn-lt"/>
                <a:ea typeface="+mn-ea"/>
                <a:cs typeface="+mn-cs"/>
              </a:defRPr>
            </a:pPr>
            <a:endParaRPr lang="en-US"/>
          </a:p>
        </c:txPr>
        <c:crossAx val="1908712927"/>
        <c:crosses val="autoZero"/>
        <c:auto val="1"/>
        <c:lblAlgn val="ctr"/>
        <c:lblOffset val="100"/>
        <c:noMultiLvlLbl val="0"/>
      </c:catAx>
      <c:valAx>
        <c:axId val="1908712927"/>
        <c:scaling>
          <c:orientation val="minMax"/>
        </c:scaling>
        <c:delete val="1"/>
        <c:axPos val="t"/>
        <c:numFmt formatCode="0%" sourceLinked="1"/>
        <c:majorTickMark val="none"/>
        <c:minorTickMark val="none"/>
        <c:tickLblPos val="nextTo"/>
        <c:crossAx val="1908701215"/>
        <c:crosses val="autoZero"/>
        <c:crossBetween val="between"/>
      </c:valAx>
      <c:spPr>
        <a:noFill/>
        <a:ln>
          <a:noFill/>
        </a:ln>
        <a:effectLst/>
      </c:spPr>
    </c:plotArea>
    <c:legend>
      <c:legendPos val="b"/>
      <c:layout>
        <c:manualLayout>
          <c:xMode val="edge"/>
          <c:yMode val="edge"/>
          <c:x val="0.8329856356270684"/>
          <c:y val="0.88630971806404923"/>
          <c:w val="0.12604309311879494"/>
          <c:h val="5.3695402519904824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04043F"/>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8590344567885697E-2"/>
          <c:w val="1"/>
          <c:h val="0.81766099837528483"/>
        </c:manualLayout>
      </c:layout>
      <c:barChart>
        <c:barDir val="col"/>
        <c:grouping val="clustered"/>
        <c:varyColors val="0"/>
        <c:ser>
          <c:idx val="0"/>
          <c:order val="0"/>
          <c:tx>
            <c:strRef>
              <c:f>Sheet1!$B$1</c:f>
              <c:strCache>
                <c:ptCount val="1"/>
                <c:pt idx="0">
                  <c:v>2024</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North Rhine-Westphalia</c:v>
                </c:pt>
                <c:pt idx="1">
                  <c:v>Bavaria</c:v>
                </c:pt>
                <c:pt idx="2">
                  <c:v>Baden-Wnrttemberg</c:v>
                </c:pt>
                <c:pt idx="3">
                  <c:v>Hesse</c:v>
                </c:pt>
                <c:pt idx="4">
                  <c:v>Lower Saxony</c:v>
                </c:pt>
                <c:pt idx="5">
                  <c:v>Rhineland-Palatinate</c:v>
                </c:pt>
                <c:pt idx="6">
                  <c:v>Berlin</c:v>
                </c:pt>
                <c:pt idx="7">
                  <c:v>Schleswig-Holstein</c:v>
                </c:pt>
                <c:pt idx="8">
                  <c:v>Saxony</c:v>
                </c:pt>
                <c:pt idx="9">
                  <c:v>Hamburg</c:v>
                </c:pt>
                <c:pt idx="10">
                  <c:v>Brandenburg</c:v>
                </c:pt>
              </c:strCache>
            </c:strRef>
          </c:cat>
          <c:val>
            <c:numRef>
              <c:f>Sheet1!$B$2:$B$12</c:f>
              <c:numCache>
                <c:formatCode>0%</c:formatCode>
                <c:ptCount val="11"/>
                <c:pt idx="0">
                  <c:v>0.23566878980889999</c:v>
                </c:pt>
                <c:pt idx="1">
                  <c:v>0.1592356687898</c:v>
                </c:pt>
                <c:pt idx="2">
                  <c:v>0.13248407643310001</c:v>
                </c:pt>
                <c:pt idx="3">
                  <c:v>7.8980891719749993E-2</c:v>
                </c:pt>
                <c:pt idx="4">
                  <c:v>9.4904458598729993E-2</c:v>
                </c:pt>
                <c:pt idx="5">
                  <c:v>5.7324840764329997E-2</c:v>
                </c:pt>
                <c:pt idx="6">
                  <c:v>5.4777070063690002E-2</c:v>
                </c:pt>
                <c:pt idx="7">
                  <c:v>4.5859872611470003E-2</c:v>
                </c:pt>
                <c:pt idx="8">
                  <c:v>3.0573248407639999E-2</c:v>
                </c:pt>
                <c:pt idx="9">
                  <c:v>3.4394904458600002E-2</c:v>
                </c:pt>
                <c:pt idx="10">
                  <c:v>2.547770700637E-2</c:v>
                </c:pt>
              </c:numCache>
            </c:numRef>
          </c:val>
          <c:extLst>
            <c:ext xmlns:c16="http://schemas.microsoft.com/office/drawing/2014/chart" uri="{C3380CC4-5D6E-409C-BE32-E72D297353CC}">
              <c16:uniqueId val="{00000000-8BF1-49BF-B21C-1D08D7DA6FAD}"/>
            </c:ext>
          </c:extLst>
        </c:ser>
        <c:ser>
          <c:idx val="1"/>
          <c:order val="1"/>
          <c:tx>
            <c:strRef>
              <c:f>Sheet1!$C$1</c:f>
              <c:strCache>
                <c:ptCount val="1"/>
                <c:pt idx="0">
                  <c:v>2025</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North Rhine-Westphalia</c:v>
                </c:pt>
                <c:pt idx="1">
                  <c:v>Bavaria</c:v>
                </c:pt>
                <c:pt idx="2">
                  <c:v>Baden-Wnrttemberg</c:v>
                </c:pt>
                <c:pt idx="3">
                  <c:v>Hesse</c:v>
                </c:pt>
                <c:pt idx="4">
                  <c:v>Lower Saxony</c:v>
                </c:pt>
                <c:pt idx="5">
                  <c:v>Rhineland-Palatinate</c:v>
                </c:pt>
                <c:pt idx="6">
                  <c:v>Berlin</c:v>
                </c:pt>
                <c:pt idx="7">
                  <c:v>Schleswig-Holstein</c:v>
                </c:pt>
                <c:pt idx="8">
                  <c:v>Saxony</c:v>
                </c:pt>
                <c:pt idx="9">
                  <c:v>Hamburg</c:v>
                </c:pt>
                <c:pt idx="10">
                  <c:v>Brandenburg</c:v>
                </c:pt>
              </c:strCache>
            </c:strRef>
          </c:cat>
          <c:val>
            <c:numRef>
              <c:f>Sheet1!$C$2:$C$12</c:f>
              <c:numCache>
                <c:formatCode>0%</c:formatCode>
                <c:ptCount val="11"/>
                <c:pt idx="0">
                  <c:v>0.2531160115053</c:v>
                </c:pt>
                <c:pt idx="1">
                  <c:v>0.15723873441989999</c:v>
                </c:pt>
                <c:pt idx="2">
                  <c:v>0.12847555129429999</c:v>
                </c:pt>
                <c:pt idx="3">
                  <c:v>9.7794822627040007E-2</c:v>
                </c:pt>
                <c:pt idx="4">
                  <c:v>8.5330776605940004E-2</c:v>
                </c:pt>
                <c:pt idx="5">
                  <c:v>5.1773729626079998E-2</c:v>
                </c:pt>
                <c:pt idx="6">
                  <c:v>4.8897411313520003E-2</c:v>
                </c:pt>
                <c:pt idx="7">
                  <c:v>4.7938638542669998E-2</c:v>
                </c:pt>
                <c:pt idx="8">
                  <c:v>3.068072866731E-2</c:v>
                </c:pt>
                <c:pt idx="9">
                  <c:v>2.87631831256E-2</c:v>
                </c:pt>
                <c:pt idx="10">
                  <c:v>2.2051773729629999E-2</c:v>
                </c:pt>
              </c:numCache>
            </c:numRef>
          </c:val>
          <c:extLst>
            <c:ext xmlns:c16="http://schemas.microsoft.com/office/drawing/2014/chart" uri="{C3380CC4-5D6E-409C-BE32-E72D297353CC}">
              <c16:uniqueId val="{00000000-4B01-4111-BF3E-61F5666664B4}"/>
            </c:ext>
          </c:extLst>
        </c:ser>
        <c:ser>
          <c:idx val="2"/>
          <c:order val="2"/>
          <c:tx>
            <c:strRef>
              <c:f>Sheet1!$D$1</c:f>
              <c:strCache>
                <c:ptCount val="1"/>
                <c:pt idx="0">
                  <c:v>2026</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North Rhine-Westphalia</c:v>
                </c:pt>
                <c:pt idx="1">
                  <c:v>Bavaria</c:v>
                </c:pt>
                <c:pt idx="2">
                  <c:v>Baden-Wnrttemberg</c:v>
                </c:pt>
                <c:pt idx="3">
                  <c:v>Hesse</c:v>
                </c:pt>
                <c:pt idx="4">
                  <c:v>Lower Saxony</c:v>
                </c:pt>
                <c:pt idx="5">
                  <c:v>Rhineland-Palatinate</c:v>
                </c:pt>
                <c:pt idx="6">
                  <c:v>Berlin</c:v>
                </c:pt>
                <c:pt idx="7">
                  <c:v>Schleswig-Holstein</c:v>
                </c:pt>
                <c:pt idx="8">
                  <c:v>Saxony</c:v>
                </c:pt>
                <c:pt idx="9">
                  <c:v>Hamburg</c:v>
                </c:pt>
                <c:pt idx="10">
                  <c:v>Brandenburg</c:v>
                </c:pt>
              </c:strCache>
            </c:strRef>
          </c:cat>
          <c:val>
            <c:numRef>
              <c:f>Sheet1!$D$2:$D$12</c:f>
              <c:numCache>
                <c:formatCode>0%</c:formatCode>
                <c:ptCount val="11"/>
                <c:pt idx="0">
                  <c:v>0.2312138728324</c:v>
                </c:pt>
                <c:pt idx="1">
                  <c:v>0.16281310211950001</c:v>
                </c:pt>
                <c:pt idx="2">
                  <c:v>0.12716763005779999</c:v>
                </c:pt>
                <c:pt idx="3">
                  <c:v>8.3815028901729996E-2</c:v>
                </c:pt>
                <c:pt idx="4">
                  <c:v>9.1522157996150003E-2</c:v>
                </c:pt>
                <c:pt idx="5">
                  <c:v>5.5876685934490002E-2</c:v>
                </c:pt>
                <c:pt idx="6">
                  <c:v>4.7206165703279998E-2</c:v>
                </c:pt>
                <c:pt idx="7">
                  <c:v>4.8169556840080001E-2</c:v>
                </c:pt>
                <c:pt idx="8">
                  <c:v>3.757225433526E-2</c:v>
                </c:pt>
                <c:pt idx="9">
                  <c:v>2.504816955684E-2</c:v>
                </c:pt>
                <c:pt idx="10">
                  <c:v>3.1791907514449998E-2</c:v>
                </c:pt>
              </c:numCache>
            </c:numRef>
          </c:val>
          <c:extLst>
            <c:ext xmlns:c16="http://schemas.microsoft.com/office/drawing/2014/chart" uri="{C3380CC4-5D6E-409C-BE32-E72D297353CC}">
              <c16:uniqueId val="{00000000-631D-4697-AD26-E3393BD3A4E5}"/>
            </c:ext>
          </c:extLst>
        </c:ser>
        <c:dLbls>
          <c:dLblPos val="outEnd"/>
          <c:showLegendKey val="0"/>
          <c:showVal val="1"/>
          <c:showCatName val="0"/>
          <c:showSerName val="0"/>
          <c:showPercent val="0"/>
          <c:showBubbleSize val="0"/>
        </c:dLbls>
        <c:gapWidth val="15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scaling>
        <c:delete val="1"/>
        <c:axPos val="l"/>
        <c:numFmt formatCode="0%" sourceLinked="1"/>
        <c:majorTickMark val="out"/>
        <c:minorTickMark val="none"/>
        <c:tickLblPos val="nextTo"/>
        <c:crossAx val="14304511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Taken a trip in 2023</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Taken a trip</c:v>
                </c:pt>
              </c:strCache>
            </c:strRef>
          </c:cat>
          <c:val>
            <c:numRef>
              <c:f>Sheet1!$B$2</c:f>
              <c:numCache>
                <c:formatCode>0%</c:formatCode>
                <c:ptCount val="1"/>
                <c:pt idx="0">
                  <c:v>0.2403381642512</c:v>
                </c:pt>
              </c:numCache>
            </c:numRef>
          </c:val>
          <c:extLst>
            <c:ext xmlns:c16="http://schemas.microsoft.com/office/drawing/2014/chart" uri="{C3380CC4-5D6E-409C-BE32-E72D297353CC}">
              <c16:uniqueId val="{00000000-963B-4984-B3F1-35DFD520A119}"/>
            </c:ext>
          </c:extLst>
        </c:ser>
        <c:ser>
          <c:idx val="1"/>
          <c:order val="1"/>
          <c:tx>
            <c:strRef>
              <c:f>Sheet1!$C$1</c:f>
              <c:strCache>
                <c:ptCount val="1"/>
                <c:pt idx="0">
                  <c:v>Taken a trip in 2024</c:v>
                </c:pt>
              </c:strCache>
            </c:strRef>
          </c:tx>
          <c:spPr>
            <a:solidFill>
              <a:srgbClr val="7ECFD3"/>
            </a:solidFill>
            <a:ln>
              <a:solidFill>
                <a:schemeClr val="accent1"/>
              </a:solidFill>
            </a:ln>
            <a:effectLst/>
          </c:spPr>
          <c:invertIfNegative val="0"/>
          <c:dPt>
            <c:idx val="0"/>
            <c:invertIfNegative val="0"/>
            <c:bubble3D val="0"/>
            <c:spPr>
              <a:solidFill>
                <a:srgbClr val="7ECFD3"/>
              </a:solidFill>
              <a:ln>
                <a:solidFill>
                  <a:schemeClr val="accent1"/>
                </a:solidFill>
              </a:ln>
              <a:effectLst/>
            </c:spPr>
            <c:extLst>
              <c:ext xmlns:c16="http://schemas.microsoft.com/office/drawing/2014/chart" uri="{C3380CC4-5D6E-409C-BE32-E72D297353CC}">
                <c16:uniqueId val="{00000002-963B-4984-B3F1-35DFD520A119}"/>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Taken a trip</c:v>
                </c:pt>
              </c:strCache>
            </c:strRef>
          </c:cat>
          <c:val>
            <c:numRef>
              <c:f>Sheet1!$C$2</c:f>
              <c:numCache>
                <c:formatCode>0%</c:formatCode>
                <c:ptCount val="1"/>
                <c:pt idx="0">
                  <c:v>0.30375426621160001</c:v>
                </c:pt>
              </c:numCache>
            </c:numRef>
          </c:val>
          <c:extLst>
            <c:ext xmlns:c16="http://schemas.microsoft.com/office/drawing/2014/chart" uri="{C3380CC4-5D6E-409C-BE32-E72D297353CC}">
              <c16:uniqueId val="{00000003-963B-4984-B3F1-35DFD520A119}"/>
            </c:ext>
          </c:extLst>
        </c:ser>
        <c:ser>
          <c:idx val="2"/>
          <c:order val="2"/>
          <c:tx>
            <c:strRef>
              <c:f>Sheet1!$D$1</c:f>
              <c:strCache>
                <c:ptCount val="1"/>
                <c:pt idx="0">
                  <c:v>Taken a trip in 2025</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Taken a trip</c:v>
                </c:pt>
              </c:strCache>
            </c:strRef>
          </c:cat>
          <c:val>
            <c:numRef>
              <c:f>Sheet1!$D$2</c:f>
              <c:numCache>
                <c:formatCode>0%</c:formatCode>
                <c:ptCount val="1"/>
                <c:pt idx="0">
                  <c:v>0.26722689075630002</c:v>
                </c:pt>
              </c:numCache>
            </c:numRef>
          </c:val>
          <c:extLst>
            <c:ext xmlns:c16="http://schemas.microsoft.com/office/drawing/2014/chart" uri="{C3380CC4-5D6E-409C-BE32-E72D297353CC}">
              <c16:uniqueId val="{00000002-3089-43D6-A590-82A4A7C84862}"/>
            </c:ext>
          </c:extLst>
        </c:ser>
        <c:dLbls>
          <c:showLegendKey val="0"/>
          <c:showVal val="1"/>
          <c:showCatName val="0"/>
          <c:showSerName val="0"/>
          <c:showPercent val="0"/>
          <c:showBubbleSize val="0"/>
        </c:dLbls>
        <c:gapWidth val="150"/>
        <c:overlap val="-25"/>
        <c:axId val="1678103263"/>
        <c:axId val="117706240"/>
      </c:barChart>
      <c:catAx>
        <c:axId val="167810326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17706240"/>
        <c:crosses val="autoZero"/>
        <c:auto val="1"/>
        <c:lblAlgn val="ctr"/>
        <c:lblOffset val="100"/>
        <c:noMultiLvlLbl val="0"/>
      </c:catAx>
      <c:valAx>
        <c:axId val="117706240"/>
        <c:scaling>
          <c:orientation val="minMax"/>
          <c:max val="1"/>
        </c:scaling>
        <c:delete val="1"/>
        <c:axPos val="l"/>
        <c:numFmt formatCode="0%" sourceLinked="1"/>
        <c:majorTickMark val="none"/>
        <c:minorTickMark val="none"/>
        <c:tickLblPos val="nextTo"/>
        <c:crossAx val="167810326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Taken a trip in 2023</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Sheet1!$B$2:$B$6</c:f>
              <c:numCache>
                <c:formatCode>0%</c:formatCode>
                <c:ptCount val="5"/>
                <c:pt idx="0">
                  <c:v>0.2403381642512</c:v>
                </c:pt>
                <c:pt idx="1">
                  <c:v>0.48387096774190003</c:v>
                </c:pt>
                <c:pt idx="2">
                  <c:v>0.36036036036039998</c:v>
                </c:pt>
                <c:pt idx="3">
                  <c:v>0.2304526748971</c:v>
                </c:pt>
                <c:pt idx="4">
                  <c:v>0.16</c:v>
                </c:pt>
              </c:numCache>
            </c:numRef>
          </c:val>
          <c:extLst>
            <c:ext xmlns:c16="http://schemas.microsoft.com/office/drawing/2014/chart" uri="{C3380CC4-5D6E-409C-BE32-E72D297353CC}">
              <c16:uniqueId val="{00000000-963B-4984-B3F1-35DFD520A119}"/>
            </c:ext>
          </c:extLst>
        </c:ser>
        <c:ser>
          <c:idx val="1"/>
          <c:order val="1"/>
          <c:tx>
            <c:strRef>
              <c:f>Sheet1!$C$1</c:f>
              <c:strCache>
                <c:ptCount val="1"/>
                <c:pt idx="0">
                  <c:v>Taken a trip in 2024</c:v>
                </c:pt>
              </c:strCache>
            </c:strRef>
          </c:tx>
          <c:spPr>
            <a:solidFill>
              <a:srgbClr val="7ECFD3"/>
            </a:solidFill>
            <a:ln>
              <a:solidFill>
                <a:schemeClr val="accent1"/>
              </a:solidFill>
            </a:ln>
            <a:effectLst/>
          </c:spPr>
          <c:invertIfNegative val="0"/>
          <c:dPt>
            <c:idx val="0"/>
            <c:invertIfNegative val="0"/>
            <c:bubble3D val="0"/>
            <c:spPr>
              <a:solidFill>
                <a:srgbClr val="7ECFD3"/>
              </a:solidFill>
              <a:ln>
                <a:solidFill>
                  <a:schemeClr val="accent1"/>
                </a:solidFill>
              </a:ln>
              <a:effectLst/>
            </c:spPr>
            <c:extLst>
              <c:ext xmlns:c16="http://schemas.microsoft.com/office/drawing/2014/chart" uri="{C3380CC4-5D6E-409C-BE32-E72D297353CC}">
                <c16:uniqueId val="{00000002-963B-4984-B3F1-35DFD520A119}"/>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Sheet1!$C$2:$C$6</c:f>
              <c:numCache>
                <c:formatCode>0%</c:formatCode>
                <c:ptCount val="5"/>
                <c:pt idx="0">
                  <c:v>0.30375426621160001</c:v>
                </c:pt>
                <c:pt idx="1">
                  <c:v>0.51851851851849995</c:v>
                </c:pt>
                <c:pt idx="2">
                  <c:v>0.4137931034483</c:v>
                </c:pt>
                <c:pt idx="3">
                  <c:v>0.29761904761899999</c:v>
                </c:pt>
                <c:pt idx="4">
                  <c:v>0.2058823529412</c:v>
                </c:pt>
              </c:numCache>
            </c:numRef>
          </c:val>
          <c:extLst>
            <c:ext xmlns:c16="http://schemas.microsoft.com/office/drawing/2014/chart" uri="{C3380CC4-5D6E-409C-BE32-E72D297353CC}">
              <c16:uniqueId val="{00000003-963B-4984-B3F1-35DFD520A119}"/>
            </c:ext>
          </c:extLst>
        </c:ser>
        <c:ser>
          <c:idx val="2"/>
          <c:order val="2"/>
          <c:tx>
            <c:strRef>
              <c:f>Sheet1!$D$1</c:f>
              <c:strCache>
                <c:ptCount val="1"/>
                <c:pt idx="0">
                  <c:v>Taken a trip in 2025</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Total</c:v>
                </c:pt>
                <c:pt idx="1">
                  <c:v>Younger Independents</c:v>
                </c:pt>
                <c:pt idx="2">
                  <c:v>Families</c:v>
                </c:pt>
                <c:pt idx="3">
                  <c:v>Older Independents</c:v>
                </c:pt>
                <c:pt idx="4">
                  <c:v>Retirement age</c:v>
                </c:pt>
              </c:strCache>
            </c:strRef>
          </c:cat>
          <c:val>
            <c:numRef>
              <c:f>Sheet1!$D$2:$D$6</c:f>
              <c:numCache>
                <c:formatCode>0%</c:formatCode>
                <c:ptCount val="5"/>
                <c:pt idx="0">
                  <c:v>0.26722689075630002</c:v>
                </c:pt>
                <c:pt idx="1">
                  <c:v>0.32142857142859999</c:v>
                </c:pt>
                <c:pt idx="2">
                  <c:v>0.29577464788730001</c:v>
                </c:pt>
                <c:pt idx="3">
                  <c:v>0.26409495548959999</c:v>
                </c:pt>
                <c:pt idx="4">
                  <c:v>0.25657894736839998</c:v>
                </c:pt>
              </c:numCache>
            </c:numRef>
          </c:val>
          <c:extLst>
            <c:ext xmlns:c16="http://schemas.microsoft.com/office/drawing/2014/chart" uri="{C3380CC4-5D6E-409C-BE32-E72D297353CC}">
              <c16:uniqueId val="{00000002-3089-43D6-A590-82A4A7C84862}"/>
            </c:ext>
          </c:extLst>
        </c:ser>
        <c:dLbls>
          <c:showLegendKey val="0"/>
          <c:showVal val="1"/>
          <c:showCatName val="0"/>
          <c:showSerName val="0"/>
          <c:showPercent val="0"/>
          <c:showBubbleSize val="0"/>
        </c:dLbls>
        <c:gapWidth val="150"/>
        <c:overlap val="-25"/>
        <c:axId val="1678103263"/>
        <c:axId val="117706240"/>
      </c:barChart>
      <c:catAx>
        <c:axId val="167810326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17706240"/>
        <c:crosses val="autoZero"/>
        <c:auto val="1"/>
        <c:lblAlgn val="ctr"/>
        <c:lblOffset val="100"/>
        <c:noMultiLvlLbl val="0"/>
      </c:catAx>
      <c:valAx>
        <c:axId val="117706240"/>
        <c:scaling>
          <c:orientation val="minMax"/>
          <c:max val="1"/>
        </c:scaling>
        <c:delete val="1"/>
        <c:axPos val="l"/>
        <c:numFmt formatCode="0%" sourceLinked="1"/>
        <c:majorTickMark val="none"/>
        <c:minorTickMark val="none"/>
        <c:tickLblPos val="nextTo"/>
        <c:crossAx val="167810326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378590038372808E-2"/>
          <c:y val="4.8261998046719136E-2"/>
          <c:w val="0.95724281992325433"/>
          <c:h val="0.7075043088602051"/>
        </c:manualLayout>
      </c:layout>
      <c:barChart>
        <c:barDir val="col"/>
        <c:grouping val="clustered"/>
        <c:varyColors val="0"/>
        <c:ser>
          <c:idx val="0"/>
          <c:order val="0"/>
          <c:tx>
            <c:strRef>
              <c:f>Sheet1!$B$1</c:f>
              <c:strCache>
                <c:ptCount val="1"/>
                <c:pt idx="0">
                  <c:v>Trip taken in 2023</c:v>
                </c:pt>
              </c:strCache>
            </c:strRef>
          </c:tx>
          <c:spPr>
            <a:solidFill>
              <a:srgbClr val="92D05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(short breaks and holidays)</c:v>
                </c:pt>
                <c:pt idx="1">
                  <c:v>Holidays (4+ nights)</c:v>
                </c:pt>
                <c:pt idx="2">
                  <c:v>Short breaks</c:v>
                </c:pt>
              </c:strCache>
            </c:strRef>
          </c:cat>
          <c:val>
            <c:numRef>
              <c:f>Sheet1!$B$2:$B$4</c:f>
              <c:numCache>
                <c:formatCode>0.00</c:formatCode>
                <c:ptCount val="3"/>
                <c:pt idx="0">
                  <c:v>2.35</c:v>
                </c:pt>
                <c:pt idx="1">
                  <c:v>1.91</c:v>
                </c:pt>
                <c:pt idx="2">
                  <c:v>0.44</c:v>
                </c:pt>
              </c:numCache>
            </c:numRef>
          </c:val>
          <c:extLst>
            <c:ext xmlns:c16="http://schemas.microsoft.com/office/drawing/2014/chart" uri="{C3380CC4-5D6E-409C-BE32-E72D297353CC}">
              <c16:uniqueId val="{00000000-C224-48E7-8A55-FA7D79E8AE5B}"/>
            </c:ext>
          </c:extLst>
        </c:ser>
        <c:ser>
          <c:idx val="1"/>
          <c:order val="1"/>
          <c:tx>
            <c:strRef>
              <c:f>Sheet1!$C$1</c:f>
              <c:strCache>
                <c:ptCount val="1"/>
                <c:pt idx="0">
                  <c:v>Trip taken in 2024</c:v>
                </c:pt>
              </c:strCache>
            </c:strRef>
          </c:tx>
          <c:spPr>
            <a:solidFill>
              <a:srgbClr val="7ECFD3"/>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(short breaks and holidays)</c:v>
                </c:pt>
                <c:pt idx="1">
                  <c:v>Holidays (4+ nights)</c:v>
                </c:pt>
                <c:pt idx="2">
                  <c:v>Short breaks</c:v>
                </c:pt>
              </c:strCache>
            </c:strRef>
          </c:cat>
          <c:val>
            <c:numRef>
              <c:f>Sheet1!$C$2:$C$4</c:f>
              <c:numCache>
                <c:formatCode>General</c:formatCode>
                <c:ptCount val="3"/>
                <c:pt idx="0">
                  <c:v>2.33</c:v>
                </c:pt>
                <c:pt idx="1">
                  <c:v>1.79</c:v>
                </c:pt>
                <c:pt idx="2">
                  <c:v>0.54</c:v>
                </c:pt>
              </c:numCache>
            </c:numRef>
          </c:val>
          <c:extLst>
            <c:ext xmlns:c16="http://schemas.microsoft.com/office/drawing/2014/chart" uri="{C3380CC4-5D6E-409C-BE32-E72D297353CC}">
              <c16:uniqueId val="{00000000-3916-475E-96C6-8E3F8100B123}"/>
            </c:ext>
          </c:extLst>
        </c:ser>
        <c:ser>
          <c:idx val="2"/>
          <c:order val="2"/>
          <c:tx>
            <c:strRef>
              <c:f>Sheet1!$D$1</c:f>
              <c:strCache>
                <c:ptCount val="1"/>
                <c:pt idx="0">
                  <c:v>Trip taken in 2025</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(short breaks and holidays)</c:v>
                </c:pt>
                <c:pt idx="1">
                  <c:v>Holidays (4+ nights)</c:v>
                </c:pt>
                <c:pt idx="2">
                  <c:v>Short breaks</c:v>
                </c:pt>
              </c:strCache>
            </c:strRef>
          </c:cat>
          <c:val>
            <c:numRef>
              <c:f>Sheet1!$D$2:$D$4</c:f>
              <c:numCache>
                <c:formatCode>0.00</c:formatCode>
                <c:ptCount val="3"/>
                <c:pt idx="0">
                  <c:v>2.446540880503</c:v>
                </c:pt>
                <c:pt idx="1">
                  <c:v>1.9245283018870001</c:v>
                </c:pt>
                <c:pt idx="2">
                  <c:v>0.52201257861640005</c:v>
                </c:pt>
              </c:numCache>
            </c:numRef>
          </c:val>
          <c:extLst>
            <c:ext xmlns:c16="http://schemas.microsoft.com/office/drawing/2014/chart" uri="{C3380CC4-5D6E-409C-BE32-E72D297353CC}">
              <c16:uniqueId val="{00000000-2729-4D79-97CC-EA31E1C1D1ED}"/>
            </c:ext>
          </c:extLst>
        </c:ser>
        <c:dLbls>
          <c:dLblPos val="outEnd"/>
          <c:showLegendKey val="0"/>
          <c:showVal val="1"/>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00" sourceLinked="1"/>
        <c:majorTickMark val="none"/>
        <c:minorTickMark val="none"/>
        <c:tickLblPos val="nextTo"/>
        <c:crossAx val="23978560"/>
        <c:crosses val="autoZero"/>
        <c:crossBetween val="between"/>
      </c:valAx>
      <c:spPr>
        <a:noFill/>
        <a:ln>
          <a:noFill/>
        </a:ln>
        <a:effectLst/>
      </c:spPr>
    </c:plotArea>
    <c:legend>
      <c:legendPos val="b"/>
      <c:layout>
        <c:manualLayout>
          <c:xMode val="edge"/>
          <c:yMode val="edge"/>
          <c:x val="0.12278135915495653"/>
          <c:y val="0.91008457795673203"/>
          <c:w val="0.75443712865794643"/>
          <c:h val="8.439873047107786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Yes - in 2024</c:v>
                </c:pt>
                <c:pt idx="1">
                  <c:v>Yes - in 2023</c:v>
                </c:pt>
                <c:pt idx="2">
                  <c:v>Yes - in 2022</c:v>
                </c:pt>
                <c:pt idx="3">
                  <c:v>Yes - in 2021</c:v>
                </c:pt>
                <c:pt idx="4">
                  <c:v>Yes - in 2020</c:v>
                </c:pt>
                <c:pt idx="5">
                  <c:v>Yes - pre 2020</c:v>
                </c:pt>
              </c:strCache>
            </c:strRef>
          </c:cat>
          <c:val>
            <c:numRef>
              <c:f>Sheet1!$B$2:$B$7</c:f>
              <c:numCache>
                <c:formatCode>0%</c:formatCode>
                <c:ptCount val="6"/>
                <c:pt idx="0">
                  <c:v>0.26890756302520002</c:v>
                </c:pt>
                <c:pt idx="1">
                  <c:v>0.20672268907560001</c:v>
                </c:pt>
                <c:pt idx="2">
                  <c:v>0.14621848739500001</c:v>
                </c:pt>
                <c:pt idx="3">
                  <c:v>6.7226890756300006E-2</c:v>
                </c:pt>
                <c:pt idx="4">
                  <c:v>8.9075630252099997E-2</c:v>
                </c:pt>
                <c:pt idx="5">
                  <c:v>0.54957983193280002</c:v>
                </c:pt>
              </c:numCache>
            </c:numRef>
          </c:val>
          <c:extLst>
            <c:ext xmlns:c16="http://schemas.microsoft.com/office/drawing/2014/chart" uri="{C3380CC4-5D6E-409C-BE32-E72D297353CC}">
              <c16:uniqueId val="{00000000-014A-41E0-B756-2534E34ADBF3}"/>
            </c:ext>
          </c:extLst>
        </c:ser>
        <c:dLbls>
          <c:dLblPos val="outEnd"/>
          <c:showLegendKey val="0"/>
          <c:showVal val="1"/>
          <c:showCatName val="0"/>
          <c:showSerName val="0"/>
          <c:showPercent val="0"/>
          <c:showBubbleSize val="0"/>
        </c:dLbls>
        <c:gapWidth val="15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scaling>
        <c:delete val="1"/>
        <c:axPos val="l"/>
        <c:numFmt formatCode="0%" sourceLinked="1"/>
        <c:majorTickMark val="none"/>
        <c:minorTickMark val="none"/>
        <c:tickLblPos val="nextTo"/>
        <c:crossAx val="14304511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Poor (1-6)</c:v>
                </c:pt>
              </c:strCache>
            </c:strRef>
          </c:tx>
          <c:spPr>
            <a:solidFill>
              <a:srgbClr val="120742"/>
            </a:solidFill>
            <a:ln>
              <a:noFill/>
            </a:ln>
            <a:effectLst/>
          </c:spPr>
          <c:invertIfNegative val="0"/>
          <c:dLbls>
            <c:dLbl>
              <c:idx val="0"/>
              <c:layout>
                <c:manualLayout>
                  <c:x val="0"/>
                  <c:y val="0.1322751322751322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895-410A-AF10-E7B72166D117}"/>
                </c:ext>
              </c:extLst>
            </c:dLbl>
            <c:dLbl>
              <c:idx val="1"/>
              <c:layout>
                <c:manualLayout>
                  <c:x val="-3.9236215190045567E-17"/>
                  <c:y val="0.1271876271876272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895-410A-AF10-E7B72166D117}"/>
                </c:ext>
              </c:extLst>
            </c:dLbl>
            <c:dLbl>
              <c:idx val="2"/>
              <c:delete val="1"/>
              <c:extLst>
                <c:ext xmlns:c15="http://schemas.microsoft.com/office/drawing/2012/chart" uri="{CE6537A1-D6FC-4f65-9D91-7224C49458BB}"/>
                <c:ext xmlns:c16="http://schemas.microsoft.com/office/drawing/2014/chart" uri="{C3380CC4-5D6E-409C-BE32-E72D297353CC}">
                  <c16:uniqueId val="{00000000-2A45-4F97-A1B3-912D74F5F91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Taken a trip to Wales in 2023</c:v>
                </c:pt>
                <c:pt idx="1">
                  <c:v>Taken a trip to Wales in 2024</c:v>
                </c:pt>
                <c:pt idx="2">
                  <c:v>Taken a trip to Wales in 2025</c:v>
                </c:pt>
              </c:strCache>
            </c:strRef>
          </c:cat>
          <c:val>
            <c:numRef>
              <c:f>Sheet1!$B$2:$B$4</c:f>
              <c:numCache>
                <c:formatCode>0%</c:formatCode>
                <c:ptCount val="3"/>
                <c:pt idx="0">
                  <c:v>0.02</c:v>
                </c:pt>
                <c:pt idx="1">
                  <c:v>5.6179775280900002E-3</c:v>
                </c:pt>
                <c:pt idx="2">
                  <c:v>2.5157232704400002E-2</c:v>
                </c:pt>
              </c:numCache>
            </c:numRef>
          </c:val>
          <c:extLst>
            <c:ext xmlns:c16="http://schemas.microsoft.com/office/drawing/2014/chart" uri="{C3380CC4-5D6E-409C-BE32-E72D297353CC}">
              <c16:uniqueId val="{00000000-65FB-4DB3-A5D6-332BAED9255C}"/>
            </c:ext>
          </c:extLst>
        </c:ser>
        <c:ser>
          <c:idx val="1"/>
          <c:order val="1"/>
          <c:tx>
            <c:strRef>
              <c:f>Sheet1!$C$1</c:f>
              <c:strCache>
                <c:ptCount val="1"/>
                <c:pt idx="0">
                  <c:v>Good (7/8)</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Taken a trip to Wales in 2023</c:v>
                </c:pt>
                <c:pt idx="1">
                  <c:v>Taken a trip to Wales in 2024</c:v>
                </c:pt>
                <c:pt idx="2">
                  <c:v>Taken a trip to Wales in 2025</c:v>
                </c:pt>
              </c:strCache>
            </c:strRef>
          </c:cat>
          <c:val>
            <c:numRef>
              <c:f>Sheet1!$C$2:$C$4</c:f>
              <c:numCache>
                <c:formatCode>0%</c:formatCode>
                <c:ptCount val="3"/>
                <c:pt idx="0">
                  <c:v>0.13</c:v>
                </c:pt>
                <c:pt idx="1">
                  <c:v>0.1123595505618</c:v>
                </c:pt>
                <c:pt idx="2">
                  <c:v>0.1194968553459</c:v>
                </c:pt>
              </c:numCache>
            </c:numRef>
          </c:val>
          <c:extLst>
            <c:ext xmlns:c16="http://schemas.microsoft.com/office/drawing/2014/chart" uri="{C3380CC4-5D6E-409C-BE32-E72D297353CC}">
              <c16:uniqueId val="{00000001-65FB-4DB3-A5D6-332BAED9255C}"/>
            </c:ext>
          </c:extLst>
        </c:ser>
        <c:ser>
          <c:idx val="2"/>
          <c:order val="2"/>
          <c:tx>
            <c:strRef>
              <c:f>Sheet1!$D$1</c:f>
              <c:strCache>
                <c:ptCount val="1"/>
                <c:pt idx="0">
                  <c:v>Excellent (9/10)</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Taken a trip to Wales in 2023</c:v>
                </c:pt>
                <c:pt idx="1">
                  <c:v>Taken a trip to Wales in 2024</c:v>
                </c:pt>
                <c:pt idx="2">
                  <c:v>Taken a trip to Wales in 2025</c:v>
                </c:pt>
              </c:strCache>
            </c:strRef>
          </c:cat>
          <c:val>
            <c:numRef>
              <c:f>Sheet1!$D$2:$D$4</c:f>
              <c:numCache>
                <c:formatCode>0%</c:formatCode>
                <c:ptCount val="3"/>
                <c:pt idx="0">
                  <c:v>0.85</c:v>
                </c:pt>
                <c:pt idx="1">
                  <c:v>0.88202247191009997</c:v>
                </c:pt>
                <c:pt idx="2">
                  <c:v>0.8553459119497</c:v>
                </c:pt>
              </c:numCache>
            </c:numRef>
          </c:val>
          <c:extLst>
            <c:ext xmlns:c16="http://schemas.microsoft.com/office/drawing/2014/chart" uri="{C3380CC4-5D6E-409C-BE32-E72D297353CC}">
              <c16:uniqueId val="{00000002-65FB-4DB3-A5D6-332BAED9255C}"/>
            </c:ext>
          </c:extLst>
        </c:ser>
        <c:dLbls>
          <c:dLblPos val="ctr"/>
          <c:showLegendKey val="0"/>
          <c:showVal val="1"/>
          <c:showCatName val="0"/>
          <c:showSerName val="0"/>
          <c:showPercent val="0"/>
          <c:showBubbleSize val="0"/>
        </c:dLbls>
        <c:gapWidth val="182"/>
        <c:overlap val="100"/>
        <c:axId val="665023808"/>
        <c:axId val="1638495119"/>
      </c:barChart>
      <c:catAx>
        <c:axId val="665023808"/>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crossAx val="1638495119"/>
        <c:crosses val="autoZero"/>
        <c:auto val="1"/>
        <c:lblAlgn val="ctr"/>
        <c:lblOffset val="100"/>
        <c:noMultiLvlLbl val="0"/>
      </c:catAx>
      <c:valAx>
        <c:axId val="1638495119"/>
        <c:scaling>
          <c:orientation val="minMax"/>
        </c:scaling>
        <c:delete val="1"/>
        <c:axPos val="t"/>
        <c:numFmt formatCode="0%" sourceLinked="1"/>
        <c:majorTickMark val="none"/>
        <c:minorTickMark val="none"/>
        <c:tickLblPos val="nextTo"/>
        <c:crossAx val="665023808"/>
        <c:crosses val="autoZero"/>
        <c:crossBetween val="between"/>
      </c:valAx>
      <c:spPr>
        <a:noFill/>
        <a:ln>
          <a:noFill/>
        </a:ln>
        <a:effectLst/>
      </c:spPr>
    </c:plotArea>
    <c:legend>
      <c:legendPos val="b"/>
      <c:layout>
        <c:manualLayout>
          <c:xMode val="edge"/>
          <c:yMode val="edge"/>
          <c:x val="0.37973180318752292"/>
          <c:y val="0.81055973772509216"/>
          <c:w val="0.53403016782996771"/>
          <c:h val="9.7865170699816359E-2"/>
        </c:manualLayout>
      </c:layout>
      <c:overlay val="0"/>
      <c:spPr>
        <a:noFill/>
        <a:ln>
          <a:noFill/>
        </a:ln>
        <a:effectLst/>
      </c:spPr>
      <c:txPr>
        <a:bodyPr rot="0" spcFirstLastPara="1" vertOverflow="ellipsis" vert="horz" wrap="square" anchor="ctr" anchorCtr="1"/>
        <a:lstStyle/>
        <a:p>
          <a:pPr algn="ctr">
            <a:defRPr lang="en-US"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To connect with nature/be outdoors</c:v>
                </c:pt>
                <c:pt idx="1">
                  <c:v>To experience the culture and heritage</c:v>
                </c:pt>
                <c:pt idx="2">
                  <c:v>I have been before and wanted to go again</c:v>
                </c:pt>
                <c:pt idx="3">
                  <c:v>Wanted to visit a part of Wales I hadn't been to before</c:v>
                </c:pt>
                <c:pt idx="4">
                  <c:v>Spend time with family or friends</c:v>
                </c:pt>
                <c:pt idx="5">
                  <c:v>To go somewhere with great food and drink</c:v>
                </c:pt>
                <c:pt idx="6">
                  <c:v>To get away from it all and have a rest</c:v>
                </c:pt>
                <c:pt idx="7">
                  <c:v>To celebrate a special occasion </c:v>
                </c:pt>
                <c:pt idx="8">
                  <c:v>Other</c:v>
                </c:pt>
              </c:strCache>
            </c:strRef>
          </c:cat>
          <c:val>
            <c:numRef>
              <c:f>Sheet1!$B$2:$B$10</c:f>
              <c:numCache>
                <c:formatCode>0%</c:formatCode>
                <c:ptCount val="9"/>
                <c:pt idx="0">
                  <c:v>0.70440251572330004</c:v>
                </c:pt>
                <c:pt idx="1">
                  <c:v>0.62264150943399998</c:v>
                </c:pt>
                <c:pt idx="2">
                  <c:v>0.4528301886792</c:v>
                </c:pt>
                <c:pt idx="3">
                  <c:v>0.40880503144649999</c:v>
                </c:pt>
                <c:pt idx="4">
                  <c:v>0.38993710691819999</c:v>
                </c:pt>
                <c:pt idx="5">
                  <c:v>0.25157232704400001</c:v>
                </c:pt>
                <c:pt idx="6">
                  <c:v>0.12578616352200001</c:v>
                </c:pt>
                <c:pt idx="7">
                  <c:v>0.10062893081760001</c:v>
                </c:pt>
                <c:pt idx="8">
                  <c:v>0.1446540880503</c:v>
                </c:pt>
              </c:numCache>
            </c:numRef>
          </c:val>
          <c:extLst>
            <c:ext xmlns:c16="http://schemas.microsoft.com/office/drawing/2014/chart" uri="{C3380CC4-5D6E-409C-BE32-E72D297353CC}">
              <c16:uniqueId val="{00000000-5B7D-447E-BA2B-016630498A1A}"/>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Walking, hiking or rambling </c:v>
                </c:pt>
                <c:pt idx="1">
                  <c:v>Visited heritage sites or cultural attractions</c:v>
                </c:pt>
                <c:pt idx="2">
                  <c:v>Trying local food and drink</c:v>
                </c:pt>
                <c:pt idx="3">
                  <c:v>Learned about local history and culture</c:v>
                </c:pt>
                <c:pt idx="4">
                  <c:v>Visited outdoor visitor attractions </c:v>
                </c:pt>
                <c:pt idx="5">
                  <c:v>Explored scenic areas by car</c:v>
                </c:pt>
                <c:pt idx="6">
                  <c:v>Nature and wildlife experiences </c:v>
                </c:pt>
                <c:pt idx="7">
                  <c:v>Speciality shopping </c:v>
                </c:pt>
                <c:pt idx="8">
                  <c:v>Visited friends or family</c:v>
                </c:pt>
                <c:pt idx="9">
                  <c:v>Experienced the nightlife</c:v>
                </c:pt>
                <c:pt idx="10">
                  <c:v>Creative or artistic pursuits </c:v>
                </c:pt>
                <c:pt idx="11">
                  <c:v>Attended live music, festival or arts performances</c:v>
                </c:pt>
                <c:pt idx="12">
                  <c:v>Visited locations featured in TV, film or literature</c:v>
                </c:pt>
                <c:pt idx="13">
                  <c:v>Visited family attractions</c:v>
                </c:pt>
              </c:strCache>
            </c:strRef>
          </c:cat>
          <c:val>
            <c:numRef>
              <c:f>Sheet1!$B$2:$B$15</c:f>
              <c:numCache>
                <c:formatCode>0%</c:formatCode>
                <c:ptCount val="14"/>
                <c:pt idx="0">
                  <c:v>0.74213836477990003</c:v>
                </c:pt>
                <c:pt idx="1">
                  <c:v>0.67295597484280001</c:v>
                </c:pt>
                <c:pt idx="2">
                  <c:v>0.66666666666670005</c:v>
                </c:pt>
                <c:pt idx="3">
                  <c:v>0.66037735849059997</c:v>
                </c:pt>
                <c:pt idx="4">
                  <c:v>0.63522012578620002</c:v>
                </c:pt>
                <c:pt idx="5">
                  <c:v>0.63522012578620002</c:v>
                </c:pt>
                <c:pt idx="6">
                  <c:v>0.40251572327040003</c:v>
                </c:pt>
                <c:pt idx="7">
                  <c:v>0.26415094339619999</c:v>
                </c:pt>
                <c:pt idx="8">
                  <c:v>0.23270440251569999</c:v>
                </c:pt>
                <c:pt idx="9">
                  <c:v>0.1635220125786</c:v>
                </c:pt>
                <c:pt idx="10">
                  <c:v>0.13836477987420001</c:v>
                </c:pt>
                <c:pt idx="11">
                  <c:v>0.1194968553459</c:v>
                </c:pt>
                <c:pt idx="12">
                  <c:v>9.4339622641509996E-2</c:v>
                </c:pt>
                <c:pt idx="13">
                  <c:v>8.1761006289310004E-2</c:v>
                </c:pt>
              </c:numCache>
            </c:numRef>
          </c:val>
          <c:extLst>
            <c:ext xmlns:c16="http://schemas.microsoft.com/office/drawing/2014/chart" uri="{C3380CC4-5D6E-409C-BE32-E72D297353CC}">
              <c16:uniqueId val="{00000000-03B2-45FB-9DAD-AAA2DDC03C52}"/>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9"/>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638591830680479E-3"/>
          <c:y val="0.1887790139551889"/>
          <c:w val="0.99369125880134679"/>
          <c:h val="0.6396752581091274"/>
        </c:manualLayout>
      </c:layout>
      <c:barChart>
        <c:barDir val="col"/>
        <c:grouping val="stacked"/>
        <c:varyColors val="0"/>
        <c:ser>
          <c:idx val="0"/>
          <c:order val="0"/>
          <c:tx>
            <c:strRef>
              <c:f>Sheet1!$B$1</c:f>
              <c:strCache>
                <c:ptCount val="1"/>
                <c:pt idx="0">
                  <c:v>I stayed overnight in one location</c:v>
                </c:pt>
              </c:strCache>
            </c:strRef>
          </c:tx>
          <c:spPr>
            <a:solidFill>
              <a:schemeClr val="bg1"/>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Taken a trip in 2023</c:v>
                </c:pt>
                <c:pt idx="1">
                  <c:v>Taken a trip in 2024</c:v>
                </c:pt>
                <c:pt idx="2">
                  <c:v>Taken a trip in 2025</c:v>
                </c:pt>
              </c:strCache>
            </c:strRef>
          </c:cat>
          <c:val>
            <c:numRef>
              <c:f>Sheet1!$B$2:$B$4</c:f>
              <c:numCache>
                <c:formatCode>0%</c:formatCode>
                <c:ptCount val="3"/>
                <c:pt idx="0">
                  <c:v>0.39</c:v>
                </c:pt>
                <c:pt idx="1">
                  <c:v>0.42696629213479997</c:v>
                </c:pt>
                <c:pt idx="2">
                  <c:v>0.44654088050309998</c:v>
                </c:pt>
              </c:numCache>
            </c:numRef>
          </c:val>
          <c:extLst>
            <c:ext xmlns:c16="http://schemas.microsoft.com/office/drawing/2014/chart" uri="{C3380CC4-5D6E-409C-BE32-E72D297353CC}">
              <c16:uniqueId val="{00000000-55E8-471C-9958-EC1EB8578DE4}"/>
            </c:ext>
          </c:extLst>
        </c:ser>
        <c:ser>
          <c:idx val="1"/>
          <c:order val="1"/>
          <c:tx>
            <c:strRef>
              <c:f>Sheet1!$C$1</c:f>
              <c:strCache>
                <c:ptCount val="1"/>
                <c:pt idx="0">
                  <c:v>I stayed overnight in several places / toured around</c:v>
                </c:pt>
              </c:strCache>
            </c:strRef>
          </c:tx>
          <c:spPr>
            <a:solidFill>
              <a:schemeClr val="bg1"/>
            </a:solidFill>
            <a:ln>
              <a:solidFill>
                <a:srgbClr val="120742"/>
              </a:solidFill>
            </a:ln>
            <a:effectLst/>
          </c:spPr>
          <c:invertIfNegative val="0"/>
          <c:dPt>
            <c:idx val="0"/>
            <c:invertIfNegative val="0"/>
            <c:bubble3D val="0"/>
            <c:spPr>
              <a:solidFill>
                <a:srgbClr val="92D050"/>
              </a:solidFill>
              <a:ln>
                <a:solidFill>
                  <a:srgbClr val="120742"/>
                </a:solidFill>
              </a:ln>
              <a:effectLst/>
            </c:spPr>
            <c:extLst>
              <c:ext xmlns:c16="http://schemas.microsoft.com/office/drawing/2014/chart" uri="{C3380CC4-5D6E-409C-BE32-E72D297353CC}">
                <c16:uniqueId val="{00000000-3D11-481F-BE26-07C44EF85E73}"/>
              </c:ext>
            </c:extLst>
          </c:dPt>
          <c:dPt>
            <c:idx val="1"/>
            <c:invertIfNegative val="0"/>
            <c:bubble3D val="0"/>
            <c:spPr>
              <a:solidFill>
                <a:srgbClr val="7ECFD3"/>
              </a:solidFill>
              <a:ln>
                <a:solidFill>
                  <a:srgbClr val="120742"/>
                </a:solidFill>
              </a:ln>
              <a:effectLst/>
            </c:spPr>
            <c:extLst>
              <c:ext xmlns:c16="http://schemas.microsoft.com/office/drawing/2014/chart" uri="{C3380CC4-5D6E-409C-BE32-E72D297353CC}">
                <c16:uniqueId val="{00000001-3D11-481F-BE26-07C44EF85E73}"/>
              </c:ext>
            </c:extLst>
          </c:dPt>
          <c:dPt>
            <c:idx val="2"/>
            <c:invertIfNegative val="0"/>
            <c:bubble3D val="0"/>
            <c:spPr>
              <a:solidFill>
                <a:srgbClr val="FDB332"/>
              </a:solidFill>
              <a:ln>
                <a:solidFill>
                  <a:srgbClr val="120742"/>
                </a:solidFill>
              </a:ln>
              <a:effectLst/>
            </c:spPr>
            <c:extLst>
              <c:ext xmlns:c16="http://schemas.microsoft.com/office/drawing/2014/chart" uri="{C3380CC4-5D6E-409C-BE32-E72D297353CC}">
                <c16:uniqueId val="{00000002-3D11-481F-BE26-07C44EF85E73}"/>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Taken a trip in 2023</c:v>
                </c:pt>
                <c:pt idx="1">
                  <c:v>Taken a trip in 2024</c:v>
                </c:pt>
                <c:pt idx="2">
                  <c:v>Taken a trip in 2025</c:v>
                </c:pt>
              </c:strCache>
            </c:strRef>
          </c:cat>
          <c:val>
            <c:numRef>
              <c:f>Sheet1!$C$2:$C$4</c:f>
              <c:numCache>
                <c:formatCode>0%</c:formatCode>
                <c:ptCount val="3"/>
                <c:pt idx="0">
                  <c:v>0.61</c:v>
                </c:pt>
                <c:pt idx="1">
                  <c:v>0.57303370786520003</c:v>
                </c:pt>
                <c:pt idx="2">
                  <c:v>0.55345911949689997</c:v>
                </c:pt>
              </c:numCache>
            </c:numRef>
          </c:val>
          <c:extLst>
            <c:ext xmlns:c16="http://schemas.microsoft.com/office/drawing/2014/chart" uri="{C3380CC4-5D6E-409C-BE32-E72D297353CC}">
              <c16:uniqueId val="{00000001-55E8-471C-9958-EC1EB8578DE4}"/>
            </c:ext>
          </c:extLst>
        </c:ser>
        <c:dLbls>
          <c:showLegendKey val="0"/>
          <c:showVal val="1"/>
          <c:showCatName val="0"/>
          <c:showSerName val="0"/>
          <c:showPercent val="0"/>
          <c:showBubbleSize val="0"/>
        </c:dLbls>
        <c:gapWidth val="150"/>
        <c:overlap val="100"/>
        <c:axId val="1430451183"/>
        <c:axId val="1430434383"/>
      </c:barChart>
      <c:catAx>
        <c:axId val="143045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120742"/>
                </a:solidFill>
                <a:latin typeface="+mn-lt"/>
                <a:ea typeface="+mn-ea"/>
                <a:cs typeface="+mn-cs"/>
              </a:defRPr>
            </a:pPr>
            <a:endParaRPr lang="en-US"/>
          </a:p>
        </c:txPr>
        <c:crossAx val="1430434383"/>
        <c:crosses val="autoZero"/>
        <c:auto val="1"/>
        <c:lblAlgn val="ctr"/>
        <c:lblOffset val="100"/>
        <c:noMultiLvlLbl val="0"/>
      </c:catAx>
      <c:valAx>
        <c:axId val="1430434383"/>
        <c:scaling>
          <c:orientation val="minMax"/>
          <c:max val="1"/>
          <c:min val="0"/>
        </c:scaling>
        <c:delete val="1"/>
        <c:axPos val="l"/>
        <c:numFmt formatCode="0%" sourceLinked="1"/>
        <c:majorTickMark val="out"/>
        <c:minorTickMark val="none"/>
        <c:tickLblPos val="nextTo"/>
        <c:crossAx val="14304511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890368350116759E-3"/>
          <c:y val="9.1106298453063214E-2"/>
          <c:w val="0.99666858642628053"/>
          <c:h val="0.74403562471481244"/>
        </c:manualLayout>
      </c:layout>
      <c:barChart>
        <c:barDir val="col"/>
        <c:grouping val="clustered"/>
        <c:varyColors val="0"/>
        <c:ser>
          <c:idx val="0"/>
          <c:order val="0"/>
          <c:tx>
            <c:strRef>
              <c:f>Sheet1!$B$1</c:f>
              <c:strCache>
                <c:ptCount val="1"/>
                <c:pt idx="0">
                  <c:v>Taken a trip in 2023</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Sheet1!$B$2:$B$13</c:f>
              <c:numCache>
                <c:formatCode>0%</c:formatCode>
                <c:ptCount val="12"/>
                <c:pt idx="0">
                  <c:v>0.04</c:v>
                </c:pt>
                <c:pt idx="1">
                  <c:v>0.03</c:v>
                </c:pt>
                <c:pt idx="2">
                  <c:v>0.05</c:v>
                </c:pt>
                <c:pt idx="3">
                  <c:v>0.09</c:v>
                </c:pt>
                <c:pt idx="4">
                  <c:v>0.21</c:v>
                </c:pt>
                <c:pt idx="5">
                  <c:v>0.23</c:v>
                </c:pt>
                <c:pt idx="6">
                  <c:v>0.22</c:v>
                </c:pt>
                <c:pt idx="7">
                  <c:v>0.24</c:v>
                </c:pt>
                <c:pt idx="8">
                  <c:v>0.18</c:v>
                </c:pt>
                <c:pt idx="9">
                  <c:v>0.09</c:v>
                </c:pt>
                <c:pt idx="10">
                  <c:v>0.04</c:v>
                </c:pt>
                <c:pt idx="11">
                  <c:v>0.05</c:v>
                </c:pt>
              </c:numCache>
            </c:numRef>
          </c:val>
          <c:extLst>
            <c:ext xmlns:c16="http://schemas.microsoft.com/office/drawing/2014/chart" uri="{C3380CC4-5D6E-409C-BE32-E72D297353CC}">
              <c16:uniqueId val="{00000000-6F88-4492-93E9-7D889BA33B9D}"/>
            </c:ext>
          </c:extLst>
        </c:ser>
        <c:ser>
          <c:idx val="1"/>
          <c:order val="1"/>
          <c:tx>
            <c:strRef>
              <c:f>Sheet1!$C$1</c:f>
              <c:strCache>
                <c:ptCount val="1"/>
                <c:pt idx="0">
                  <c:v>Taken a trip in 2024</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Sheet1!$C$2:$C$13</c:f>
              <c:numCache>
                <c:formatCode>0%</c:formatCode>
                <c:ptCount val="12"/>
                <c:pt idx="0">
                  <c:v>0.01</c:v>
                </c:pt>
                <c:pt idx="1">
                  <c:v>0.03</c:v>
                </c:pt>
                <c:pt idx="2">
                  <c:v>0.05</c:v>
                </c:pt>
                <c:pt idx="3">
                  <c:v>0.08</c:v>
                </c:pt>
                <c:pt idx="4">
                  <c:v>0.22</c:v>
                </c:pt>
                <c:pt idx="5">
                  <c:v>0.17</c:v>
                </c:pt>
                <c:pt idx="6">
                  <c:v>0.25</c:v>
                </c:pt>
                <c:pt idx="7">
                  <c:v>0.28000000000000003</c:v>
                </c:pt>
                <c:pt idx="8">
                  <c:v>0.24</c:v>
                </c:pt>
                <c:pt idx="9">
                  <c:v>0.1</c:v>
                </c:pt>
                <c:pt idx="10">
                  <c:v>0.04</c:v>
                </c:pt>
                <c:pt idx="11">
                  <c:v>0.04</c:v>
                </c:pt>
              </c:numCache>
            </c:numRef>
          </c:val>
          <c:extLst>
            <c:ext xmlns:c16="http://schemas.microsoft.com/office/drawing/2014/chart" uri="{C3380CC4-5D6E-409C-BE32-E72D297353CC}">
              <c16:uniqueId val="{00000001-6F88-4492-93E9-7D889BA33B9D}"/>
            </c:ext>
          </c:extLst>
        </c:ser>
        <c:ser>
          <c:idx val="2"/>
          <c:order val="2"/>
          <c:tx>
            <c:strRef>
              <c:f>Sheet1!$D$1</c:f>
              <c:strCache>
                <c:ptCount val="1"/>
                <c:pt idx="0">
                  <c:v>Taken a trip in 2025</c:v>
                </c:pt>
              </c:strCache>
            </c:strRef>
          </c:tx>
          <c:spPr>
            <a:solidFill>
              <a:srgbClr val="FDB332"/>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Sheet1!$D$2:$D$13</c:f>
              <c:numCache>
                <c:formatCode>0%</c:formatCode>
                <c:ptCount val="12"/>
                <c:pt idx="0">
                  <c:v>2.5157232704400002E-2</c:v>
                </c:pt>
                <c:pt idx="1">
                  <c:v>1.2578616352200001E-2</c:v>
                </c:pt>
                <c:pt idx="2">
                  <c:v>3.7735849056599997E-2</c:v>
                </c:pt>
                <c:pt idx="3">
                  <c:v>0.12578616352200001</c:v>
                </c:pt>
                <c:pt idx="4">
                  <c:v>0.2075471698113</c:v>
                </c:pt>
                <c:pt idx="5">
                  <c:v>0.20125786163520001</c:v>
                </c:pt>
                <c:pt idx="6">
                  <c:v>0.25157232704400001</c:v>
                </c:pt>
                <c:pt idx="7">
                  <c:v>0.24528301886789999</c:v>
                </c:pt>
                <c:pt idx="8">
                  <c:v>0.15094339622639999</c:v>
                </c:pt>
                <c:pt idx="9">
                  <c:v>0.10062893081760001</c:v>
                </c:pt>
                <c:pt idx="10">
                  <c:v>4.40251572327E-2</c:v>
                </c:pt>
                <c:pt idx="11">
                  <c:v>3.7735849056599997E-2</c:v>
                </c:pt>
              </c:numCache>
            </c:numRef>
          </c:val>
          <c:extLst>
            <c:ext xmlns:c16="http://schemas.microsoft.com/office/drawing/2014/chart" uri="{C3380CC4-5D6E-409C-BE32-E72D297353CC}">
              <c16:uniqueId val="{00000002-6F88-4492-93E9-7D889BA33B9D}"/>
            </c:ext>
          </c:extLst>
        </c:ser>
        <c:dLbls>
          <c:dLblPos val="outEnd"/>
          <c:showLegendKey val="0"/>
          <c:showVal val="1"/>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1"/>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Trips taken in 2023</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Sheet1!$B$2:$B$4</c:f>
              <c:numCache>
                <c:formatCode>0%</c:formatCode>
                <c:ptCount val="3"/>
                <c:pt idx="0">
                  <c:v>0.12</c:v>
                </c:pt>
                <c:pt idx="1">
                  <c:v>0.3</c:v>
                </c:pt>
                <c:pt idx="2">
                  <c:v>0.59</c:v>
                </c:pt>
              </c:numCache>
            </c:numRef>
          </c:val>
          <c:extLst>
            <c:ext xmlns:c16="http://schemas.microsoft.com/office/drawing/2014/chart" uri="{C3380CC4-5D6E-409C-BE32-E72D297353CC}">
              <c16:uniqueId val="{00000000-7BEF-41B2-97E6-62488790F1C4}"/>
            </c:ext>
          </c:extLst>
        </c:ser>
        <c:ser>
          <c:idx val="1"/>
          <c:order val="1"/>
          <c:tx>
            <c:strRef>
              <c:f>Sheet1!$C$1</c:f>
              <c:strCache>
                <c:ptCount val="1"/>
                <c:pt idx="0">
                  <c:v>Trips taken in 2024</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Sheet1!$C$2:$C$4</c:f>
              <c:numCache>
                <c:formatCode>0%</c:formatCode>
                <c:ptCount val="3"/>
                <c:pt idx="0">
                  <c:v>0.14044943820219999</c:v>
                </c:pt>
                <c:pt idx="1">
                  <c:v>0.28651685393260001</c:v>
                </c:pt>
                <c:pt idx="2">
                  <c:v>0.57303370786520003</c:v>
                </c:pt>
              </c:numCache>
            </c:numRef>
          </c:val>
          <c:extLst>
            <c:ext xmlns:c16="http://schemas.microsoft.com/office/drawing/2014/chart" uri="{C3380CC4-5D6E-409C-BE32-E72D297353CC}">
              <c16:uniqueId val="{00000001-7BEF-41B2-97E6-62488790F1C4}"/>
            </c:ext>
          </c:extLst>
        </c:ser>
        <c:ser>
          <c:idx val="2"/>
          <c:order val="2"/>
          <c:tx>
            <c:strRef>
              <c:f>Sheet1!$D$1</c:f>
              <c:strCache>
                <c:ptCount val="1"/>
                <c:pt idx="0">
                  <c:v>Trips taken in 2025</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1-3 nights</c:v>
                </c:pt>
                <c:pt idx="1">
                  <c:v>4-7 nights</c:v>
                </c:pt>
                <c:pt idx="2">
                  <c:v>8+ nights</c:v>
                </c:pt>
              </c:strCache>
            </c:strRef>
          </c:cat>
          <c:val>
            <c:numRef>
              <c:f>Sheet1!$D$2:$D$4</c:f>
              <c:numCache>
                <c:formatCode>0%</c:formatCode>
                <c:ptCount val="3"/>
                <c:pt idx="0">
                  <c:v>0.1949685534591</c:v>
                </c:pt>
                <c:pt idx="1">
                  <c:v>0.28301886792449998</c:v>
                </c:pt>
                <c:pt idx="2">
                  <c:v>0.52201257861640005</c:v>
                </c:pt>
              </c:numCache>
            </c:numRef>
          </c:val>
          <c:extLst>
            <c:ext xmlns:c16="http://schemas.microsoft.com/office/drawing/2014/chart" uri="{C3380CC4-5D6E-409C-BE32-E72D297353CC}">
              <c16:uniqueId val="{00000000-095C-4824-8C36-71101A747FBF}"/>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798300940784445E-2"/>
          <c:y val="0.55809974906327986"/>
          <c:w val="0.9444033981184311"/>
          <c:h val="0.242668420747016"/>
        </c:manualLayout>
      </c:layout>
      <c:barChart>
        <c:barDir val="col"/>
        <c:grouping val="clustered"/>
        <c:varyColors val="0"/>
        <c:ser>
          <c:idx val="0"/>
          <c:order val="0"/>
          <c:tx>
            <c:strRef>
              <c:f>Sheet1!$B$1</c:f>
              <c:strCache>
                <c:ptCount val="1"/>
                <c:pt idx="0">
                  <c:v>Trips taken in 2023</c:v>
                </c:pt>
              </c:strCache>
            </c:strRef>
          </c:tx>
          <c:spPr>
            <a:solidFill>
              <a:srgbClr val="92D05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Children aged 0-15</c:v>
                </c:pt>
                <c:pt idx="1">
                  <c:v>Dogs</c:v>
                </c:pt>
              </c:strCache>
            </c:strRef>
          </c:cat>
          <c:val>
            <c:numRef>
              <c:f>Sheet1!$B$2:$B$3</c:f>
              <c:numCache>
                <c:formatCode>0%</c:formatCode>
                <c:ptCount val="2"/>
                <c:pt idx="0">
                  <c:v>0.19</c:v>
                </c:pt>
                <c:pt idx="1">
                  <c:v>0.16</c:v>
                </c:pt>
              </c:numCache>
            </c:numRef>
          </c:val>
          <c:extLst>
            <c:ext xmlns:c16="http://schemas.microsoft.com/office/drawing/2014/chart" uri="{C3380CC4-5D6E-409C-BE32-E72D297353CC}">
              <c16:uniqueId val="{00000000-1F57-4509-B26B-F446CD2518F5}"/>
            </c:ext>
          </c:extLst>
        </c:ser>
        <c:ser>
          <c:idx val="1"/>
          <c:order val="1"/>
          <c:tx>
            <c:strRef>
              <c:f>Sheet1!$C$1</c:f>
              <c:strCache>
                <c:ptCount val="1"/>
                <c:pt idx="0">
                  <c:v>Trips taken in 2024</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Children aged 0-15</c:v>
                </c:pt>
                <c:pt idx="1">
                  <c:v>Dogs</c:v>
                </c:pt>
              </c:strCache>
            </c:strRef>
          </c:cat>
          <c:val>
            <c:numRef>
              <c:f>Sheet1!$C$2:$C$3</c:f>
              <c:numCache>
                <c:formatCode>0%</c:formatCode>
                <c:ptCount val="2"/>
                <c:pt idx="0">
                  <c:v>0.1966292134831</c:v>
                </c:pt>
                <c:pt idx="1">
                  <c:v>0.14606741573029999</c:v>
                </c:pt>
              </c:numCache>
            </c:numRef>
          </c:val>
          <c:extLst>
            <c:ext xmlns:c16="http://schemas.microsoft.com/office/drawing/2014/chart" uri="{C3380CC4-5D6E-409C-BE32-E72D297353CC}">
              <c16:uniqueId val="{00000000-70E0-4A49-9DC1-D234249048F2}"/>
            </c:ext>
          </c:extLst>
        </c:ser>
        <c:ser>
          <c:idx val="2"/>
          <c:order val="2"/>
          <c:tx>
            <c:strRef>
              <c:f>Sheet1!$D$1</c:f>
              <c:strCache>
                <c:ptCount val="1"/>
                <c:pt idx="0">
                  <c:v>Trips taken in 2025</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Children aged 0-15</c:v>
                </c:pt>
                <c:pt idx="1">
                  <c:v>Dogs</c:v>
                </c:pt>
              </c:strCache>
            </c:strRef>
          </c:cat>
          <c:val>
            <c:numRef>
              <c:f>Sheet1!$D$2:$D$3</c:f>
              <c:numCache>
                <c:formatCode>0%</c:formatCode>
                <c:ptCount val="2"/>
                <c:pt idx="0">
                  <c:v>0.11</c:v>
                </c:pt>
                <c:pt idx="1">
                  <c:v>0.06</c:v>
                </c:pt>
              </c:numCache>
            </c:numRef>
          </c:val>
          <c:extLst>
            <c:ext xmlns:c16="http://schemas.microsoft.com/office/drawing/2014/chart" uri="{C3380CC4-5D6E-409C-BE32-E72D297353CC}">
              <c16:uniqueId val="{00000000-C9E6-49F0-B634-092D5CAA29C1}"/>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legend>
      <c:legendPos val="t"/>
      <c:layout>
        <c:manualLayout>
          <c:xMode val="edge"/>
          <c:yMode val="edge"/>
          <c:x val="4.9999930355008382E-2"/>
          <c:y val="0.90296031369845309"/>
          <c:w val="0.89999994030429287"/>
          <c:h val="7.2028329188517218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5721080314277411"/>
          <c:y val="3.5791760106560551E-2"/>
          <c:w val="0.22497025045560926"/>
          <c:h val="0.92841647978687891"/>
        </c:manualLayout>
      </c:layout>
      <c:barChart>
        <c:barDir val="bar"/>
        <c:grouping val="clustered"/>
        <c:varyColors val="0"/>
        <c:ser>
          <c:idx val="0"/>
          <c:order val="0"/>
          <c:tx>
            <c:strRef>
              <c:f>Sheet1!$B$1</c:f>
              <c:strCache>
                <c:ptCount val="1"/>
                <c:pt idx="0">
                  <c:v>Accomodation</c:v>
                </c:pt>
              </c:strCache>
            </c:strRef>
          </c:tx>
          <c:spPr>
            <a:solidFill>
              <a:srgbClr val="FDB332"/>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 travel website </c:v>
                </c:pt>
                <c:pt idx="1">
                  <c:v>Directly with an accommodation provider </c:v>
                </c:pt>
                <c:pt idx="2">
                  <c:v>A Homestay website </c:v>
                </c:pt>
                <c:pt idx="3">
                  <c:v>My Accommodation was not paid for </c:v>
                </c:pt>
                <c:pt idx="4">
                  <c:v>I just turned up</c:v>
                </c:pt>
                <c:pt idx="5">
                  <c:v>Camping and Caravanning Club</c:v>
                </c:pt>
                <c:pt idx="6">
                  <c:v>In the store of a traditional travel agent/tour operator/travel company </c:v>
                </c:pt>
                <c:pt idx="7">
                  <c:v>Direct with a Wales or UK-based tour operator or travel company</c:v>
                </c:pt>
              </c:strCache>
            </c:strRef>
          </c:cat>
          <c:val>
            <c:numRef>
              <c:f>Sheet1!$B$2:$B$9</c:f>
              <c:numCache>
                <c:formatCode>0%</c:formatCode>
                <c:ptCount val="8"/>
                <c:pt idx="0">
                  <c:v>0.33962264150940003</c:v>
                </c:pt>
                <c:pt idx="1">
                  <c:v>0.32075471698109997</c:v>
                </c:pt>
                <c:pt idx="2">
                  <c:v>0.2264150943396</c:v>
                </c:pt>
                <c:pt idx="3">
                  <c:v>0.12578616352200001</c:v>
                </c:pt>
                <c:pt idx="4">
                  <c:v>0.1194968553459</c:v>
                </c:pt>
                <c:pt idx="5">
                  <c:v>6.9182389937109998E-2</c:v>
                </c:pt>
                <c:pt idx="6">
                  <c:v>5.6603773584909998E-2</c:v>
                </c:pt>
                <c:pt idx="7">
                  <c:v>5.6603773584909998E-2</c:v>
                </c:pt>
              </c:numCache>
            </c:numRef>
          </c:val>
          <c:extLst>
            <c:ext xmlns:c16="http://schemas.microsoft.com/office/drawing/2014/chart" uri="{C3380CC4-5D6E-409C-BE32-E72D297353CC}">
              <c16:uniqueId val="{00000000-5850-4277-9BFF-56E401FB52FF}"/>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v>
                </c:pt>
              </c:strCache>
            </c:strRef>
          </c:tx>
          <c:spPr>
            <a:ln>
              <a:solidFill>
                <a:srgbClr val="002060"/>
              </a:solidFill>
            </a:ln>
          </c:spPr>
          <c:dPt>
            <c:idx val="0"/>
            <c:bubble3D val="0"/>
            <c:spPr>
              <a:solidFill>
                <a:srgbClr val="120742"/>
              </a:solidFill>
              <a:ln w="19050">
                <a:solidFill>
                  <a:srgbClr val="002060"/>
                </a:solidFill>
              </a:ln>
              <a:effectLst/>
            </c:spPr>
            <c:extLst>
              <c:ext xmlns:c16="http://schemas.microsoft.com/office/drawing/2014/chart" uri="{C3380CC4-5D6E-409C-BE32-E72D297353CC}">
                <c16:uniqueId val="{00000001-8068-40D7-9103-69252E01A669}"/>
              </c:ext>
            </c:extLst>
          </c:dPt>
          <c:dPt>
            <c:idx val="1"/>
            <c:bubble3D val="0"/>
            <c:spPr>
              <a:solidFill>
                <a:schemeClr val="bg1"/>
              </a:solidFill>
              <a:ln w="19050">
                <a:solidFill>
                  <a:srgbClr val="002060"/>
                </a:solidFill>
              </a:ln>
              <a:effectLst/>
            </c:spPr>
            <c:extLst>
              <c:ext xmlns:c16="http://schemas.microsoft.com/office/drawing/2014/chart" uri="{C3380CC4-5D6E-409C-BE32-E72D297353CC}">
                <c16:uniqueId val="{00000003-8068-40D7-9103-69252E01A669}"/>
              </c:ext>
            </c:extLst>
          </c:dPt>
          <c:cat>
            <c:strRef>
              <c:f>Sheet1!$A$2:$A$3</c:f>
              <c:strCache>
                <c:ptCount val="1"/>
                <c:pt idx="0">
                  <c:v>1st Qtr</c:v>
                </c:pt>
              </c:strCache>
            </c:strRef>
          </c:cat>
          <c:val>
            <c:numRef>
              <c:f>Sheet1!$B$2:$B$3</c:f>
              <c:numCache>
                <c:formatCode>0%</c:formatCode>
                <c:ptCount val="2"/>
                <c:pt idx="0">
                  <c:v>0.12</c:v>
                </c:pt>
                <c:pt idx="1">
                  <c:v>0.85</c:v>
                </c:pt>
              </c:numCache>
            </c:numRef>
          </c:val>
          <c:extLst>
            <c:ext xmlns:c16="http://schemas.microsoft.com/office/drawing/2014/chart" uri="{C3380CC4-5D6E-409C-BE32-E72D297353CC}">
              <c16:uniqueId val="{00000004-8068-40D7-9103-69252E01A669}"/>
            </c:ext>
          </c:extLst>
        </c:ser>
        <c:dLbls>
          <c:showLegendKey val="0"/>
          <c:showVal val="0"/>
          <c:showCatName val="0"/>
          <c:showSerName val="0"/>
          <c:showPercent val="0"/>
          <c:showBubbleSize val="0"/>
          <c:showLeaderLines val="1"/>
        </c:dLbls>
        <c:firstSliceAng val="0"/>
        <c:holeSize val="72"/>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0485403428012294"/>
          <c:y val="3.5791760106560551E-2"/>
          <c:w val="0.27732702263782871"/>
          <c:h val="0.92841647978687891"/>
        </c:manualLayout>
      </c:layout>
      <c:barChart>
        <c:barDir val="bar"/>
        <c:grouping val="clustered"/>
        <c:varyColors val="0"/>
        <c:ser>
          <c:idx val="0"/>
          <c:order val="0"/>
          <c:tx>
            <c:strRef>
              <c:f>Sheet1!$B$1</c:f>
              <c:strCache>
                <c:ptCount val="1"/>
                <c:pt idx="0">
                  <c:v>Accomodation</c:v>
                </c:pt>
              </c:strCache>
            </c:strRef>
          </c:tx>
          <c:spPr>
            <a:solidFill>
              <a:schemeClr val="accent4"/>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Hotel / Motel / Inn</c:v>
                </c:pt>
                <c:pt idx="1">
                  <c:v>Guest house / Bed and breakfast</c:v>
                </c:pt>
                <c:pt idx="2">
                  <c:v>Rented house/cottage/lodge or similar</c:v>
                </c:pt>
                <c:pt idx="3">
                  <c:v>Rental of someone else's full home on a commercial basis</c:v>
                </c:pt>
                <c:pt idx="4">
                  <c:v>Rented flat/apartment or similar</c:v>
                </c:pt>
                <c:pt idx="5">
                  <c:v>Friends or relatives' home</c:v>
                </c:pt>
                <c:pt idx="6">
                  <c:v>Campervan / Motorhome</c:v>
                </c:pt>
              </c:strCache>
            </c:strRef>
          </c:cat>
          <c:val>
            <c:numRef>
              <c:f>Sheet1!$B$2:$B$8</c:f>
              <c:numCache>
                <c:formatCode>0%</c:formatCode>
                <c:ptCount val="7"/>
                <c:pt idx="0">
                  <c:v>0.36477987421379998</c:v>
                </c:pt>
                <c:pt idx="1">
                  <c:v>0.21383647798739999</c:v>
                </c:pt>
                <c:pt idx="2">
                  <c:v>0.21383647798739999</c:v>
                </c:pt>
                <c:pt idx="3">
                  <c:v>0.1446540880503</c:v>
                </c:pt>
                <c:pt idx="4">
                  <c:v>0.12578616352200001</c:v>
                </c:pt>
                <c:pt idx="5">
                  <c:v>0.1069182389937</c:v>
                </c:pt>
                <c:pt idx="6">
                  <c:v>0.1069182389937</c:v>
                </c:pt>
              </c:numCache>
            </c:numRef>
          </c:val>
          <c:extLst>
            <c:ext xmlns:c16="http://schemas.microsoft.com/office/drawing/2014/chart" uri="{C3380CC4-5D6E-409C-BE32-E72D297353CC}">
              <c16:uniqueId val="{00000000-9DE9-4FFE-80A6-691A3AEFEEB2}"/>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5"/>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486227547481083"/>
          <c:h val="0.92841647978687891"/>
        </c:manualLayout>
      </c:layout>
      <c:barChart>
        <c:barDir val="bar"/>
        <c:grouping val="clustered"/>
        <c:varyColors val="0"/>
        <c:ser>
          <c:idx val="0"/>
          <c:order val="0"/>
          <c:tx>
            <c:strRef>
              <c:f>Sheet1!$B$1</c:f>
              <c:strCache>
                <c:ptCount val="1"/>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Promotion or content on a website</c:v>
                </c:pt>
                <c:pt idx="1">
                  <c:v>Promotional content on social media </c:v>
                </c:pt>
                <c:pt idx="2">
                  <c:v>Word of mouth/conversations with others</c:v>
                </c:pt>
                <c:pt idx="3">
                  <c:v>Article in a newspaper or magazine (print or online)</c:v>
                </c:pt>
                <c:pt idx="4">
                  <c:v>Online advertising</c:v>
                </c:pt>
                <c:pt idx="5">
                  <c:v>Information provided by a Travel company or tour operator</c:v>
                </c:pt>
                <c:pt idx="6">
                  <c:v>Social media influencer</c:v>
                </c:pt>
                <c:pt idx="7">
                  <c:v>A printed advert, leaflet or supplement in newspaper/magazine</c:v>
                </c:pt>
                <c:pt idx="8">
                  <c:v>A TV programme or film</c:v>
                </c:pt>
                <c:pt idx="9">
                  <c:v>Saw an ad on TV, on catch up or on a streaming platform</c:v>
                </c:pt>
              </c:strCache>
            </c:strRef>
          </c:cat>
          <c:val>
            <c:numRef>
              <c:f>Sheet1!$B$2:$B$11</c:f>
              <c:numCache>
                <c:formatCode>0%</c:formatCode>
                <c:ptCount val="10"/>
                <c:pt idx="0">
                  <c:v>0.39622641509430001</c:v>
                </c:pt>
                <c:pt idx="1">
                  <c:v>0.32075471698109997</c:v>
                </c:pt>
                <c:pt idx="2">
                  <c:v>0.29559748427670002</c:v>
                </c:pt>
                <c:pt idx="3">
                  <c:v>0.2389937106918</c:v>
                </c:pt>
                <c:pt idx="4">
                  <c:v>0.22012578616350001</c:v>
                </c:pt>
                <c:pt idx="5">
                  <c:v>9.4339622641509996E-2</c:v>
                </c:pt>
                <c:pt idx="6">
                  <c:v>8.8050314465410007E-2</c:v>
                </c:pt>
                <c:pt idx="7">
                  <c:v>8.1761006289310004E-2</c:v>
                </c:pt>
                <c:pt idx="8">
                  <c:v>7.5471698113210001E-2</c:v>
                </c:pt>
                <c:pt idx="9">
                  <c:v>5.0314465408810002E-2</c:v>
                </c:pt>
              </c:numCache>
            </c:numRef>
          </c:val>
          <c:extLst>
            <c:ext xmlns:c16="http://schemas.microsoft.com/office/drawing/2014/chart" uri="{C3380CC4-5D6E-409C-BE32-E72D297353CC}">
              <c16:uniqueId val="{00000000-7BEB-4787-B10B-218643193336}"/>
            </c:ext>
          </c:extLst>
        </c:ser>
        <c:dLbls>
          <c:showLegendKey val="0"/>
          <c:showVal val="0"/>
          <c:showCatName val="0"/>
          <c:showSerName val="0"/>
          <c:showPercent val="0"/>
          <c:showBubbleSize val="0"/>
        </c:dLbls>
        <c:gapWidth val="112"/>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02392315304442"/>
          <c:y val="3.5791760106560551E-2"/>
          <c:w val="0.50065797335541862"/>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e-newsletters from Visit Wales</c:v>
                </c:pt>
                <c:pt idx="1">
                  <c:v> Visit Wales website visitwales.com</c:v>
                </c:pt>
                <c:pt idx="2">
                  <c:v> Instagram</c:v>
                </c:pt>
                <c:pt idx="3">
                  <c:v>Facebook</c:v>
                </c:pt>
                <c:pt idx="4">
                  <c:v> YouTube</c:v>
                </c:pt>
                <c:pt idx="5">
                  <c:v>TikTok</c:v>
                </c:pt>
                <c:pt idx="6">
                  <c:v>Pinterest</c:v>
                </c:pt>
                <c:pt idx="7">
                  <c:v>X, formerly known as Twitter</c:v>
                </c:pt>
                <c:pt idx="8">
                  <c:v>None of the above</c:v>
                </c:pt>
              </c:strCache>
            </c:strRef>
          </c:cat>
          <c:val>
            <c:numRef>
              <c:f>Sheet1!$B$2:$B$10</c:f>
              <c:numCache>
                <c:formatCode>0%</c:formatCode>
                <c:ptCount val="9"/>
                <c:pt idx="0">
                  <c:v>0.75696445725259998</c:v>
                </c:pt>
                <c:pt idx="1">
                  <c:v>0.48126801152740001</c:v>
                </c:pt>
                <c:pt idx="2">
                  <c:v>0.1536983669549</c:v>
                </c:pt>
                <c:pt idx="3">
                  <c:v>0.1219980787704</c:v>
                </c:pt>
                <c:pt idx="4">
                  <c:v>2.593659942363E-2</c:v>
                </c:pt>
                <c:pt idx="5">
                  <c:v>9.6061479346780006E-3</c:v>
                </c:pt>
                <c:pt idx="6">
                  <c:v>6.7243035542750001E-3</c:v>
                </c:pt>
                <c:pt idx="7">
                  <c:v>3.842459173871E-3</c:v>
                </c:pt>
                <c:pt idx="8">
                  <c:v>5.6676272814599998E-2</c:v>
                </c:pt>
              </c:numCache>
            </c:numRef>
          </c:val>
          <c:extLst>
            <c:ext xmlns:c16="http://schemas.microsoft.com/office/drawing/2014/chart" uri="{C3380CC4-5D6E-409C-BE32-E72D297353CC}">
              <c16:uniqueId val="{00000000-8F30-4CEE-B409-1AA6FDBD79B7}"/>
            </c:ext>
          </c:extLst>
        </c:ser>
        <c:dLbls>
          <c:showLegendKey val="0"/>
          <c:showVal val="0"/>
          <c:showCatName val="0"/>
          <c:showSerName val="0"/>
          <c:showPercent val="0"/>
          <c:showBubbleSize val="0"/>
        </c:dLbls>
        <c:gapWidth val="115"/>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8"/>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02290061462422E-2"/>
          <c:y val="0.12678310375772853"/>
          <c:w val="0.93595419877075159"/>
          <c:h val="0.77025681670777413"/>
        </c:manualLayout>
      </c:layout>
      <c:barChart>
        <c:barDir val="col"/>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At Home</c:v>
                </c:pt>
                <c:pt idx="1">
                  <c:v>During a trip to Wales</c:v>
                </c:pt>
                <c:pt idx="2">
                  <c:v>At work</c:v>
                </c:pt>
              </c:strCache>
            </c:strRef>
          </c:cat>
          <c:val>
            <c:numRef>
              <c:f>Sheet1!$B$2:$B$4</c:f>
              <c:numCache>
                <c:formatCode>0%</c:formatCode>
                <c:ptCount val="3"/>
                <c:pt idx="0">
                  <c:v>0.99001996007984028</c:v>
                </c:pt>
                <c:pt idx="1">
                  <c:v>0.25748502994011974</c:v>
                </c:pt>
                <c:pt idx="2">
                  <c:v>0.25349301397205587</c:v>
                </c:pt>
              </c:numCache>
            </c:numRef>
          </c:val>
          <c:extLst>
            <c:ext xmlns:c16="http://schemas.microsoft.com/office/drawing/2014/chart" uri="{C3380CC4-5D6E-409C-BE32-E72D297353CC}">
              <c16:uniqueId val="{00000000-A868-44DF-86EA-E039F1A19780}"/>
            </c:ext>
          </c:extLst>
        </c:ser>
        <c:dLbls>
          <c:showLegendKey val="0"/>
          <c:showVal val="1"/>
          <c:showCatName val="0"/>
          <c:showSerName val="0"/>
          <c:showPercent val="0"/>
          <c:showBubbleSize val="0"/>
        </c:dLbls>
        <c:gapWidth val="150"/>
        <c:overlap val="-25"/>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2835820895522387E-2"/>
          <c:y val="0"/>
          <c:w val="0.93432835820895521"/>
          <c:h val="1"/>
        </c:manualLayout>
      </c:layout>
      <c:barChart>
        <c:barDir val="col"/>
        <c:grouping val="stacked"/>
        <c:varyColors val="0"/>
        <c:ser>
          <c:idx val="0"/>
          <c:order val="0"/>
          <c:tx>
            <c:strRef>
              <c:f>Sheet1!$B$1</c:f>
              <c:strCache>
                <c:ptCount val="1"/>
                <c:pt idx="0">
                  <c:v>No</c:v>
                </c:pt>
              </c:strCache>
            </c:strRef>
          </c:tx>
          <c:spPr>
            <a:solidFill>
              <a:srgbClr val="CB333B"/>
            </a:solidFill>
            <a:ln>
              <a:noFill/>
            </a:ln>
            <a:effectLst/>
          </c:spPr>
          <c:invertIfNegative val="0"/>
          <c:dPt>
            <c:idx val="0"/>
            <c:invertIfNegative val="0"/>
            <c:bubble3D val="0"/>
            <c:spPr>
              <a:solidFill>
                <a:srgbClr val="CB333B"/>
              </a:solidFill>
              <a:ln>
                <a:noFill/>
              </a:ln>
              <a:effectLst/>
            </c:spPr>
            <c:extLst>
              <c:ext xmlns:c16="http://schemas.microsoft.com/office/drawing/2014/chart" uri="{C3380CC4-5D6E-409C-BE32-E72D297353CC}">
                <c16:uniqueId val="{00000001-536F-4D86-A7DD-4312305B0431}"/>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Sheet1!$B$2</c:f>
              <c:numCache>
                <c:formatCode>0%</c:formatCode>
                <c:ptCount val="1"/>
                <c:pt idx="0">
                  <c:v>0.35849056603770002</c:v>
                </c:pt>
              </c:numCache>
            </c:numRef>
          </c:val>
          <c:extLst>
            <c:ext xmlns:c16="http://schemas.microsoft.com/office/drawing/2014/chart" uri="{C3380CC4-5D6E-409C-BE32-E72D297353CC}">
              <c16:uniqueId val="{00000002-536F-4D86-A7DD-4312305B0431}"/>
            </c:ext>
          </c:extLst>
        </c:ser>
        <c:ser>
          <c:idx val="1"/>
          <c:order val="1"/>
          <c:tx>
            <c:strRef>
              <c:f>Sheet1!$C$1</c:f>
              <c:strCache>
                <c:ptCount val="1"/>
                <c:pt idx="0">
                  <c:v>Minor</c:v>
                </c:pt>
              </c:strCache>
            </c:strRef>
          </c:tx>
          <c:spPr>
            <a:solidFill>
              <a:srgbClr val="EA5A0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Sheet1!$C$2</c:f>
              <c:numCache>
                <c:formatCode>0%</c:formatCode>
                <c:ptCount val="1"/>
                <c:pt idx="0">
                  <c:v>0.1949685534591</c:v>
                </c:pt>
              </c:numCache>
            </c:numRef>
          </c:val>
          <c:extLst>
            <c:ext xmlns:c16="http://schemas.microsoft.com/office/drawing/2014/chart" uri="{C3380CC4-5D6E-409C-BE32-E72D297353CC}">
              <c16:uniqueId val="{00000003-536F-4D86-A7DD-4312305B0431}"/>
            </c:ext>
          </c:extLst>
        </c:ser>
        <c:ser>
          <c:idx val="2"/>
          <c:order val="2"/>
          <c:tx>
            <c:strRef>
              <c:f>Sheet1!$D$1</c:f>
              <c:strCache>
                <c:ptCount val="1"/>
                <c:pt idx="0">
                  <c:v>Moderate</c:v>
                </c:pt>
              </c:strCache>
            </c:strRef>
          </c:tx>
          <c:spPr>
            <a:solidFill>
              <a:srgbClr val="FEC3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Sheet1!$D$2</c:f>
              <c:numCache>
                <c:formatCode>0%</c:formatCode>
                <c:ptCount val="1"/>
                <c:pt idx="0">
                  <c:v>0.2893081761006</c:v>
                </c:pt>
              </c:numCache>
            </c:numRef>
          </c:val>
          <c:extLst>
            <c:ext xmlns:c16="http://schemas.microsoft.com/office/drawing/2014/chart" uri="{C3380CC4-5D6E-409C-BE32-E72D297353CC}">
              <c16:uniqueId val="{00000004-536F-4D86-A7DD-4312305B0431}"/>
            </c:ext>
          </c:extLst>
        </c:ser>
        <c:ser>
          <c:idx val="3"/>
          <c:order val="3"/>
          <c:tx>
            <c:strRef>
              <c:f>Sheet1!$E$1</c:f>
              <c:strCache>
                <c:ptCount val="1"/>
                <c:pt idx="0">
                  <c:v>Strong</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Sheet1!$E$2</c:f>
              <c:numCache>
                <c:formatCode>0%</c:formatCode>
                <c:ptCount val="1"/>
                <c:pt idx="0">
                  <c:v>8.1761006289310004E-2</c:v>
                </c:pt>
              </c:numCache>
            </c:numRef>
          </c:val>
          <c:extLst>
            <c:ext xmlns:c16="http://schemas.microsoft.com/office/drawing/2014/chart" uri="{C3380CC4-5D6E-409C-BE32-E72D297353CC}">
              <c16:uniqueId val="{00000005-536F-4D86-A7DD-4312305B0431}"/>
            </c:ext>
          </c:extLst>
        </c:ser>
        <c:ser>
          <c:idx val="4"/>
          <c:order val="4"/>
          <c:tx>
            <c:strRef>
              <c:f>Sheet1!$F$1</c:f>
              <c:strCache>
                <c:ptCount val="1"/>
                <c:pt idx="0">
                  <c:v>Major</c:v>
                </c:pt>
              </c:strCache>
            </c:strRef>
          </c:tx>
          <c:spPr>
            <a:solidFill>
              <a:srgbClr val="518A45"/>
            </a:solidFill>
            <a:ln>
              <a:noFill/>
            </a:ln>
            <a:effectLst/>
          </c:spPr>
          <c:invertIfNegative val="0"/>
          <c:dPt>
            <c:idx val="0"/>
            <c:invertIfNegative val="0"/>
            <c:bubble3D val="0"/>
            <c:spPr>
              <a:solidFill>
                <a:srgbClr val="518A45"/>
              </a:solidFill>
              <a:ln>
                <a:noFill/>
              </a:ln>
              <a:effectLst/>
            </c:spPr>
            <c:extLst>
              <c:ext xmlns:c16="http://schemas.microsoft.com/office/drawing/2014/chart" uri="{C3380CC4-5D6E-409C-BE32-E72D297353CC}">
                <c16:uniqueId val="{00000007-536F-4D86-A7DD-4312305B0431}"/>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v>
                </c:pt>
              </c:strCache>
            </c:strRef>
          </c:cat>
          <c:val>
            <c:numRef>
              <c:f>Sheet1!$F$2</c:f>
              <c:numCache>
                <c:formatCode>0%</c:formatCode>
                <c:ptCount val="1"/>
                <c:pt idx="0">
                  <c:v>7.5471698113210001E-2</c:v>
                </c:pt>
              </c:numCache>
            </c:numRef>
          </c:val>
          <c:extLst>
            <c:ext xmlns:c16="http://schemas.microsoft.com/office/drawing/2014/chart" uri="{C3380CC4-5D6E-409C-BE32-E72D297353CC}">
              <c16:uniqueId val="{00000008-536F-4D86-A7DD-4312305B0431}"/>
            </c:ext>
          </c:extLst>
        </c:ser>
        <c:dLbls>
          <c:dLblPos val="ctr"/>
          <c:showLegendKey val="0"/>
          <c:showVal val="1"/>
          <c:showCatName val="0"/>
          <c:showSerName val="0"/>
          <c:showPercent val="0"/>
          <c:showBubbleSize val="0"/>
        </c:dLbls>
        <c:gapWidth val="150"/>
        <c:overlap val="100"/>
        <c:axId val="1391408672"/>
        <c:axId val="1391410112"/>
      </c:barChart>
      <c:catAx>
        <c:axId val="1391408672"/>
        <c:scaling>
          <c:orientation val="minMax"/>
        </c:scaling>
        <c:delete val="1"/>
        <c:axPos val="b"/>
        <c:numFmt formatCode="General" sourceLinked="1"/>
        <c:majorTickMark val="none"/>
        <c:minorTickMark val="none"/>
        <c:tickLblPos val="nextTo"/>
        <c:crossAx val="1391410112"/>
        <c:crosses val="autoZero"/>
        <c:auto val="1"/>
        <c:lblAlgn val="ctr"/>
        <c:lblOffset val="100"/>
        <c:noMultiLvlLbl val="0"/>
      </c:catAx>
      <c:valAx>
        <c:axId val="1391410112"/>
        <c:scaling>
          <c:orientation val="minMax"/>
        </c:scaling>
        <c:delete val="1"/>
        <c:axPos val="l"/>
        <c:numFmt formatCode="0%" sourceLinked="1"/>
        <c:majorTickMark val="none"/>
        <c:minorTickMark val="none"/>
        <c:tickLblPos val="nextTo"/>
        <c:crossAx val="13914086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None of these</c:v>
                </c:pt>
                <c:pt idx="1">
                  <c:v>I visited a part of Wales I hadn't been to before</c:v>
                </c:pt>
                <c:pt idx="2">
                  <c:v>I visited more places than I originally planned to</c:v>
                </c:pt>
                <c:pt idx="3">
                  <c:v>I visited Wales outside of the summer season </c:v>
                </c:pt>
                <c:pt idx="4">
                  <c:v>I took part in different activities than previously considered</c:v>
                </c:pt>
                <c:pt idx="5">
                  <c:v>I spent more money than I originally planned to</c:v>
                </c:pt>
                <c:pt idx="6">
                  <c:v>I took part in more activities than previously considered</c:v>
                </c:pt>
              </c:strCache>
            </c:strRef>
          </c:cat>
          <c:val>
            <c:numRef>
              <c:f>Sheet1!$B$2:$B$8</c:f>
              <c:numCache>
                <c:formatCode>0%</c:formatCode>
                <c:ptCount val="7"/>
                <c:pt idx="0">
                  <c:v>0.47798742138360001</c:v>
                </c:pt>
                <c:pt idx="1">
                  <c:v>0.32704402515719999</c:v>
                </c:pt>
                <c:pt idx="2">
                  <c:v>0.2075471698113</c:v>
                </c:pt>
                <c:pt idx="3">
                  <c:v>0.18238993710689999</c:v>
                </c:pt>
                <c:pt idx="4">
                  <c:v>8.1761006289310004E-2</c:v>
                </c:pt>
                <c:pt idx="5">
                  <c:v>6.9182389937109998E-2</c:v>
                </c:pt>
                <c:pt idx="6">
                  <c:v>6.2893081761009995E-2</c:v>
                </c:pt>
              </c:numCache>
            </c:numRef>
          </c:val>
          <c:extLst>
            <c:ext xmlns:c16="http://schemas.microsoft.com/office/drawing/2014/chart" uri="{C3380CC4-5D6E-409C-BE32-E72D297353CC}">
              <c16:uniqueId val="{00000000-A010-4D70-BA48-3A9607E4983A}"/>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60000000000000009"/>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v>
                </c:pt>
              </c:strCache>
            </c:strRef>
          </c:tx>
          <c:spPr>
            <a:solidFill>
              <a:srgbClr val="FFC00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043F"/>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Places</c:v>
                </c:pt>
                <c:pt idx="1">
                  <c:v>None of these</c:v>
                </c:pt>
                <c:pt idx="2">
                  <c:v>New Activities</c:v>
                </c:pt>
                <c:pt idx="3">
                  <c:v>New Reasons to visit all year round</c:v>
                </c:pt>
                <c:pt idx="4">
                  <c:v>New Events</c:v>
                </c:pt>
              </c:strCache>
            </c:strRef>
          </c:cat>
          <c:val>
            <c:numRef>
              <c:f>Sheet1!$B$2:$B$6</c:f>
              <c:numCache>
                <c:formatCode>0%</c:formatCode>
                <c:ptCount val="5"/>
                <c:pt idx="0">
                  <c:v>0.52201257861640005</c:v>
                </c:pt>
                <c:pt idx="1">
                  <c:v>0.33333333333330001</c:v>
                </c:pt>
                <c:pt idx="2">
                  <c:v>0.2389937106918</c:v>
                </c:pt>
                <c:pt idx="3">
                  <c:v>0.21383647798739999</c:v>
                </c:pt>
                <c:pt idx="4">
                  <c:v>0.1132075471698</c:v>
                </c:pt>
              </c:numCache>
            </c:numRef>
          </c:val>
          <c:extLst>
            <c:ext xmlns:c16="http://schemas.microsoft.com/office/drawing/2014/chart" uri="{C3380CC4-5D6E-409C-BE32-E72D297353CC}">
              <c16:uniqueId val="{00000000-9FB4-4DF4-ACA8-D3CD259D7DA4}"/>
            </c:ext>
          </c:extLst>
        </c:ser>
        <c:dLbls>
          <c:showLegendKey val="0"/>
          <c:showVal val="0"/>
          <c:showCatName val="0"/>
          <c:showSerName val="0"/>
          <c:showPercent val="0"/>
          <c:showBubbleSize val="0"/>
        </c:dLbls>
        <c:gapWidth val="80"/>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4507345046586348"/>
          <c:y val="3.5791760106560551E-2"/>
          <c:w val="0.23710754628732064"/>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had already decided to visit Wales in 2025</c:v>
                </c:pt>
                <c:pt idx="1">
                  <c:v>I was considering visiting Wales in 2025, but had not made a final decision</c:v>
                </c:pt>
                <c:pt idx="2">
                  <c:v>I was not considering visiting Wales in 2025</c:v>
                </c:pt>
                <c:pt idx="3">
                  <c:v>Don't know/ can't remember</c:v>
                </c:pt>
              </c:strCache>
            </c:strRef>
          </c:cat>
          <c:val>
            <c:numRef>
              <c:f>Sheet1!$B$2:$B$5</c:f>
              <c:numCache>
                <c:formatCode>0%</c:formatCode>
                <c:ptCount val="4"/>
                <c:pt idx="0">
                  <c:v>0.66666666666670005</c:v>
                </c:pt>
                <c:pt idx="1">
                  <c:v>0.25157232704400001</c:v>
                </c:pt>
                <c:pt idx="2">
                  <c:v>6.2893081761009995E-2</c:v>
                </c:pt>
                <c:pt idx="3">
                  <c:v>1.8867924528299999E-2</c:v>
                </c:pt>
              </c:numCache>
            </c:numRef>
          </c:val>
          <c:extLst>
            <c:ext xmlns:c16="http://schemas.microsoft.com/office/drawing/2014/chart" uri="{C3380CC4-5D6E-409C-BE32-E72D297353CC}">
              <c16:uniqueId val="{00000000-3FB7-48F2-88BE-E6255D7BECB6}"/>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8"/>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Yes - for ideas and inspiration about Wales</c:v>
                </c:pt>
                <c:pt idx="1">
                  <c:v>Yes - for creating an itinerary for Wales</c:v>
                </c:pt>
                <c:pt idx="2">
                  <c:v>Yes - for finding accommodation or travel options in Wales</c:v>
                </c:pt>
                <c:pt idx="3">
                  <c:v>Yes - for something else related to Wales (please specify)</c:v>
                </c:pt>
                <c:pt idx="4">
                  <c:v>No - I did not use any AI tools</c:v>
                </c:pt>
              </c:strCache>
            </c:strRef>
          </c:cat>
          <c:val>
            <c:numRef>
              <c:f>Sheet1!$B$2:$B$6</c:f>
              <c:numCache>
                <c:formatCode>0%</c:formatCode>
                <c:ptCount val="5"/>
                <c:pt idx="0">
                  <c:v>8.1761006289310004E-2</c:v>
                </c:pt>
                <c:pt idx="1">
                  <c:v>6.2893081761009995E-2</c:v>
                </c:pt>
                <c:pt idx="2">
                  <c:v>2.5157232704400002E-2</c:v>
                </c:pt>
                <c:pt idx="3">
                  <c:v>1.8867924528299999E-2</c:v>
                </c:pt>
                <c:pt idx="4">
                  <c:v>0.84905660377360004</c:v>
                </c:pt>
              </c:numCache>
            </c:numRef>
          </c:val>
          <c:extLst>
            <c:ext xmlns:c16="http://schemas.microsoft.com/office/drawing/2014/chart" uri="{C3380CC4-5D6E-409C-BE32-E72D297353CC}">
              <c16:uniqueId val="{00000000-8142-4028-82F6-D759CEE51F40}"/>
            </c:ext>
          </c:extLst>
        </c:ser>
        <c:dLbls>
          <c:showLegendKey val="0"/>
          <c:showVal val="0"/>
          <c:showCatName val="0"/>
          <c:showSerName val="0"/>
          <c:showPercent val="0"/>
          <c:showBubbleSize val="0"/>
        </c:dLbls>
        <c:gapWidth val="112"/>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Not sure/haven't decided yet</c:v>
                </c:pt>
              </c:strCache>
            </c:strRef>
          </c:tx>
          <c:spPr>
            <a:solidFill>
              <a:srgbClr val="FDB332"/>
            </a:solidFill>
            <a:ln>
              <a:solidFill>
                <a:srgbClr val="120742"/>
              </a:solidFill>
            </a:ln>
            <a:effectLst/>
          </c:spPr>
          <c:invertIfNegative val="0"/>
          <c:dPt>
            <c:idx val="0"/>
            <c:invertIfNegative val="0"/>
            <c:bubble3D val="0"/>
            <c:spPr>
              <a:solidFill>
                <a:srgbClr val="FDB332"/>
              </a:solidFill>
              <a:ln>
                <a:solidFill>
                  <a:srgbClr val="120742"/>
                </a:solidFill>
              </a:ln>
              <a:effectLst/>
            </c:spPr>
            <c:extLst>
              <c:ext xmlns:c16="http://schemas.microsoft.com/office/drawing/2014/chart" uri="{C3380CC4-5D6E-409C-BE32-E72D297353CC}">
                <c16:uniqueId val="{00000001-C8A6-4952-BF3D-97E6AA1A1FF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2025 Wales trip takers</c:v>
                </c:pt>
                <c:pt idx="2">
                  <c:v>2025 Wales non-trip takers</c:v>
                </c:pt>
                <c:pt idx="3">
                  <c:v>Younger independents</c:v>
                </c:pt>
                <c:pt idx="4">
                  <c:v>Families 
</c:v>
                </c:pt>
                <c:pt idx="5">
                  <c:v>Older independents 
</c:v>
                </c:pt>
                <c:pt idx="6">
                  <c:v>Retirement age 
</c:v>
                </c:pt>
              </c:strCache>
            </c:strRef>
          </c:cat>
          <c:val>
            <c:numRef>
              <c:f>Sheet1!$B$2:$B$8</c:f>
              <c:numCache>
                <c:formatCode>0%</c:formatCode>
                <c:ptCount val="7"/>
                <c:pt idx="0">
                  <c:v>0.24687800192119999</c:v>
                </c:pt>
                <c:pt idx="1">
                  <c:v>7.5471698113210001E-2</c:v>
                </c:pt>
                <c:pt idx="2">
                  <c:v>0.27777777777779999</c:v>
                </c:pt>
                <c:pt idx="3">
                  <c:v>0.21568627450979999</c:v>
                </c:pt>
                <c:pt idx="4">
                  <c:v>0.2198581560284</c:v>
                </c:pt>
                <c:pt idx="5">
                  <c:v>0.23752151462990001</c:v>
                </c:pt>
                <c:pt idx="6">
                  <c:v>0.27450980392160002</c:v>
                </c:pt>
              </c:numCache>
            </c:numRef>
          </c:val>
          <c:extLst>
            <c:ext xmlns:c16="http://schemas.microsoft.com/office/drawing/2014/chart" uri="{C3380CC4-5D6E-409C-BE32-E72D297353CC}">
              <c16:uniqueId val="{00000002-C8A6-4952-BF3D-97E6AA1A1FFC}"/>
            </c:ext>
          </c:extLst>
        </c:ser>
        <c:ser>
          <c:idx val="1"/>
          <c:order val="1"/>
          <c:tx>
            <c:strRef>
              <c:f>Sheet1!$C$1</c:f>
              <c:strCache>
                <c:ptCount val="1"/>
                <c:pt idx="0">
                  <c:v>Probably/Definitely will not visit</c:v>
                </c:pt>
              </c:strCache>
            </c:strRef>
          </c:tx>
          <c:spPr>
            <a:solidFill>
              <a:srgbClr val="CB333B"/>
            </a:solidFill>
            <a:ln>
              <a:solidFill>
                <a:srgbClr val="120742"/>
              </a:solidFill>
            </a:ln>
            <a:effectLst/>
          </c:spPr>
          <c:invertIfNegative val="0"/>
          <c:dPt>
            <c:idx val="0"/>
            <c:invertIfNegative val="0"/>
            <c:bubble3D val="0"/>
            <c:spPr>
              <a:solidFill>
                <a:srgbClr val="CB333B"/>
              </a:solidFill>
              <a:ln>
                <a:solidFill>
                  <a:srgbClr val="120742"/>
                </a:solidFill>
              </a:ln>
              <a:effectLst/>
            </c:spPr>
            <c:extLst>
              <c:ext xmlns:c16="http://schemas.microsoft.com/office/drawing/2014/chart" uri="{C3380CC4-5D6E-409C-BE32-E72D297353CC}">
                <c16:uniqueId val="{00000002-6052-4B60-8C0D-2246A77FFCF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2025 Wales trip takers</c:v>
                </c:pt>
                <c:pt idx="2">
                  <c:v>2025 Wales non-trip takers</c:v>
                </c:pt>
                <c:pt idx="3">
                  <c:v>Younger independents</c:v>
                </c:pt>
                <c:pt idx="4">
                  <c:v>Families 
</c:v>
                </c:pt>
                <c:pt idx="5">
                  <c:v>Older independents 
</c:v>
                </c:pt>
                <c:pt idx="6">
                  <c:v>Retirement age 
</c:v>
                </c:pt>
              </c:strCache>
            </c:strRef>
          </c:cat>
          <c:val>
            <c:numRef>
              <c:f>Sheet1!$C$2:$C$8</c:f>
              <c:numCache>
                <c:formatCode>0%</c:formatCode>
                <c:ptCount val="7"/>
                <c:pt idx="0">
                  <c:v>0.43035542747360001</c:v>
                </c:pt>
                <c:pt idx="1">
                  <c:v>0.42767295597479998</c:v>
                </c:pt>
                <c:pt idx="2">
                  <c:v>0.43053960964409999</c:v>
                </c:pt>
                <c:pt idx="3">
                  <c:v>0.43137254901959998</c:v>
                </c:pt>
                <c:pt idx="4">
                  <c:v>0.4539007092199</c:v>
                </c:pt>
                <c:pt idx="5">
                  <c:v>0.42685025817560002</c:v>
                </c:pt>
                <c:pt idx="6">
                  <c:v>0.43137254901959998</c:v>
                </c:pt>
              </c:numCache>
            </c:numRef>
          </c:val>
          <c:extLst>
            <c:ext xmlns:c16="http://schemas.microsoft.com/office/drawing/2014/chart" uri="{C3380CC4-5D6E-409C-BE32-E72D297353CC}">
              <c16:uniqueId val="{00000003-C8A6-4952-BF3D-97E6AA1A1FFC}"/>
            </c:ext>
          </c:extLst>
        </c:ser>
        <c:ser>
          <c:idx val="2"/>
          <c:order val="2"/>
          <c:tx>
            <c:strRef>
              <c:f>Sheet1!$D$1</c:f>
              <c:strCache>
                <c:ptCount val="1"/>
                <c:pt idx="0">
                  <c:v>Probably/Definitely will visit</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2025 Wales trip takers</c:v>
                </c:pt>
                <c:pt idx="2">
                  <c:v>2025 Wales non-trip takers</c:v>
                </c:pt>
                <c:pt idx="3">
                  <c:v>Younger independents</c:v>
                </c:pt>
                <c:pt idx="4">
                  <c:v>Families 
</c:v>
                </c:pt>
                <c:pt idx="5">
                  <c:v>Older independents 
</c:v>
                </c:pt>
                <c:pt idx="6">
                  <c:v>Retirement age 
</c:v>
                </c:pt>
              </c:strCache>
            </c:strRef>
          </c:cat>
          <c:val>
            <c:numRef>
              <c:f>Sheet1!$D$2:$D$8</c:f>
              <c:numCache>
                <c:formatCode>0%</c:formatCode>
                <c:ptCount val="7"/>
                <c:pt idx="0">
                  <c:v>0.25264169068199999</c:v>
                </c:pt>
                <c:pt idx="1">
                  <c:v>0.32704402515719999</c:v>
                </c:pt>
                <c:pt idx="2">
                  <c:v>0.23922902494330001</c:v>
                </c:pt>
                <c:pt idx="3">
                  <c:v>0.31372549019610002</c:v>
                </c:pt>
                <c:pt idx="4">
                  <c:v>0.21276595744679999</c:v>
                </c:pt>
                <c:pt idx="5">
                  <c:v>0.26333907056799999</c:v>
                </c:pt>
                <c:pt idx="6">
                  <c:v>0.243137254902</c:v>
                </c:pt>
              </c:numCache>
            </c:numRef>
          </c:val>
          <c:extLst>
            <c:ext xmlns:c16="http://schemas.microsoft.com/office/drawing/2014/chart" uri="{C3380CC4-5D6E-409C-BE32-E72D297353CC}">
              <c16:uniqueId val="{00000004-C8A6-4952-BF3D-97E6AA1A1FFC}"/>
            </c:ext>
          </c:extLst>
        </c:ser>
        <c:ser>
          <c:idx val="3"/>
          <c:order val="3"/>
          <c:tx>
            <c:strRef>
              <c:f>Sheet1!$E$1</c:f>
              <c:strCache>
                <c:ptCount val="1"/>
                <c:pt idx="0">
                  <c:v>Already booked</c:v>
                </c:pt>
              </c:strCache>
            </c:strRef>
          </c:tx>
          <c:spPr>
            <a:solidFill>
              <a:srgbClr val="518A45"/>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c:v>
                </c:pt>
                <c:pt idx="1">
                  <c:v>2025 Wales trip takers</c:v>
                </c:pt>
                <c:pt idx="2">
                  <c:v>2025 Wales non-trip takers</c:v>
                </c:pt>
                <c:pt idx="3">
                  <c:v>Younger independents</c:v>
                </c:pt>
                <c:pt idx="4">
                  <c:v>Families 
</c:v>
                </c:pt>
                <c:pt idx="5">
                  <c:v>Older independents 
</c:v>
                </c:pt>
                <c:pt idx="6">
                  <c:v>Retirement age 
</c:v>
                </c:pt>
              </c:strCache>
            </c:strRef>
          </c:cat>
          <c:val>
            <c:numRef>
              <c:f>Sheet1!$E$2:$E$8</c:f>
              <c:numCache>
                <c:formatCode>0%</c:formatCode>
                <c:ptCount val="7"/>
                <c:pt idx="0">
                  <c:v>7.0124879923150002E-2</c:v>
                </c:pt>
                <c:pt idx="1">
                  <c:v>0.16981132075470001</c:v>
                </c:pt>
                <c:pt idx="2">
                  <c:v>5.2154195011339999E-2</c:v>
                </c:pt>
                <c:pt idx="3">
                  <c:v>3.9215686274509998E-2</c:v>
                </c:pt>
                <c:pt idx="4">
                  <c:v>0.11347517730499999</c:v>
                </c:pt>
                <c:pt idx="5">
                  <c:v>7.2289156626510004E-2</c:v>
                </c:pt>
                <c:pt idx="6">
                  <c:v>5.0980392156859997E-2</c:v>
                </c:pt>
              </c:numCache>
            </c:numRef>
          </c:val>
          <c:extLst>
            <c:ext xmlns:c16="http://schemas.microsoft.com/office/drawing/2014/chart" uri="{C3380CC4-5D6E-409C-BE32-E72D297353CC}">
              <c16:uniqueId val="{00000005-C8A6-4952-BF3D-97E6AA1A1FFC}"/>
            </c:ext>
          </c:extLst>
        </c:ser>
        <c:dLbls>
          <c:dLblPos val="outEnd"/>
          <c:showLegendKey val="0"/>
          <c:showVal val="1"/>
          <c:showCatName val="0"/>
          <c:showSerName val="0"/>
          <c:showPercent val="0"/>
          <c:showBubbleSize val="0"/>
        </c:dLbls>
        <c:gapWidth val="150"/>
        <c:axId val="1678103263"/>
        <c:axId val="117706240"/>
      </c:barChart>
      <c:catAx>
        <c:axId val="1678103263"/>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mn-lt"/>
                <a:ea typeface="+mn-ea"/>
                <a:cs typeface="+mn-cs"/>
              </a:defRPr>
            </a:pPr>
            <a:endParaRPr lang="en-US"/>
          </a:p>
        </c:txPr>
        <c:crossAx val="117706240"/>
        <c:crosses val="autoZero"/>
        <c:auto val="1"/>
        <c:lblAlgn val="ctr"/>
        <c:lblOffset val="100"/>
        <c:noMultiLvlLbl val="0"/>
      </c:catAx>
      <c:valAx>
        <c:axId val="117706240"/>
        <c:scaling>
          <c:orientation val="minMax"/>
          <c:max val="0.70000000000000007"/>
        </c:scaling>
        <c:delete val="1"/>
        <c:axPos val="l"/>
        <c:numFmt formatCode="0%" sourceLinked="1"/>
        <c:majorTickMark val="out"/>
        <c:minorTickMark val="none"/>
        <c:tickLblPos val="nextTo"/>
        <c:crossAx val="16781032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421619643119189E-2"/>
          <c:y val="0.21022768414337303"/>
          <c:w val="0.95715676071376166"/>
          <c:h val="0.56867672640256861"/>
        </c:manualLayout>
      </c:layout>
      <c:barChart>
        <c:barDir val="col"/>
        <c:grouping val="clustered"/>
        <c:varyColors val="0"/>
        <c:ser>
          <c:idx val="0"/>
          <c:order val="0"/>
          <c:tx>
            <c:strRef>
              <c:f>Sheet1!$B$1</c:f>
              <c:strCache>
                <c:ptCount val="1"/>
                <c:pt idx="0">
                  <c:v> Significant/Major Influence</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All likely to visit Wales in 2025 or already booked</c:v>
                </c:pt>
                <c:pt idx="1">
                  <c:v>Website</c:v>
                </c:pt>
                <c:pt idx="2">
                  <c:v>e-CRM</c:v>
                </c:pt>
                <c:pt idx="3">
                  <c:v>Campaign</c:v>
                </c:pt>
              </c:strCache>
            </c:strRef>
          </c:cat>
          <c:val>
            <c:numRef>
              <c:f>Sheet1!$B$2:$B$5</c:f>
              <c:numCache>
                <c:formatCode>0%</c:formatCode>
                <c:ptCount val="4"/>
                <c:pt idx="0">
                  <c:v>0.45238095238100001</c:v>
                </c:pt>
                <c:pt idx="1">
                  <c:v>0.38759689922480001</c:v>
                </c:pt>
                <c:pt idx="2">
                  <c:v>0.47692307692309999</c:v>
                </c:pt>
                <c:pt idx="3">
                  <c:v>0.75</c:v>
                </c:pt>
              </c:numCache>
            </c:numRef>
          </c:val>
          <c:extLst>
            <c:ext xmlns:c16="http://schemas.microsoft.com/office/drawing/2014/chart" uri="{C3380CC4-5D6E-409C-BE32-E72D297353CC}">
              <c16:uniqueId val="{00000000-8D6F-4734-96C5-FF93F746A491}"/>
            </c:ext>
          </c:extLst>
        </c:ser>
        <c:dLbls>
          <c:showLegendKey val="0"/>
          <c:showVal val="0"/>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l"/>
        <c:numFmt formatCode="0%" sourceLinked="1"/>
        <c:majorTickMark val="none"/>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 2027</c:v>
                </c:pt>
                <c:pt idx="1">
                  <c:v>In 2028</c:v>
                </c:pt>
                <c:pt idx="2">
                  <c:v>2029 or later</c:v>
                </c:pt>
                <c:pt idx="3">
                  <c:v>Don't know</c:v>
                </c:pt>
              </c:strCache>
            </c:strRef>
          </c:cat>
          <c:val>
            <c:numRef>
              <c:f>Sheet1!$B$2:$B$5</c:f>
              <c:numCache>
                <c:formatCode>0%</c:formatCode>
                <c:ptCount val="4"/>
                <c:pt idx="0">
                  <c:v>0.26524822695040001</c:v>
                </c:pt>
                <c:pt idx="1">
                  <c:v>0.1390070921986</c:v>
                </c:pt>
                <c:pt idx="2">
                  <c:v>9.5035460992910006E-2</c:v>
                </c:pt>
                <c:pt idx="3">
                  <c:v>0.50070921985820005</c:v>
                </c:pt>
              </c:numCache>
            </c:numRef>
          </c:val>
          <c:extLst>
            <c:ext xmlns:c16="http://schemas.microsoft.com/office/drawing/2014/chart" uri="{C3380CC4-5D6E-409C-BE32-E72D297353CC}">
              <c16:uniqueId val="{00000000-75E6-413F-BA92-B31D5D035484}"/>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70000000000000007"/>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23162382529"/>
          <c:y val="3.5791760106560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Personal circumstances (e.g. work, family, etc.)</c:v>
                </c:pt>
                <c:pt idx="1">
                  <c:v>Brexit has made travelling to the UK more difficult/less appealing</c:v>
                </c:pt>
                <c:pt idx="2">
                  <c:v>No particular reason</c:v>
                </c:pt>
                <c:pt idx="3">
                  <c:v>It's difficult to travel to or around Wales</c:v>
                </c:pt>
                <c:pt idx="4">
                  <c:v>I couldn't afford a trip to/within Wales</c:v>
                </c:pt>
                <c:pt idx="5">
                  <c:v>My general health</c:v>
                </c:pt>
                <c:pt idx="6">
                  <c:v>I am cutting back on the number of trips I am taking.</c:v>
                </c:pt>
                <c:pt idx="7">
                  <c:v>I've been before and wanted to try somewhere else</c:v>
                </c:pt>
                <c:pt idx="8">
                  <c:v>Wales was more expensive than other destinations</c:v>
                </c:pt>
                <c:pt idx="9">
                  <c:v>A special offer or package somewhere else made it more preferable</c:v>
                </c:pt>
                <c:pt idx="10">
                  <c:v>Too far to travel</c:v>
                </c:pt>
                <c:pt idx="11">
                  <c:v>I took an overseas holiday instead</c:v>
                </c:pt>
                <c:pt idx="12">
                  <c:v>I'm travelling less to reduce my impact on the environment.</c:v>
                </c:pt>
                <c:pt idx="13">
                  <c:v>Weather conditions in Wales put me off</c:v>
                </c:pt>
              </c:strCache>
            </c:strRef>
          </c:cat>
          <c:val>
            <c:numRef>
              <c:f>Sheet1!$B$2:$B$15</c:f>
              <c:numCache>
                <c:formatCode>0%</c:formatCode>
                <c:ptCount val="14"/>
                <c:pt idx="0">
                  <c:v>0.35714285714290001</c:v>
                </c:pt>
                <c:pt idx="1">
                  <c:v>0.2947845804989</c:v>
                </c:pt>
                <c:pt idx="2">
                  <c:v>0.14172335600909999</c:v>
                </c:pt>
                <c:pt idx="3">
                  <c:v>0.14172335600909999</c:v>
                </c:pt>
                <c:pt idx="4">
                  <c:v>0.1111111111111</c:v>
                </c:pt>
                <c:pt idx="5">
                  <c:v>0.109977324263</c:v>
                </c:pt>
                <c:pt idx="6">
                  <c:v>9.1836734693879998E-2</c:v>
                </c:pt>
                <c:pt idx="7">
                  <c:v>8.5034013605439995E-2</c:v>
                </c:pt>
                <c:pt idx="8">
                  <c:v>7.7097505668930005E-2</c:v>
                </c:pt>
                <c:pt idx="9">
                  <c:v>6.9160997732429993E-2</c:v>
                </c:pt>
                <c:pt idx="10">
                  <c:v>6.8027210884350001E-2</c:v>
                </c:pt>
                <c:pt idx="11">
                  <c:v>4.9886621315189998E-2</c:v>
                </c:pt>
                <c:pt idx="12">
                  <c:v>4.7619047619050003E-2</c:v>
                </c:pt>
                <c:pt idx="13">
                  <c:v>2.6077097505669999E-2</c:v>
                </c:pt>
              </c:numCache>
            </c:numRef>
          </c:val>
          <c:extLst>
            <c:ext xmlns:c16="http://schemas.microsoft.com/office/drawing/2014/chart" uri="{C3380CC4-5D6E-409C-BE32-E72D297353CC}">
              <c16:uniqueId val="{00000000-8142-4028-82F6-D759CEE51F40}"/>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1583716836632505"/>
          <c:y val="5.2020181691446551E-2"/>
          <c:w val="0.26634383400457273"/>
          <c:h val="0.92841647978687891"/>
        </c:manualLayout>
      </c:layout>
      <c:barChart>
        <c:barDir val="bar"/>
        <c:grouping val="clustered"/>
        <c:varyColors val="0"/>
        <c:ser>
          <c:idx val="0"/>
          <c:order val="0"/>
          <c:tx>
            <c:strRef>
              <c:f>Sheet1!$B$1</c:f>
              <c:strCache>
                <c:ptCount val="1"/>
                <c:pt idx="0">
                  <c:v>%</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Went somewhere else abroad</c:v>
                </c:pt>
                <c:pt idx="1">
                  <c:v>Booked a holiday in Germany</c:v>
                </c:pt>
                <c:pt idx="2">
                  <c:v>Went somewhere else in British Isles or Ireland</c:v>
                </c:pt>
                <c:pt idx="3">
                  <c:v>Did not take a holiday at all</c:v>
                </c:pt>
              </c:strCache>
            </c:strRef>
          </c:cat>
          <c:val>
            <c:numRef>
              <c:f>Sheet1!$B$2:$B$5</c:f>
              <c:numCache>
                <c:formatCode>0%</c:formatCode>
                <c:ptCount val="4"/>
                <c:pt idx="0">
                  <c:v>0.50453514739229999</c:v>
                </c:pt>
                <c:pt idx="1">
                  <c:v>0.22562358276639999</c:v>
                </c:pt>
                <c:pt idx="2">
                  <c:v>0.22448979591839999</c:v>
                </c:pt>
                <c:pt idx="3">
                  <c:v>0.17346938775510001</c:v>
                </c:pt>
              </c:numCache>
            </c:numRef>
          </c:val>
          <c:extLst>
            <c:ext xmlns:c16="http://schemas.microsoft.com/office/drawing/2014/chart" uri="{C3380CC4-5D6E-409C-BE32-E72D297353CC}">
              <c16:uniqueId val="{00000000-000E-44DA-B5A9-FEDEC2D1B80A}"/>
            </c:ext>
          </c:extLst>
        </c:ser>
        <c:dLbls>
          <c:showLegendKey val="0"/>
          <c:showVal val="0"/>
          <c:showCatName val="0"/>
          <c:showSerName val="0"/>
          <c:showPercent val="0"/>
          <c:showBubbleSize val="0"/>
        </c:dLbls>
        <c:gapWidth val="219"/>
        <c:axId val="23978560"/>
        <c:axId val="1872137680"/>
      </c:barChart>
      <c:catAx>
        <c:axId val="2397856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0.8"/>
        </c:scaling>
        <c:delete val="1"/>
        <c:axPos val="t"/>
        <c:numFmt formatCode="0%" sourceLinked="1"/>
        <c:majorTickMark val="out"/>
        <c:minorTickMark val="none"/>
        <c:tickLblPos val="nextTo"/>
        <c:crossAx val="23978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Non-visitors 2023</c:v>
                </c:pt>
              </c:strCache>
            </c:strRef>
          </c:tx>
          <c:spPr>
            <a:solidFill>
              <a:srgbClr val="92D050"/>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England</c:v>
                </c:pt>
                <c:pt idx="1">
                  <c:v>Scotland</c:v>
                </c:pt>
                <c:pt idx="2">
                  <c:v>Ireland</c:v>
                </c:pt>
                <c:pt idx="3">
                  <c:v>Other place</c:v>
                </c:pt>
              </c:strCache>
            </c:strRef>
          </c:cat>
          <c:val>
            <c:numRef>
              <c:f>Sheet1!$B$2:$B$5</c:f>
              <c:numCache>
                <c:formatCode>0%</c:formatCode>
                <c:ptCount val="4"/>
                <c:pt idx="0">
                  <c:v>0.77777777777779999</c:v>
                </c:pt>
                <c:pt idx="1">
                  <c:v>0.3611111111111</c:v>
                </c:pt>
                <c:pt idx="2">
                  <c:v>0.2013888888889</c:v>
                </c:pt>
                <c:pt idx="3">
                  <c:v>3.4722222222220003E-2</c:v>
                </c:pt>
              </c:numCache>
            </c:numRef>
          </c:val>
          <c:extLst>
            <c:ext xmlns:c16="http://schemas.microsoft.com/office/drawing/2014/chart" uri="{C3380CC4-5D6E-409C-BE32-E72D297353CC}">
              <c16:uniqueId val="{00000000-A4B5-4EB4-8632-F4730CEE4270}"/>
            </c:ext>
          </c:extLst>
        </c:ser>
        <c:ser>
          <c:idx val="1"/>
          <c:order val="1"/>
          <c:tx>
            <c:strRef>
              <c:f>Sheet1!$C$1</c:f>
              <c:strCache>
                <c:ptCount val="1"/>
                <c:pt idx="0">
                  <c:v>Non-visitors 2024</c:v>
                </c:pt>
              </c:strCache>
            </c:strRef>
          </c:tx>
          <c:spPr>
            <a:solidFill>
              <a:srgbClr val="7ECFD3"/>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England</c:v>
                </c:pt>
                <c:pt idx="1">
                  <c:v>Scotland</c:v>
                </c:pt>
                <c:pt idx="2">
                  <c:v>Ireland</c:v>
                </c:pt>
                <c:pt idx="3">
                  <c:v>Other place</c:v>
                </c:pt>
              </c:strCache>
            </c:strRef>
          </c:cat>
          <c:val>
            <c:numRef>
              <c:f>Sheet1!$C$2:$C$5</c:f>
              <c:numCache>
                <c:formatCode>0%</c:formatCode>
                <c:ptCount val="4"/>
                <c:pt idx="0">
                  <c:v>0.73</c:v>
                </c:pt>
                <c:pt idx="1">
                  <c:v>0.38</c:v>
                </c:pt>
                <c:pt idx="2">
                  <c:v>0.23</c:v>
                </c:pt>
                <c:pt idx="3">
                  <c:v>3.8834951456310003E-2</c:v>
                </c:pt>
              </c:numCache>
            </c:numRef>
          </c:val>
          <c:extLst>
            <c:ext xmlns:c16="http://schemas.microsoft.com/office/drawing/2014/chart" uri="{C3380CC4-5D6E-409C-BE32-E72D297353CC}">
              <c16:uniqueId val="{00000000-0405-4756-8DE8-1DF83019FC67}"/>
            </c:ext>
          </c:extLst>
        </c:ser>
        <c:ser>
          <c:idx val="2"/>
          <c:order val="2"/>
          <c:tx>
            <c:strRef>
              <c:f>Sheet1!$D$1</c:f>
              <c:strCache>
                <c:ptCount val="1"/>
                <c:pt idx="0">
                  <c:v>Non-visitors 2025</c:v>
                </c:pt>
              </c:strCache>
            </c:strRef>
          </c:tx>
          <c:spPr>
            <a:solidFill>
              <a:schemeClr val="accent4"/>
            </a:solidFill>
            <a:ln>
              <a:solidFill>
                <a:srgbClr val="120742"/>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England</c:v>
                </c:pt>
                <c:pt idx="1">
                  <c:v>Scotland</c:v>
                </c:pt>
                <c:pt idx="2">
                  <c:v>Ireland</c:v>
                </c:pt>
                <c:pt idx="3">
                  <c:v>Other place</c:v>
                </c:pt>
              </c:strCache>
            </c:strRef>
          </c:cat>
          <c:val>
            <c:numRef>
              <c:f>Sheet1!$D$2:$D$5</c:f>
              <c:numCache>
                <c:formatCode>0%</c:formatCode>
                <c:ptCount val="4"/>
                <c:pt idx="0">
                  <c:v>0.67171717171720002</c:v>
                </c:pt>
                <c:pt idx="1">
                  <c:v>0.48484848484850002</c:v>
                </c:pt>
                <c:pt idx="2">
                  <c:v>0.26262626262630001</c:v>
                </c:pt>
                <c:pt idx="3">
                  <c:v>5.555555555556E-2</c:v>
                </c:pt>
              </c:numCache>
            </c:numRef>
          </c:val>
          <c:extLst>
            <c:ext xmlns:c16="http://schemas.microsoft.com/office/drawing/2014/chart" uri="{C3380CC4-5D6E-409C-BE32-E72D297353CC}">
              <c16:uniqueId val="{00000001-0405-4756-8DE8-1DF83019FC67}"/>
            </c:ext>
          </c:extLst>
        </c:ser>
        <c:dLbls>
          <c:dLblPos val="outEnd"/>
          <c:showLegendKey val="0"/>
          <c:showVal val="1"/>
          <c:showCatName val="0"/>
          <c:showSerName val="0"/>
          <c:showPercent val="0"/>
          <c:showBubbleSize val="0"/>
        </c:dLbls>
        <c:gapWidth val="219"/>
        <c:overlap val="-27"/>
        <c:axId val="23978560"/>
        <c:axId val="1872137680"/>
      </c:barChart>
      <c:catAx>
        <c:axId val="239785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rgbClr val="120742"/>
                </a:solidFill>
                <a:latin typeface="Arial" panose="020B0604020202020204" pitchFamily="34" charset="0"/>
                <a:ea typeface="+mn-ea"/>
                <a:cs typeface="Arial" panose="020B0604020202020204" pitchFamily="34" charset="0"/>
              </a:defRPr>
            </a:pPr>
            <a:endParaRPr lang="en-US"/>
          </a:p>
        </c:txPr>
        <c:crossAx val="1872137680"/>
        <c:crosses val="autoZero"/>
        <c:auto val="1"/>
        <c:lblAlgn val="ctr"/>
        <c:lblOffset val="100"/>
        <c:noMultiLvlLbl val="0"/>
      </c:catAx>
      <c:valAx>
        <c:axId val="1872137680"/>
        <c:scaling>
          <c:orientation val="minMax"/>
          <c:max val="1"/>
        </c:scaling>
        <c:delete val="1"/>
        <c:axPos val="l"/>
        <c:numFmt formatCode="0%" sourceLinked="1"/>
        <c:majorTickMark val="out"/>
        <c:minorTickMark val="none"/>
        <c:tickLblPos val="nextTo"/>
        <c:crossAx val="239785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12074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withinLinearReversed" id="21">
  <a:schemeClr val="accent1"/>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0.21678</cdr:x>
      <cdr:y>0.16131</cdr:y>
    </cdr:from>
    <cdr:to>
      <cdr:x>0.26796</cdr:x>
      <cdr:y>0.25166</cdr:y>
    </cdr:to>
    <cdr:sp macro="" textlink="">
      <cdr:nvSpPr>
        <cdr:cNvPr id="2" name="TextBox 1">
          <a:extLst xmlns:a="http://schemas.openxmlformats.org/drawingml/2006/main">
            <a:ext uri="{FF2B5EF4-FFF2-40B4-BE49-F238E27FC236}">
              <a16:creationId xmlns:a16="http://schemas.microsoft.com/office/drawing/2014/main" id="{22B9348A-C50A-00D7-CE8A-AE3F8C51F8B9}"/>
            </a:ext>
          </a:extLst>
        </cdr:cNvPr>
        <cdr:cNvSpPr txBox="1"/>
      </cdr:nvSpPr>
      <cdr:spPr>
        <a:xfrm xmlns:a="http://schemas.openxmlformats.org/drawingml/2006/main">
          <a:off x="2419954" y="617267"/>
          <a:ext cx="571383" cy="34574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kern="12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34B23F-C8EF-F3EF-99E7-364B65C229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3C1D5AD-4C08-6090-1813-FFA36F54F6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5525A5-1924-46B5-A4BC-19070D8266EF}" type="datetimeFigureOut">
              <a:rPr lang="en-GB" smtClean="0"/>
              <a:t>30/09/2026</a:t>
            </a:fld>
            <a:endParaRPr lang="en-GB"/>
          </a:p>
        </p:txBody>
      </p:sp>
      <p:sp>
        <p:nvSpPr>
          <p:cNvPr id="4" name="Footer Placeholder 3">
            <a:extLst>
              <a:ext uri="{FF2B5EF4-FFF2-40B4-BE49-F238E27FC236}">
                <a16:creationId xmlns:a16="http://schemas.microsoft.com/office/drawing/2014/main" id="{1B1386DA-A9CF-BA47-44D3-626F281E31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2962688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DF16F-C23A-46E2-B2D7-FCEE5848A642}" type="datetimeFigureOut">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1B856-5973-49AE-9977-E24CB412D712}" type="slidenum">
              <a:rPr lang="en-GB" smtClean="0"/>
              <a:t>‹#›</a:t>
            </a:fld>
            <a:endParaRPr lang="en-GB"/>
          </a:p>
        </p:txBody>
      </p:sp>
    </p:spTree>
    <p:extLst>
      <p:ext uri="{BB962C8B-B14F-4D97-AF65-F5344CB8AC3E}">
        <p14:creationId xmlns:p14="http://schemas.microsoft.com/office/powerpoint/2010/main" val="165251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ea typeface="ＭＳ Ｐゴシック" pitchFamily="1" charset="-128"/>
              </a:defRPr>
            </a:lvl1pPr>
            <a:lvl2pPr marL="742950" indent="-285750" algn="l" eaLnBrk="0" hangingPunct="0">
              <a:spcBef>
                <a:spcPct val="30000"/>
              </a:spcBef>
              <a:defRPr sz="1200">
                <a:solidFill>
                  <a:schemeClr val="tx1"/>
                </a:solidFill>
                <a:latin typeface="Arial" charset="0"/>
                <a:ea typeface="ＭＳ Ｐゴシック" pitchFamily="1" charset="-128"/>
              </a:defRPr>
            </a:lvl2pPr>
            <a:lvl3pPr marL="1143000" indent="-228600" algn="l" eaLnBrk="0" hangingPunct="0">
              <a:spcBef>
                <a:spcPct val="30000"/>
              </a:spcBef>
              <a:defRPr sz="1200">
                <a:solidFill>
                  <a:schemeClr val="tx1"/>
                </a:solidFill>
                <a:latin typeface="Arial" charset="0"/>
                <a:ea typeface="ＭＳ Ｐゴシック" pitchFamily="1" charset="-128"/>
              </a:defRPr>
            </a:lvl3pPr>
            <a:lvl4pPr marL="1600200" indent="-228600" algn="l" eaLnBrk="0" hangingPunct="0">
              <a:spcBef>
                <a:spcPct val="30000"/>
              </a:spcBef>
              <a:defRPr sz="1200">
                <a:solidFill>
                  <a:schemeClr val="tx1"/>
                </a:solidFill>
                <a:latin typeface="Arial" charset="0"/>
                <a:ea typeface="ＭＳ Ｐゴシック" pitchFamily="1" charset="-128"/>
              </a:defRPr>
            </a:lvl4pPr>
            <a:lvl5pPr marL="2057400" indent="-228600" algn="l" eaLnBrk="0" hangingPunct="0">
              <a:spcBef>
                <a:spcPct val="30000"/>
              </a:spcBef>
              <a:defRPr sz="1200">
                <a:solidFill>
                  <a:schemeClr val="tx1"/>
                </a:solidFill>
                <a:latin typeface="Arial" charset="0"/>
                <a:ea typeface="ＭＳ Ｐゴシック" pitchFamily="1"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1"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1"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1"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1" charset="-128"/>
              </a:defRPr>
            </a:lvl9pPr>
          </a:lstStyle>
          <a:p>
            <a:pPr marL="0" marR="0" lvl="0" indent="0" algn="r" defTabSz="457200" rtl="0" eaLnBrk="0" fontAlgn="auto" latinLnBrk="0" hangingPunct="0">
              <a:lnSpc>
                <a:spcPct val="100000"/>
              </a:lnSpc>
              <a:spcBef>
                <a:spcPct val="0"/>
              </a:spcBef>
              <a:spcAft>
                <a:spcPts val="0"/>
              </a:spcAft>
              <a:buClrTx/>
              <a:buSzTx/>
              <a:buFontTx/>
              <a:buNone/>
              <a:tabLst/>
              <a:defRPr/>
            </a:pPr>
            <a:fld id="{E8EBDEFB-99C6-43D2-BB77-DF7517F4543C}" type="slidenum">
              <a:rPr kumimoji="0" lang="en-US" altLang="en-US"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457200" rtl="0" eaLnBrk="0" fontAlgn="auto" latinLnBrk="0" hangingPunct="0">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p:spPr>
        <p:txBody>
          <a:bodyPr/>
          <a:lstStyle/>
          <a:p>
            <a:pPr eaLnBrk="1" hangingPunct="1"/>
            <a:endParaRPr lang="en-GB" altLang="en-US"/>
          </a:p>
        </p:txBody>
      </p:sp>
    </p:spTree>
    <p:extLst>
      <p:ext uri="{BB962C8B-B14F-4D97-AF65-F5344CB8AC3E}">
        <p14:creationId xmlns:p14="http://schemas.microsoft.com/office/powerpoint/2010/main" val="279863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C2E4-CF04-93D2-AB70-690FEAA6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2CB11-4E5B-6728-43A7-8FB3E2014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5705FD-FA9B-3B13-E1F8-7378F7C401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A6F8480-F264-895D-90E1-0EB83B806233}"/>
              </a:ext>
            </a:extLst>
          </p:cNvPr>
          <p:cNvSpPr>
            <a:spLocks noGrp="1"/>
          </p:cNvSpPr>
          <p:nvPr>
            <p:ph type="sldNum" sz="quarter" idx="5"/>
          </p:nvPr>
        </p:nvSpPr>
        <p:spPr/>
        <p:txBody>
          <a:bodyPr/>
          <a:lstStyle/>
          <a:p>
            <a:fld id="{E591B856-5973-49AE-9977-E24CB412D712}" type="slidenum">
              <a:rPr lang="en-GB" smtClean="0"/>
              <a:t>4</a:t>
            </a:fld>
            <a:endParaRPr lang="en-GB"/>
          </a:p>
        </p:txBody>
      </p:sp>
    </p:spTree>
    <p:extLst>
      <p:ext uri="{BB962C8B-B14F-4D97-AF65-F5344CB8AC3E}">
        <p14:creationId xmlns:p14="http://schemas.microsoft.com/office/powerpoint/2010/main" val="343633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91B856-5973-49AE-9977-E24CB412D712}" type="slidenum">
              <a:rPr lang="en-GB" smtClean="0"/>
              <a:t>7</a:t>
            </a:fld>
            <a:endParaRPr lang="en-GB" dirty="0"/>
          </a:p>
        </p:txBody>
      </p:sp>
    </p:spTree>
    <p:extLst>
      <p:ext uri="{BB962C8B-B14F-4D97-AF65-F5344CB8AC3E}">
        <p14:creationId xmlns:p14="http://schemas.microsoft.com/office/powerpoint/2010/main" val="629563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9437C-9157-73B0-0B43-76ACE60E7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9CEE5-9E53-2DA2-7343-244F809677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47252-F05C-F940-B408-DDBE7FA781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57E877ED-BA5A-FBE3-3C13-FBA294CA6F56}"/>
              </a:ext>
            </a:extLst>
          </p:cNvPr>
          <p:cNvSpPr>
            <a:spLocks noGrp="1"/>
          </p:cNvSpPr>
          <p:nvPr>
            <p:ph type="sldNum" sz="quarter" idx="5"/>
          </p:nvPr>
        </p:nvSpPr>
        <p:spPr/>
        <p:txBody>
          <a:bodyPr/>
          <a:lstStyle/>
          <a:p>
            <a:fld id="{E591B856-5973-49AE-9977-E24CB412D712}" type="slidenum">
              <a:rPr lang="en-GB" smtClean="0"/>
              <a:t>9</a:t>
            </a:fld>
            <a:endParaRPr lang="en-GB" dirty="0"/>
          </a:p>
        </p:txBody>
      </p:sp>
    </p:spTree>
    <p:extLst>
      <p:ext uri="{BB962C8B-B14F-4D97-AF65-F5344CB8AC3E}">
        <p14:creationId xmlns:p14="http://schemas.microsoft.com/office/powerpoint/2010/main" val="2749204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91B856-5973-49AE-9977-E24CB412D712}" type="slidenum">
              <a:rPr lang="en-GB" smtClean="0"/>
              <a:t>10</a:t>
            </a:fld>
            <a:endParaRPr lang="en-GB" dirty="0"/>
          </a:p>
        </p:txBody>
      </p:sp>
    </p:spTree>
    <p:extLst>
      <p:ext uri="{BB962C8B-B14F-4D97-AF65-F5344CB8AC3E}">
        <p14:creationId xmlns:p14="http://schemas.microsoft.com/office/powerpoint/2010/main" val="3670358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B3B66-5EDF-8310-0FC4-0A0D72059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F6B32-5503-4D9E-02BC-D4B4B898D00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E16316B2-6874-BFF9-022D-0E4826B1F6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297F1770-4D35-34CE-789D-C7CCCC36D7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1B856-5973-49AE-9977-E24CB412D7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589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13</a:t>
            </a:fld>
            <a:endParaRPr lang="en-GB"/>
          </a:p>
        </p:txBody>
      </p:sp>
    </p:spTree>
    <p:extLst>
      <p:ext uri="{BB962C8B-B14F-4D97-AF65-F5344CB8AC3E}">
        <p14:creationId xmlns:p14="http://schemas.microsoft.com/office/powerpoint/2010/main" val="3631018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3C06D-9596-934E-0B5A-7818EDA94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0E4F7-7379-3040-8C7D-29277844CD9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AEEC832-13B4-0779-B5C6-29545D8F32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5D5A49DC-F3A4-6B1B-DCE3-0E8E087943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1B856-5973-49AE-9977-E24CB412D7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1431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1B856-5973-49AE-9977-E24CB412D7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9958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9A4B7-4F5D-E7E6-13DD-303E8746A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59892-1FDF-39A7-EEFA-6AB1534FB81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F05B60-7B21-DA06-D70E-FC42331AA6E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8668A429-FEF8-F673-6ED9-650EE4F14B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1B856-5973-49AE-9977-E24CB412D7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22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22</a:t>
            </a:fld>
            <a:endParaRPr lang="en-GB"/>
          </a:p>
        </p:txBody>
      </p:sp>
    </p:spTree>
    <p:extLst>
      <p:ext uri="{BB962C8B-B14F-4D97-AF65-F5344CB8AC3E}">
        <p14:creationId xmlns:p14="http://schemas.microsoft.com/office/powerpoint/2010/main" val="4260913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23</a:t>
            </a:fld>
            <a:endParaRPr lang="en-GB"/>
          </a:p>
        </p:txBody>
      </p:sp>
    </p:spTree>
    <p:extLst>
      <p:ext uri="{BB962C8B-B14F-4D97-AF65-F5344CB8AC3E}">
        <p14:creationId xmlns:p14="http://schemas.microsoft.com/office/powerpoint/2010/main" val="1519723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26</a:t>
            </a:fld>
            <a:endParaRPr lang="en-GB"/>
          </a:p>
        </p:txBody>
      </p:sp>
    </p:spTree>
    <p:extLst>
      <p:ext uri="{BB962C8B-B14F-4D97-AF65-F5344CB8AC3E}">
        <p14:creationId xmlns:p14="http://schemas.microsoft.com/office/powerpoint/2010/main" val="3445586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27</a:t>
            </a:fld>
            <a:endParaRPr lang="en-GB"/>
          </a:p>
        </p:txBody>
      </p:sp>
    </p:spTree>
    <p:extLst>
      <p:ext uri="{BB962C8B-B14F-4D97-AF65-F5344CB8AC3E}">
        <p14:creationId xmlns:p14="http://schemas.microsoft.com/office/powerpoint/2010/main" val="531451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E591B856-5973-49AE-9977-E24CB412D712}" type="slidenum">
              <a:rPr lang="en-GB" smtClean="0"/>
              <a:t>29</a:t>
            </a:fld>
            <a:endParaRPr lang="en-GB"/>
          </a:p>
        </p:txBody>
      </p:sp>
    </p:spTree>
    <p:extLst>
      <p:ext uri="{BB962C8B-B14F-4D97-AF65-F5344CB8AC3E}">
        <p14:creationId xmlns:p14="http://schemas.microsoft.com/office/powerpoint/2010/main" val="1357728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C32EB-E83F-955F-40E2-54AF062AF8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3C30A-B8E2-D72F-5CF5-013CCA0060F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74AC1E9-2B4E-66D8-4678-2E5FD2D025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A140B401-4CC7-3466-B30D-1BFC93444D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1B856-5973-49AE-9977-E24CB412D7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639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35</a:t>
            </a:fld>
            <a:endParaRPr lang="en-GB"/>
          </a:p>
        </p:txBody>
      </p:sp>
    </p:spTree>
    <p:extLst>
      <p:ext uri="{BB962C8B-B14F-4D97-AF65-F5344CB8AC3E}">
        <p14:creationId xmlns:p14="http://schemas.microsoft.com/office/powerpoint/2010/main" val="69909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36</a:t>
            </a:fld>
            <a:endParaRPr lang="en-GB"/>
          </a:p>
        </p:txBody>
      </p:sp>
    </p:spTree>
    <p:extLst>
      <p:ext uri="{BB962C8B-B14F-4D97-AF65-F5344CB8AC3E}">
        <p14:creationId xmlns:p14="http://schemas.microsoft.com/office/powerpoint/2010/main" val="2384849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99BD1-B025-610F-F241-9D084B2B9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9B46C-0B1A-B9CA-2F8C-26E21A8BBB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558CE7-F45F-3055-F8FD-D003EAAF90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6BC58CDA-A146-E10C-59D6-CA850BB697E2}"/>
              </a:ext>
            </a:extLst>
          </p:cNvPr>
          <p:cNvSpPr>
            <a:spLocks noGrp="1"/>
          </p:cNvSpPr>
          <p:nvPr>
            <p:ph type="sldNum" sz="quarter" idx="5"/>
          </p:nvPr>
        </p:nvSpPr>
        <p:spPr/>
        <p:txBody>
          <a:bodyPr/>
          <a:lstStyle/>
          <a:p>
            <a:fld id="{E591B856-5973-49AE-9977-E24CB412D712}" type="slidenum">
              <a:rPr lang="en-GB" smtClean="0"/>
              <a:t>39</a:t>
            </a:fld>
            <a:endParaRPr lang="en-GB"/>
          </a:p>
        </p:txBody>
      </p:sp>
    </p:spTree>
    <p:extLst>
      <p:ext uri="{BB962C8B-B14F-4D97-AF65-F5344CB8AC3E}">
        <p14:creationId xmlns:p14="http://schemas.microsoft.com/office/powerpoint/2010/main" val="3885399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2C4AB-7AE7-F185-F932-10EB74E163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9F96BD-F609-A3EA-5344-67F5F2AC0E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4DC1F-A52E-ECEC-9846-87FC09AE30A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E06D979-FEBD-E8F1-EC57-A4EF40774C25}"/>
              </a:ext>
            </a:extLst>
          </p:cNvPr>
          <p:cNvSpPr>
            <a:spLocks noGrp="1"/>
          </p:cNvSpPr>
          <p:nvPr>
            <p:ph type="sldNum" sz="quarter" idx="5"/>
          </p:nvPr>
        </p:nvSpPr>
        <p:spPr/>
        <p:txBody>
          <a:bodyPr/>
          <a:lstStyle/>
          <a:p>
            <a:fld id="{E591B856-5973-49AE-9977-E24CB412D712}" type="slidenum">
              <a:rPr lang="en-GB" smtClean="0"/>
              <a:t>40</a:t>
            </a:fld>
            <a:endParaRPr lang="en-GB"/>
          </a:p>
        </p:txBody>
      </p:sp>
    </p:spTree>
    <p:extLst>
      <p:ext uri="{BB962C8B-B14F-4D97-AF65-F5344CB8AC3E}">
        <p14:creationId xmlns:p14="http://schemas.microsoft.com/office/powerpoint/2010/main" val="4258600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12C04-1E21-EE79-A052-1CB90035B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138D7-5CCC-B9E5-4FC8-82418F4B0C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D7376EF-A679-0E9D-F13D-5A489B55FF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9C345FB4-934D-FEDD-1038-00552A85B7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1B856-5973-49AE-9977-E24CB412D7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135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43</a:t>
            </a:fld>
            <a:endParaRPr lang="en-GB"/>
          </a:p>
        </p:txBody>
      </p:sp>
    </p:spTree>
    <p:extLst>
      <p:ext uri="{BB962C8B-B14F-4D97-AF65-F5344CB8AC3E}">
        <p14:creationId xmlns:p14="http://schemas.microsoft.com/office/powerpoint/2010/main" val="2155501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4BDD9-92D9-3748-6D1C-7947D8AE7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9FB4A-C096-8FBD-C252-C4903AC51D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A36904-9082-60E4-4D01-BF356DFC46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768DF5DC-CD15-0404-C462-D710DE39CC2B}"/>
              </a:ext>
            </a:extLst>
          </p:cNvPr>
          <p:cNvSpPr>
            <a:spLocks noGrp="1"/>
          </p:cNvSpPr>
          <p:nvPr>
            <p:ph type="sldNum" sz="quarter" idx="5"/>
          </p:nvPr>
        </p:nvSpPr>
        <p:spPr/>
        <p:txBody>
          <a:bodyPr/>
          <a:lstStyle/>
          <a:p>
            <a:fld id="{E591B856-5973-49AE-9977-E24CB412D712}" type="slidenum">
              <a:rPr lang="en-GB" smtClean="0"/>
              <a:t>46</a:t>
            </a:fld>
            <a:endParaRPr lang="en-GB"/>
          </a:p>
        </p:txBody>
      </p:sp>
    </p:spTree>
    <p:extLst>
      <p:ext uri="{BB962C8B-B14F-4D97-AF65-F5344CB8AC3E}">
        <p14:creationId xmlns:p14="http://schemas.microsoft.com/office/powerpoint/2010/main" val="1740749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6CC35-11C5-9505-60F5-8F147D97B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AAD57A-58E6-2A28-AFB3-C4AE75D0C4B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8B2BF7F-40EE-5367-EDC6-F8F7AE6FA6C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E9D9813-688D-9A59-B52B-85DFB8664E14}"/>
              </a:ext>
            </a:extLst>
          </p:cNvPr>
          <p:cNvSpPr>
            <a:spLocks noGrp="1"/>
          </p:cNvSpPr>
          <p:nvPr>
            <p:ph type="sldNum" sz="quarter" idx="5"/>
          </p:nvPr>
        </p:nvSpPr>
        <p:spPr/>
        <p:txBody>
          <a:bodyPr/>
          <a:lstStyle/>
          <a:p>
            <a:fld id="{E591B856-5973-49AE-9977-E24CB412D712}" type="slidenum">
              <a:rPr lang="en-GB" smtClean="0"/>
              <a:t>47</a:t>
            </a:fld>
            <a:endParaRPr lang="en-GB"/>
          </a:p>
        </p:txBody>
      </p:sp>
    </p:spTree>
    <p:extLst>
      <p:ext uri="{BB962C8B-B14F-4D97-AF65-F5344CB8AC3E}">
        <p14:creationId xmlns:p14="http://schemas.microsoft.com/office/powerpoint/2010/main" val="156720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591B856-5973-49AE-9977-E24CB412D712}" type="slidenum">
              <a:rPr lang="en-GB" smtClean="0"/>
              <a:t>48</a:t>
            </a:fld>
            <a:endParaRPr lang="en-GB"/>
          </a:p>
        </p:txBody>
      </p:sp>
    </p:spTree>
    <p:extLst>
      <p:ext uri="{BB962C8B-B14F-4D97-AF65-F5344CB8AC3E}">
        <p14:creationId xmlns:p14="http://schemas.microsoft.com/office/powerpoint/2010/main" val="3781940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6213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365125"/>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7627200" y="0"/>
            <a:ext cx="45648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4E266DB6-61A2-48E7-5D2F-D96C82254834}"/>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2" descr="Welsh Government Logo">
            <a:extLst>
              <a:ext uri="{FF2B5EF4-FFF2-40B4-BE49-F238E27FC236}">
                <a16:creationId xmlns:a16="http://schemas.microsoft.com/office/drawing/2014/main" id="{6ABFC2E2-050C-E452-3079-8A70D3F7E88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7" y="6611843"/>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ack and white logo&#10;&#10;AI-generated content may be incorrect.">
            <a:extLst>
              <a:ext uri="{FF2B5EF4-FFF2-40B4-BE49-F238E27FC236}">
                <a16:creationId xmlns:a16="http://schemas.microsoft.com/office/drawing/2014/main" id="{C15B8F65-74EC-B896-8DB6-9173EB0B18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3" name="TextBox 2">
            <a:extLst>
              <a:ext uri="{FF2B5EF4-FFF2-40B4-BE49-F238E27FC236}">
                <a16:creationId xmlns:a16="http://schemas.microsoft.com/office/drawing/2014/main" id="{12E137F8-C350-A694-67BF-A7E61F6326EE}"/>
              </a:ext>
            </a:extLst>
          </p:cNvPr>
          <p:cNvSpPr txBox="1"/>
          <p:nvPr userDrawn="1"/>
        </p:nvSpPr>
        <p:spPr>
          <a:xfrm>
            <a:off x="15574"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53172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14163" y="0"/>
            <a:ext cx="5500564"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6705600" y="1041369"/>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2" name="Picture 1" descr="A black and white logo&#10;&#10;AI-generated content may be incorrect.">
            <a:extLst>
              <a:ext uri="{FF2B5EF4-FFF2-40B4-BE49-F238E27FC236}">
                <a16:creationId xmlns:a16="http://schemas.microsoft.com/office/drawing/2014/main" id="{40612015-5975-93A2-F805-95B27C018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4" name="TextBox 3">
            <a:extLst>
              <a:ext uri="{FF2B5EF4-FFF2-40B4-BE49-F238E27FC236}">
                <a16:creationId xmlns:a16="http://schemas.microsoft.com/office/drawing/2014/main" id="{0BFF970E-26F0-609E-8324-9B1C84697D69}"/>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pic>
        <p:nvPicPr>
          <p:cNvPr id="3" name="Picture 2" descr="Welsh Government Logo">
            <a:extLst>
              <a:ext uri="{FF2B5EF4-FFF2-40B4-BE49-F238E27FC236}">
                <a16:creationId xmlns:a16="http://schemas.microsoft.com/office/drawing/2014/main" id="{0A34AF76-DB14-1D71-B9B2-99655B32A38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600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365125"/>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6096000" y="0"/>
            <a:ext cx="60960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Box 3">
            <a:extLst>
              <a:ext uri="{FF2B5EF4-FFF2-40B4-BE49-F238E27FC236}">
                <a16:creationId xmlns:a16="http://schemas.microsoft.com/office/drawing/2014/main" id="{8E6BC91D-32B9-F018-C1EA-9CC5D2F7292C}"/>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7" name="Rectangle 6">
            <a:extLst>
              <a:ext uri="{FF2B5EF4-FFF2-40B4-BE49-F238E27FC236}">
                <a16:creationId xmlns:a16="http://schemas.microsoft.com/office/drawing/2014/main" id="{11E727D9-1711-3EBF-FE4C-97101F8F22C7}"/>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and white logo&#10;&#10;AI-generated content may be incorrect.">
            <a:extLst>
              <a:ext uri="{FF2B5EF4-FFF2-40B4-BE49-F238E27FC236}">
                <a16:creationId xmlns:a16="http://schemas.microsoft.com/office/drawing/2014/main" id="{3E340515-EA54-8A92-DCB1-AB7E0B07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pic>
        <p:nvPicPr>
          <p:cNvPr id="3" name="Picture 2" descr="Welsh Government Logo">
            <a:extLst>
              <a:ext uri="{FF2B5EF4-FFF2-40B4-BE49-F238E27FC236}">
                <a16:creationId xmlns:a16="http://schemas.microsoft.com/office/drawing/2014/main" id="{542C79BD-E26D-B801-0F43-069C4EBE83E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515725" y="6616762"/>
            <a:ext cx="351001" cy="2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349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199" y="1207813"/>
            <a:ext cx="10620375" cy="549275"/>
          </a:xfrm>
        </p:spPr>
        <p:txBody>
          <a:bodyPr>
            <a:noAutofit/>
          </a:bodyPr>
          <a:lstStyle>
            <a:lvl1pPr algn="l">
              <a:defRPr sz="24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TextBox 3">
            <a:extLst>
              <a:ext uri="{FF2B5EF4-FFF2-40B4-BE49-F238E27FC236}">
                <a16:creationId xmlns:a16="http://schemas.microsoft.com/office/drawing/2014/main" id="{49CC4A44-72EB-5D4B-B604-41D0CBB3EFB8}"/>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7" name="Rectangle 6">
            <a:extLst>
              <a:ext uri="{FF2B5EF4-FFF2-40B4-BE49-F238E27FC236}">
                <a16:creationId xmlns:a16="http://schemas.microsoft.com/office/drawing/2014/main" id="{DB49F76C-54F6-D50F-7210-F4DBF30FED79}"/>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ack and white logo&#10;&#10;AI-generated content may be incorrect.">
            <a:extLst>
              <a:ext uri="{FF2B5EF4-FFF2-40B4-BE49-F238E27FC236}">
                <a16:creationId xmlns:a16="http://schemas.microsoft.com/office/drawing/2014/main" id="{EF0B2935-3CC5-AA56-83A5-E0E0131069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pic>
        <p:nvPicPr>
          <p:cNvPr id="3" name="Picture 2" descr="Welsh Government Logo">
            <a:extLst>
              <a:ext uri="{FF2B5EF4-FFF2-40B4-BE49-F238E27FC236}">
                <a16:creationId xmlns:a16="http://schemas.microsoft.com/office/drawing/2014/main" id="{F5472DF9-4D35-3536-1EB9-71E55DD94E7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515725" y="6616762"/>
            <a:ext cx="351001" cy="2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90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1A19D0-27C6-E328-AF2B-2A8B5220D430}"/>
              </a:ext>
            </a:extLst>
          </p:cNvPr>
          <p:cNvSpPr/>
          <p:nvPr userDrawn="1"/>
        </p:nvSpPr>
        <p:spPr>
          <a:xfrm rot="5400000">
            <a:off x="7970997" y="1824252"/>
            <a:ext cx="2565081" cy="5876925"/>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13">
            <a:extLst>
              <a:ext uri="{FF2B5EF4-FFF2-40B4-BE49-F238E27FC236}">
                <a16:creationId xmlns:a16="http://schemas.microsoft.com/office/drawing/2014/main" id="{E939716B-2A46-E3D1-C447-81C12AD230D0}"/>
              </a:ext>
            </a:extLst>
          </p:cNvPr>
          <p:cNvSpPr>
            <a:spLocks noGrp="1"/>
          </p:cNvSpPr>
          <p:nvPr>
            <p:ph sz="quarter" idx="10"/>
          </p:nvPr>
        </p:nvSpPr>
        <p:spPr>
          <a:xfrm>
            <a:off x="8562975" y="3819739"/>
            <a:ext cx="3467100" cy="1885950"/>
          </a:xfrm>
          <a:prstGeom prst="rect">
            <a:avLst/>
          </a:prstGeom>
        </p:spPr>
        <p:txBody>
          <a:bodyPr anchor="ctr"/>
          <a:lstStyle>
            <a:lvl1pPr marL="0" indent="0" algn="ctr">
              <a:buNone/>
              <a:defRPr sz="3200">
                <a:solidFill>
                  <a:schemeClr val="bg1"/>
                </a:solidFill>
                <a:latin typeface="Arial" panose="020B0604020202020204" pitchFamily="34" charset="0"/>
                <a:cs typeface="Arial" panose="020B0604020202020204" pitchFamily="34" charset="0"/>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pic>
        <p:nvPicPr>
          <p:cNvPr id="7" name="Picture 2" descr="Welsh Government Logo">
            <a:extLst>
              <a:ext uri="{FF2B5EF4-FFF2-40B4-BE49-F238E27FC236}">
                <a16:creationId xmlns:a16="http://schemas.microsoft.com/office/drawing/2014/main" id="{69DD4672-AA9B-96EE-D941-D8FC34889AD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03861" y="4811652"/>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3D294B5D-EE39-C63A-E247-D08E7C9DCE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8676" y="4554522"/>
            <a:ext cx="646501" cy="208192"/>
          </a:xfrm>
          <a:prstGeom prst="rect">
            <a:avLst/>
          </a:prstGeom>
        </p:spPr>
      </p:pic>
      <p:sp>
        <p:nvSpPr>
          <p:cNvPr id="3" name="Rectangle 2">
            <a:extLst>
              <a:ext uri="{FF2B5EF4-FFF2-40B4-BE49-F238E27FC236}">
                <a16:creationId xmlns:a16="http://schemas.microsoft.com/office/drawing/2014/main" id="{54B98088-3BDE-538B-5B22-8D1CD49798BC}"/>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black and white logo&#10;&#10;AI-generated content may be incorrect.">
            <a:extLst>
              <a:ext uri="{FF2B5EF4-FFF2-40B4-BE49-F238E27FC236}">
                <a16:creationId xmlns:a16="http://schemas.microsoft.com/office/drawing/2014/main" id="{AD29A11E-6433-FE5A-7E9C-B87B8ACAC2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pic>
        <p:nvPicPr>
          <p:cNvPr id="10" name="Picture 2" descr="Welsh Government Logo">
            <a:extLst>
              <a:ext uri="{FF2B5EF4-FFF2-40B4-BE49-F238E27FC236}">
                <a16:creationId xmlns:a16="http://schemas.microsoft.com/office/drawing/2014/main" id="{876B84AA-2000-1487-CE55-028A1F4B00C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515725" y="6616762"/>
            <a:ext cx="351001" cy="2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61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6" y="1157317"/>
            <a:ext cx="3790800" cy="5700681"/>
          </a:xfrm>
        </p:spPr>
        <p:txBody>
          <a:bodyPr/>
          <a:lstStyle/>
          <a:p>
            <a:endParaRPr lang="en-GB"/>
          </a:p>
        </p:txBody>
      </p:sp>
      <p:sp>
        <p:nvSpPr>
          <p:cNvPr id="2" name="Picture Placeholder 9">
            <a:extLst>
              <a:ext uri="{FF2B5EF4-FFF2-40B4-BE49-F238E27FC236}">
                <a16:creationId xmlns:a16="http://schemas.microsoft.com/office/drawing/2014/main" id="{022C2808-630D-D4CF-42BE-1F4371D58029}"/>
              </a:ext>
            </a:extLst>
          </p:cNvPr>
          <p:cNvSpPr>
            <a:spLocks noGrp="1"/>
          </p:cNvSpPr>
          <p:nvPr>
            <p:ph type="pic" sz="quarter" idx="14"/>
          </p:nvPr>
        </p:nvSpPr>
        <p:spPr>
          <a:xfrm>
            <a:off x="4614835" y="1157317"/>
            <a:ext cx="3790800" cy="5700681"/>
          </a:xfrm>
        </p:spPr>
        <p:txBody>
          <a:bodyPr/>
          <a:lstStyle/>
          <a:p>
            <a:endParaRPr lang="en-GB"/>
          </a:p>
        </p:txBody>
      </p:sp>
      <p:sp>
        <p:nvSpPr>
          <p:cNvPr id="3" name="Picture Placeholder 9">
            <a:extLst>
              <a:ext uri="{FF2B5EF4-FFF2-40B4-BE49-F238E27FC236}">
                <a16:creationId xmlns:a16="http://schemas.microsoft.com/office/drawing/2014/main" id="{BD2C1520-BD52-7D1B-E029-FA2F2636C410}"/>
              </a:ext>
            </a:extLst>
          </p:cNvPr>
          <p:cNvSpPr>
            <a:spLocks noGrp="1"/>
          </p:cNvSpPr>
          <p:nvPr>
            <p:ph type="pic" sz="quarter" idx="15"/>
          </p:nvPr>
        </p:nvSpPr>
        <p:spPr>
          <a:xfrm>
            <a:off x="8405635" y="1157317"/>
            <a:ext cx="3790800" cy="5700681"/>
          </a:xfrm>
        </p:spPr>
        <p:txBody>
          <a:bodyPr/>
          <a:lstStyle/>
          <a:p>
            <a:endParaRPr lang="en-GB"/>
          </a:p>
        </p:txBody>
      </p:sp>
      <p:sp>
        <p:nvSpPr>
          <p:cNvPr id="4" name="Title 1">
            <a:extLst>
              <a:ext uri="{FF2B5EF4-FFF2-40B4-BE49-F238E27FC236}">
                <a16:creationId xmlns:a16="http://schemas.microsoft.com/office/drawing/2014/main" id="{FD80631E-EDE1-E5F1-B051-5AB6FC24A2D8}"/>
              </a:ext>
            </a:extLst>
          </p:cNvPr>
          <p:cNvSpPr>
            <a:spLocks noGrp="1"/>
          </p:cNvSpPr>
          <p:nvPr>
            <p:ph type="title"/>
          </p:nvPr>
        </p:nvSpPr>
        <p:spPr>
          <a:xfrm>
            <a:off x="838199" y="180000"/>
            <a:ext cx="11099801"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8" name="TextBox 7">
            <a:extLst>
              <a:ext uri="{FF2B5EF4-FFF2-40B4-BE49-F238E27FC236}">
                <a16:creationId xmlns:a16="http://schemas.microsoft.com/office/drawing/2014/main" id="{10D5266B-4873-FFB2-12ED-C018C9A0F5EE}"/>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6" name="Rectangle 5">
            <a:extLst>
              <a:ext uri="{FF2B5EF4-FFF2-40B4-BE49-F238E27FC236}">
                <a16:creationId xmlns:a16="http://schemas.microsoft.com/office/drawing/2014/main" id="{107DC1B4-91B7-948A-0F50-BB951DB1C3C0}"/>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 black and white logo&#10;&#10;AI-generated content may be incorrect.">
            <a:extLst>
              <a:ext uri="{FF2B5EF4-FFF2-40B4-BE49-F238E27FC236}">
                <a16:creationId xmlns:a16="http://schemas.microsoft.com/office/drawing/2014/main" id="{27EFC7CD-44DB-EBB6-92A0-7D0B6CA99F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pic>
        <p:nvPicPr>
          <p:cNvPr id="7" name="Picture 2" descr="Welsh Government Logo">
            <a:extLst>
              <a:ext uri="{FF2B5EF4-FFF2-40B4-BE49-F238E27FC236}">
                <a16:creationId xmlns:a16="http://schemas.microsoft.com/office/drawing/2014/main" id="{51C07CF4-F264-F76C-322A-BB6FF934E47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515725" y="6616762"/>
            <a:ext cx="351001" cy="2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728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849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365125"/>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7627200" y="0"/>
            <a:ext cx="45648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3">
            <a:extLst>
              <a:ext uri="{FF2B5EF4-FFF2-40B4-BE49-F238E27FC236}">
                <a16:creationId xmlns:a16="http://schemas.microsoft.com/office/drawing/2014/main" id="{3237E96B-DC87-1410-5CA1-DDFB524040AB}"/>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Welsh Government Logo">
            <a:extLst>
              <a:ext uri="{FF2B5EF4-FFF2-40B4-BE49-F238E27FC236}">
                <a16:creationId xmlns:a16="http://schemas.microsoft.com/office/drawing/2014/main" id="{615C53A1-CCD1-FB92-3D5C-02F395AD631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7" y="6604223"/>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ack and white logo&#10;&#10;AI-generated content may be incorrect.">
            <a:extLst>
              <a:ext uri="{FF2B5EF4-FFF2-40B4-BE49-F238E27FC236}">
                <a16:creationId xmlns:a16="http://schemas.microsoft.com/office/drawing/2014/main" id="{CB60BC9E-6A0E-C235-B572-786A8D90906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3" name="TextBox 2">
            <a:extLst>
              <a:ext uri="{FF2B5EF4-FFF2-40B4-BE49-F238E27FC236}">
                <a16:creationId xmlns:a16="http://schemas.microsoft.com/office/drawing/2014/main" id="{12E137F8-C350-A694-67BF-A7E61F6326EE}"/>
              </a:ext>
            </a:extLst>
          </p:cNvPr>
          <p:cNvSpPr txBox="1"/>
          <p:nvPr userDrawn="1"/>
        </p:nvSpPr>
        <p:spPr>
          <a:xfrm>
            <a:off x="53988"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1718356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14163" y="0"/>
            <a:ext cx="5500564"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6705600" y="1041369"/>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TextBox 3">
            <a:extLst>
              <a:ext uri="{FF2B5EF4-FFF2-40B4-BE49-F238E27FC236}">
                <a16:creationId xmlns:a16="http://schemas.microsoft.com/office/drawing/2014/main" id="{0BFF970E-26F0-609E-8324-9B1C84697D69}"/>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1530762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365125"/>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6096000" y="0"/>
            <a:ext cx="60960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2">
            <a:extLst>
              <a:ext uri="{FF2B5EF4-FFF2-40B4-BE49-F238E27FC236}">
                <a16:creationId xmlns:a16="http://schemas.microsoft.com/office/drawing/2014/main" id="{7FA57021-CF09-9CDC-BC71-03C9992F8AD3}"/>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2" descr="Welsh Government Logo">
            <a:extLst>
              <a:ext uri="{FF2B5EF4-FFF2-40B4-BE49-F238E27FC236}">
                <a16:creationId xmlns:a16="http://schemas.microsoft.com/office/drawing/2014/main" id="{035E9FF0-758F-02C5-6CC8-C9A6D8498A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7" y="6604223"/>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ack and white logo&#10;&#10;AI-generated content may be incorrect.">
            <a:extLst>
              <a:ext uri="{FF2B5EF4-FFF2-40B4-BE49-F238E27FC236}">
                <a16:creationId xmlns:a16="http://schemas.microsoft.com/office/drawing/2014/main" id="{DFC74AD1-A499-5217-43C8-87A0C8E94E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4" name="TextBox 3">
            <a:extLst>
              <a:ext uri="{FF2B5EF4-FFF2-40B4-BE49-F238E27FC236}">
                <a16:creationId xmlns:a16="http://schemas.microsoft.com/office/drawing/2014/main" id="{8E6BC91D-32B9-F018-C1EA-9CC5D2F7292C}"/>
              </a:ext>
            </a:extLst>
          </p:cNvPr>
          <p:cNvSpPr txBox="1"/>
          <p:nvPr userDrawn="1"/>
        </p:nvSpPr>
        <p:spPr>
          <a:xfrm>
            <a:off x="53988" y="6642556"/>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4038483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199" y="1207813"/>
            <a:ext cx="10620375" cy="549275"/>
          </a:xfrm>
        </p:spPr>
        <p:txBody>
          <a:bodyPr>
            <a:noAutofit/>
          </a:bodyPr>
          <a:lstStyle>
            <a:lvl1pPr algn="l">
              <a:defRPr sz="24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TextBox 3">
            <a:extLst>
              <a:ext uri="{FF2B5EF4-FFF2-40B4-BE49-F238E27FC236}">
                <a16:creationId xmlns:a16="http://schemas.microsoft.com/office/drawing/2014/main" id="{49CC4A44-72EB-5D4B-B604-41D0CBB3EFB8}"/>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2" name="Rectangle 1">
            <a:extLst>
              <a:ext uri="{FF2B5EF4-FFF2-40B4-BE49-F238E27FC236}">
                <a16:creationId xmlns:a16="http://schemas.microsoft.com/office/drawing/2014/main" id="{340222A8-31F0-91B1-4D35-D5EAE05E656A}"/>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2" descr="Welsh Government Logo">
            <a:extLst>
              <a:ext uri="{FF2B5EF4-FFF2-40B4-BE49-F238E27FC236}">
                <a16:creationId xmlns:a16="http://schemas.microsoft.com/office/drawing/2014/main" id="{6619225C-DD7A-CD2C-F254-C572F37DE04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7" y="6604223"/>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ack and white logo&#10;&#10;AI-generated content may be incorrect.">
            <a:extLst>
              <a:ext uri="{FF2B5EF4-FFF2-40B4-BE49-F238E27FC236}">
                <a16:creationId xmlns:a16="http://schemas.microsoft.com/office/drawing/2014/main" id="{C7DB1E98-5D8C-6B3C-5DDA-0C084D52AC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Tree>
    <p:extLst>
      <p:ext uri="{BB962C8B-B14F-4D97-AF65-F5344CB8AC3E}">
        <p14:creationId xmlns:p14="http://schemas.microsoft.com/office/powerpoint/2010/main" val="1082195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1A19D0-27C6-E328-AF2B-2A8B5220D430}"/>
              </a:ext>
            </a:extLst>
          </p:cNvPr>
          <p:cNvSpPr/>
          <p:nvPr userDrawn="1"/>
        </p:nvSpPr>
        <p:spPr>
          <a:xfrm rot="5400000">
            <a:off x="7970997" y="1824252"/>
            <a:ext cx="2565081" cy="5876925"/>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13">
            <a:extLst>
              <a:ext uri="{FF2B5EF4-FFF2-40B4-BE49-F238E27FC236}">
                <a16:creationId xmlns:a16="http://schemas.microsoft.com/office/drawing/2014/main" id="{E939716B-2A46-E3D1-C447-81C12AD230D0}"/>
              </a:ext>
            </a:extLst>
          </p:cNvPr>
          <p:cNvSpPr>
            <a:spLocks noGrp="1"/>
          </p:cNvSpPr>
          <p:nvPr>
            <p:ph sz="quarter" idx="10"/>
          </p:nvPr>
        </p:nvSpPr>
        <p:spPr>
          <a:xfrm>
            <a:off x="8562975" y="3819739"/>
            <a:ext cx="3467100" cy="1885950"/>
          </a:xfrm>
          <a:prstGeom prst="rect">
            <a:avLst/>
          </a:prstGeom>
        </p:spPr>
        <p:txBody>
          <a:bodyPr anchor="ctr"/>
          <a:lstStyle>
            <a:lvl1pPr marL="0" indent="0" algn="ctr">
              <a:buNone/>
              <a:defRPr sz="3200">
                <a:solidFill>
                  <a:schemeClr val="bg1"/>
                </a:solidFill>
                <a:latin typeface="Arial" panose="020B0604020202020204" pitchFamily="34" charset="0"/>
                <a:cs typeface="Arial" panose="020B0604020202020204" pitchFamily="34" charset="0"/>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pic>
        <p:nvPicPr>
          <p:cNvPr id="7" name="Picture 2" descr="Welsh Government Logo">
            <a:extLst>
              <a:ext uri="{FF2B5EF4-FFF2-40B4-BE49-F238E27FC236}">
                <a16:creationId xmlns:a16="http://schemas.microsoft.com/office/drawing/2014/main" id="{69DD4672-AA9B-96EE-D941-D8FC34889AD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03861" y="4811652"/>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3D294B5D-EE39-C63A-E247-D08E7C9DCE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8676" y="4554522"/>
            <a:ext cx="646501" cy="208192"/>
          </a:xfrm>
          <a:prstGeom prst="rect">
            <a:avLst/>
          </a:prstGeom>
        </p:spPr>
      </p:pic>
    </p:spTree>
    <p:extLst>
      <p:ext uri="{BB962C8B-B14F-4D97-AF65-F5344CB8AC3E}">
        <p14:creationId xmlns:p14="http://schemas.microsoft.com/office/powerpoint/2010/main" val="3927420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6" y="1157317"/>
            <a:ext cx="3790800" cy="5700681"/>
          </a:xfrm>
        </p:spPr>
        <p:txBody>
          <a:bodyPr/>
          <a:lstStyle/>
          <a:p>
            <a:endParaRPr lang="en-GB"/>
          </a:p>
        </p:txBody>
      </p:sp>
      <p:sp>
        <p:nvSpPr>
          <p:cNvPr id="2" name="Picture Placeholder 9">
            <a:extLst>
              <a:ext uri="{FF2B5EF4-FFF2-40B4-BE49-F238E27FC236}">
                <a16:creationId xmlns:a16="http://schemas.microsoft.com/office/drawing/2014/main" id="{022C2808-630D-D4CF-42BE-1F4371D58029}"/>
              </a:ext>
            </a:extLst>
          </p:cNvPr>
          <p:cNvSpPr>
            <a:spLocks noGrp="1"/>
          </p:cNvSpPr>
          <p:nvPr>
            <p:ph type="pic" sz="quarter" idx="14"/>
          </p:nvPr>
        </p:nvSpPr>
        <p:spPr>
          <a:xfrm>
            <a:off x="4614835" y="1157317"/>
            <a:ext cx="3790800" cy="5700681"/>
          </a:xfrm>
        </p:spPr>
        <p:txBody>
          <a:bodyPr/>
          <a:lstStyle/>
          <a:p>
            <a:endParaRPr lang="en-GB"/>
          </a:p>
        </p:txBody>
      </p:sp>
      <p:sp>
        <p:nvSpPr>
          <p:cNvPr id="3" name="Picture Placeholder 9">
            <a:extLst>
              <a:ext uri="{FF2B5EF4-FFF2-40B4-BE49-F238E27FC236}">
                <a16:creationId xmlns:a16="http://schemas.microsoft.com/office/drawing/2014/main" id="{BD2C1520-BD52-7D1B-E029-FA2F2636C410}"/>
              </a:ext>
            </a:extLst>
          </p:cNvPr>
          <p:cNvSpPr>
            <a:spLocks noGrp="1"/>
          </p:cNvSpPr>
          <p:nvPr>
            <p:ph type="pic" sz="quarter" idx="15"/>
          </p:nvPr>
        </p:nvSpPr>
        <p:spPr>
          <a:xfrm>
            <a:off x="8405635" y="1157317"/>
            <a:ext cx="3790800" cy="5700681"/>
          </a:xfrm>
        </p:spPr>
        <p:txBody>
          <a:bodyPr/>
          <a:lstStyle/>
          <a:p>
            <a:endParaRPr lang="en-GB"/>
          </a:p>
        </p:txBody>
      </p:sp>
      <p:sp>
        <p:nvSpPr>
          <p:cNvPr id="4" name="Title 1">
            <a:extLst>
              <a:ext uri="{FF2B5EF4-FFF2-40B4-BE49-F238E27FC236}">
                <a16:creationId xmlns:a16="http://schemas.microsoft.com/office/drawing/2014/main" id="{FD80631E-EDE1-E5F1-B051-5AB6FC24A2D8}"/>
              </a:ext>
            </a:extLst>
          </p:cNvPr>
          <p:cNvSpPr>
            <a:spLocks noGrp="1"/>
          </p:cNvSpPr>
          <p:nvPr>
            <p:ph type="title"/>
          </p:nvPr>
        </p:nvSpPr>
        <p:spPr>
          <a:xfrm>
            <a:off x="838199" y="180000"/>
            <a:ext cx="11099801"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8" name="TextBox 7">
            <a:extLst>
              <a:ext uri="{FF2B5EF4-FFF2-40B4-BE49-F238E27FC236}">
                <a16:creationId xmlns:a16="http://schemas.microsoft.com/office/drawing/2014/main" id="{10D5266B-4873-FFB2-12ED-C018C9A0F5EE}"/>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5" name="Rectangle 4">
            <a:extLst>
              <a:ext uri="{FF2B5EF4-FFF2-40B4-BE49-F238E27FC236}">
                <a16:creationId xmlns:a16="http://schemas.microsoft.com/office/drawing/2014/main" id="{5F79B984-7A37-65B9-C20E-C3A37F7D16BB}"/>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Welsh Government Logo">
            <a:extLst>
              <a:ext uri="{FF2B5EF4-FFF2-40B4-BE49-F238E27FC236}">
                <a16:creationId xmlns:a16="http://schemas.microsoft.com/office/drawing/2014/main" id="{9D2D2668-169D-9A0E-AC0E-E229AFF4D98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7" y="6604223"/>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black and white logo&#10;&#10;AI-generated content may be incorrect.">
            <a:extLst>
              <a:ext uri="{FF2B5EF4-FFF2-40B4-BE49-F238E27FC236}">
                <a16:creationId xmlns:a16="http://schemas.microsoft.com/office/drawing/2014/main" id="{DB826EAB-5A9F-BACB-034C-67029AD983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Tree>
    <p:extLst>
      <p:ext uri="{BB962C8B-B14F-4D97-AF65-F5344CB8AC3E}">
        <p14:creationId xmlns:p14="http://schemas.microsoft.com/office/powerpoint/2010/main" val="1568833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6" y="1157317"/>
            <a:ext cx="5694364" cy="5700681"/>
          </a:xfrm>
        </p:spPr>
        <p:txBody>
          <a:bodyPr/>
          <a:lstStyle/>
          <a:p>
            <a:endParaRPr lang="en-GB"/>
          </a:p>
        </p:txBody>
      </p:sp>
      <p:sp>
        <p:nvSpPr>
          <p:cNvPr id="3" name="Picture Placeholder 9">
            <a:extLst>
              <a:ext uri="{FF2B5EF4-FFF2-40B4-BE49-F238E27FC236}">
                <a16:creationId xmlns:a16="http://schemas.microsoft.com/office/drawing/2014/main" id="{BD2C1520-BD52-7D1B-E029-FA2F2636C410}"/>
              </a:ext>
            </a:extLst>
          </p:cNvPr>
          <p:cNvSpPr>
            <a:spLocks noGrp="1"/>
          </p:cNvSpPr>
          <p:nvPr>
            <p:ph type="pic" sz="quarter" idx="15"/>
          </p:nvPr>
        </p:nvSpPr>
        <p:spPr>
          <a:xfrm>
            <a:off x="6497636" y="1149218"/>
            <a:ext cx="5694364" cy="5700681"/>
          </a:xfrm>
        </p:spPr>
        <p:txBody>
          <a:bodyPr/>
          <a:lstStyle/>
          <a:p>
            <a:endParaRPr lang="en-GB"/>
          </a:p>
        </p:txBody>
      </p:sp>
      <p:sp>
        <p:nvSpPr>
          <p:cNvPr id="4" name="Title 1">
            <a:extLst>
              <a:ext uri="{FF2B5EF4-FFF2-40B4-BE49-F238E27FC236}">
                <a16:creationId xmlns:a16="http://schemas.microsoft.com/office/drawing/2014/main" id="{FD80631E-EDE1-E5F1-B051-5AB6FC24A2D8}"/>
              </a:ext>
            </a:extLst>
          </p:cNvPr>
          <p:cNvSpPr>
            <a:spLocks noGrp="1"/>
          </p:cNvSpPr>
          <p:nvPr>
            <p:ph type="title"/>
          </p:nvPr>
        </p:nvSpPr>
        <p:spPr>
          <a:xfrm>
            <a:off x="838199" y="180000"/>
            <a:ext cx="11099801"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8" name="TextBox 7">
            <a:extLst>
              <a:ext uri="{FF2B5EF4-FFF2-40B4-BE49-F238E27FC236}">
                <a16:creationId xmlns:a16="http://schemas.microsoft.com/office/drawing/2014/main" id="{10D5266B-4873-FFB2-12ED-C018C9A0F5EE}"/>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2" name="Rectangle 1">
            <a:extLst>
              <a:ext uri="{FF2B5EF4-FFF2-40B4-BE49-F238E27FC236}">
                <a16:creationId xmlns:a16="http://schemas.microsoft.com/office/drawing/2014/main" id="{3571793F-0AA8-932C-D214-BFCF42547C77}"/>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2" descr="Welsh Government Logo">
            <a:extLst>
              <a:ext uri="{FF2B5EF4-FFF2-40B4-BE49-F238E27FC236}">
                <a16:creationId xmlns:a16="http://schemas.microsoft.com/office/drawing/2014/main" id="{EDCA4E27-A9C9-82B7-7274-832D3C2F79D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7" y="6604223"/>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and white logo&#10;&#10;AI-generated content may be incorrect.">
            <a:extLst>
              <a:ext uri="{FF2B5EF4-FFF2-40B4-BE49-F238E27FC236}">
                <a16:creationId xmlns:a16="http://schemas.microsoft.com/office/drawing/2014/main" id="{554B688D-F5FA-1792-0487-8311F54ED2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Tree>
    <p:extLst>
      <p:ext uri="{BB962C8B-B14F-4D97-AF65-F5344CB8AC3E}">
        <p14:creationId xmlns:p14="http://schemas.microsoft.com/office/powerpoint/2010/main" val="454873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866771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309700" y="336550"/>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7627200" y="0"/>
            <a:ext cx="45648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309700" y="1133475"/>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074" name="Picture 2" descr="Welsh Government Logo">
            <a:extLst>
              <a:ext uri="{FF2B5EF4-FFF2-40B4-BE49-F238E27FC236}">
                <a16:creationId xmlns:a16="http://schemas.microsoft.com/office/drawing/2014/main" id="{4409CF9D-498F-14C7-05C5-85D8682D41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7" y="6604223"/>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40612015-5975-93A2-F805-95B27C0182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3" name="TextBox 2">
            <a:extLst>
              <a:ext uri="{FF2B5EF4-FFF2-40B4-BE49-F238E27FC236}">
                <a16:creationId xmlns:a16="http://schemas.microsoft.com/office/drawing/2014/main" id="{12E137F8-C350-A694-67BF-A7E61F6326EE}"/>
              </a:ext>
            </a:extLst>
          </p:cNvPr>
          <p:cNvSpPr txBox="1"/>
          <p:nvPr userDrawn="1"/>
        </p:nvSpPr>
        <p:spPr>
          <a:xfrm>
            <a:off x="0"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131073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B8BAE3-D2A3-7831-5B75-2915FFE368AB}"/>
              </a:ext>
            </a:extLst>
          </p:cNvPr>
          <p:cNvSpPr/>
          <p:nvPr userDrawn="1"/>
        </p:nvSpPr>
        <p:spPr>
          <a:xfrm>
            <a:off x="-14163" y="0"/>
            <a:ext cx="5500564" cy="6858000"/>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6705600" y="1041369"/>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3074" name="Picture 2" descr="Welsh Government Logo">
            <a:extLst>
              <a:ext uri="{FF2B5EF4-FFF2-40B4-BE49-F238E27FC236}">
                <a16:creationId xmlns:a16="http://schemas.microsoft.com/office/drawing/2014/main" id="{4409CF9D-498F-14C7-05C5-85D8682D41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46" y="608042"/>
            <a:ext cx="907166" cy="6047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40612015-5975-93A2-F805-95B27C0182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6" y="365125"/>
            <a:ext cx="646501" cy="208192"/>
          </a:xfrm>
          <a:prstGeom prst="rect">
            <a:avLst/>
          </a:prstGeom>
        </p:spPr>
      </p:pic>
      <p:sp>
        <p:nvSpPr>
          <p:cNvPr id="4" name="TextBox 3">
            <a:extLst>
              <a:ext uri="{FF2B5EF4-FFF2-40B4-BE49-F238E27FC236}">
                <a16:creationId xmlns:a16="http://schemas.microsoft.com/office/drawing/2014/main" id="{0BFF970E-26F0-609E-8324-9B1C84697D69}"/>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892497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200" y="365125"/>
            <a:ext cx="4965700" cy="549275"/>
          </a:xfrm>
        </p:spPr>
        <p:txBody>
          <a:bodyPr>
            <a:noAutofit/>
          </a:bodyPr>
          <a:lstStyle>
            <a:lvl1pPr algn="l">
              <a:defRPr sz="18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6096000" y="0"/>
            <a:ext cx="6096000" cy="6858000"/>
          </a:xfrm>
        </p:spPr>
        <p:txBody>
          <a:bodyPr/>
          <a:lstStyle/>
          <a:p>
            <a:endParaRPr lang="en-GB"/>
          </a:p>
        </p:txBody>
      </p:sp>
      <p:sp>
        <p:nvSpPr>
          <p:cNvPr id="11" name="Content Placeholder 7">
            <a:extLst>
              <a:ext uri="{FF2B5EF4-FFF2-40B4-BE49-F238E27FC236}">
                <a16:creationId xmlns:a16="http://schemas.microsoft.com/office/drawing/2014/main" id="{3057EE98-D455-EF97-934A-9518EB5A068C}"/>
              </a:ext>
            </a:extLst>
          </p:cNvPr>
          <p:cNvSpPr>
            <a:spLocks noGrp="1"/>
          </p:cNvSpPr>
          <p:nvPr>
            <p:ph sz="quarter" idx="14"/>
          </p:nvPr>
        </p:nvSpPr>
        <p:spPr>
          <a:xfrm>
            <a:off x="838200" y="1162050"/>
            <a:ext cx="4851400" cy="49466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Box 3">
            <a:extLst>
              <a:ext uri="{FF2B5EF4-FFF2-40B4-BE49-F238E27FC236}">
                <a16:creationId xmlns:a16="http://schemas.microsoft.com/office/drawing/2014/main" id="{8E6BC91D-32B9-F018-C1EA-9CC5D2F7292C}"/>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2" name="Rectangle 1">
            <a:extLst>
              <a:ext uri="{FF2B5EF4-FFF2-40B4-BE49-F238E27FC236}">
                <a16:creationId xmlns:a16="http://schemas.microsoft.com/office/drawing/2014/main" id="{846277FD-DE53-EBBD-BCB4-3629ACA50505}"/>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Welsh Government Logo">
            <a:extLst>
              <a:ext uri="{FF2B5EF4-FFF2-40B4-BE49-F238E27FC236}">
                <a16:creationId xmlns:a16="http://schemas.microsoft.com/office/drawing/2014/main" id="{70F017B8-53BB-E05E-6108-2022F81A93A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5" y="6623390"/>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ack and white logo&#10;&#10;AI-generated content may be incorrect.">
            <a:extLst>
              <a:ext uri="{FF2B5EF4-FFF2-40B4-BE49-F238E27FC236}">
                <a16:creationId xmlns:a16="http://schemas.microsoft.com/office/drawing/2014/main" id="{288E3485-5785-5E6F-9ABA-BA2EAE1796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9" name="TextBox 8">
            <a:extLst>
              <a:ext uri="{FF2B5EF4-FFF2-40B4-BE49-F238E27FC236}">
                <a16:creationId xmlns:a16="http://schemas.microsoft.com/office/drawing/2014/main" id="{B4442667-5672-E683-9936-497B0CFC09F2}"/>
              </a:ext>
            </a:extLst>
          </p:cNvPr>
          <p:cNvSpPr txBox="1"/>
          <p:nvPr userDrawn="1"/>
        </p:nvSpPr>
        <p:spPr>
          <a:xfrm>
            <a:off x="0"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542395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D7D65FC-1638-E223-C595-5A376F9EBB19}"/>
              </a:ext>
            </a:extLst>
          </p:cNvPr>
          <p:cNvSpPr>
            <a:spLocks noGrp="1"/>
          </p:cNvSpPr>
          <p:nvPr>
            <p:ph type="title"/>
          </p:nvPr>
        </p:nvSpPr>
        <p:spPr>
          <a:xfrm>
            <a:off x="838199" y="1207813"/>
            <a:ext cx="10620375" cy="549275"/>
          </a:xfrm>
        </p:spPr>
        <p:txBody>
          <a:bodyPr>
            <a:noAutofit/>
          </a:bodyPr>
          <a:lstStyle>
            <a:lvl1pPr algn="l">
              <a:defRPr sz="2400">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4" name="TextBox 3">
            <a:extLst>
              <a:ext uri="{FF2B5EF4-FFF2-40B4-BE49-F238E27FC236}">
                <a16:creationId xmlns:a16="http://schemas.microsoft.com/office/drawing/2014/main" id="{49CC4A44-72EB-5D4B-B604-41D0CBB3EFB8}"/>
              </a:ext>
            </a:extLst>
          </p:cNvPr>
          <p:cNvSpPr txBox="1"/>
          <p:nvPr userDrawn="1"/>
        </p:nvSpPr>
        <p:spPr>
          <a:xfrm>
            <a:off x="250086" y="6492875"/>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
        <p:nvSpPr>
          <p:cNvPr id="3" name="Rectangle 2">
            <a:extLst>
              <a:ext uri="{FF2B5EF4-FFF2-40B4-BE49-F238E27FC236}">
                <a16:creationId xmlns:a16="http://schemas.microsoft.com/office/drawing/2014/main" id="{4367A6D0-FD12-C08C-D0ED-D927B74F115E}"/>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Welsh Government Logo">
            <a:extLst>
              <a:ext uri="{FF2B5EF4-FFF2-40B4-BE49-F238E27FC236}">
                <a16:creationId xmlns:a16="http://schemas.microsoft.com/office/drawing/2014/main" id="{B8DC6A5B-18A1-A22B-66BD-C680A97A3F2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5" y="6623390"/>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ack and white logo&#10;&#10;AI-generated content may be incorrect.">
            <a:extLst>
              <a:ext uri="{FF2B5EF4-FFF2-40B4-BE49-F238E27FC236}">
                <a16:creationId xmlns:a16="http://schemas.microsoft.com/office/drawing/2014/main" id="{3EE3B1E5-2AE0-873C-4DDF-0884AD9D05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10" name="TextBox 9">
            <a:extLst>
              <a:ext uri="{FF2B5EF4-FFF2-40B4-BE49-F238E27FC236}">
                <a16:creationId xmlns:a16="http://schemas.microsoft.com/office/drawing/2014/main" id="{8F7AA677-049A-4C80-3F97-0EB75B0645D5}"/>
              </a:ext>
            </a:extLst>
          </p:cNvPr>
          <p:cNvSpPr txBox="1"/>
          <p:nvPr userDrawn="1"/>
        </p:nvSpPr>
        <p:spPr>
          <a:xfrm>
            <a:off x="0"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775004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1A19D0-27C6-E328-AF2B-2A8B5220D430}"/>
              </a:ext>
            </a:extLst>
          </p:cNvPr>
          <p:cNvSpPr/>
          <p:nvPr userDrawn="1"/>
        </p:nvSpPr>
        <p:spPr>
          <a:xfrm rot="5400000">
            <a:off x="7970997" y="1824252"/>
            <a:ext cx="2565081" cy="5876925"/>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13">
            <a:extLst>
              <a:ext uri="{FF2B5EF4-FFF2-40B4-BE49-F238E27FC236}">
                <a16:creationId xmlns:a16="http://schemas.microsoft.com/office/drawing/2014/main" id="{E939716B-2A46-E3D1-C447-81C12AD230D0}"/>
              </a:ext>
            </a:extLst>
          </p:cNvPr>
          <p:cNvSpPr>
            <a:spLocks noGrp="1"/>
          </p:cNvSpPr>
          <p:nvPr>
            <p:ph sz="quarter" idx="10"/>
          </p:nvPr>
        </p:nvSpPr>
        <p:spPr>
          <a:xfrm>
            <a:off x="8562975" y="3819739"/>
            <a:ext cx="3467100" cy="1885950"/>
          </a:xfrm>
          <a:prstGeom prst="rect">
            <a:avLst/>
          </a:prstGeom>
        </p:spPr>
        <p:txBody>
          <a:bodyPr anchor="ctr"/>
          <a:lstStyle>
            <a:lvl1pPr marL="0" indent="0" algn="ctr">
              <a:buNone/>
              <a:defRPr sz="3200">
                <a:solidFill>
                  <a:schemeClr val="bg1"/>
                </a:solidFill>
                <a:latin typeface="Arial" panose="020B0604020202020204" pitchFamily="34" charset="0"/>
                <a:cs typeface="Arial" panose="020B0604020202020204" pitchFamily="34" charset="0"/>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pic>
        <p:nvPicPr>
          <p:cNvPr id="7" name="Picture 2" descr="Welsh Government Logo">
            <a:extLst>
              <a:ext uri="{FF2B5EF4-FFF2-40B4-BE49-F238E27FC236}">
                <a16:creationId xmlns:a16="http://schemas.microsoft.com/office/drawing/2014/main" id="{69DD4672-AA9B-96EE-D941-D8FC34889AD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03861" y="4811652"/>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black and white logo&#10;&#10;AI-generated content may be incorrect.">
            <a:extLst>
              <a:ext uri="{FF2B5EF4-FFF2-40B4-BE49-F238E27FC236}">
                <a16:creationId xmlns:a16="http://schemas.microsoft.com/office/drawing/2014/main" id="{3D294B5D-EE39-C63A-E247-D08E7C9DCE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68676" y="4554522"/>
            <a:ext cx="646501" cy="208192"/>
          </a:xfrm>
          <a:prstGeom prst="rect">
            <a:avLst/>
          </a:prstGeom>
        </p:spPr>
      </p:pic>
    </p:spTree>
    <p:extLst>
      <p:ext uri="{BB962C8B-B14F-4D97-AF65-F5344CB8AC3E}">
        <p14:creationId xmlns:p14="http://schemas.microsoft.com/office/powerpoint/2010/main" val="32710968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65457B1-8C4A-0A59-D8EF-46BF0549A19E}"/>
              </a:ext>
            </a:extLst>
          </p:cNvPr>
          <p:cNvSpPr>
            <a:spLocks noGrp="1"/>
          </p:cNvSpPr>
          <p:nvPr>
            <p:ph type="pic" sz="quarter" idx="13"/>
          </p:nvPr>
        </p:nvSpPr>
        <p:spPr>
          <a:xfrm>
            <a:off x="824036" y="1157317"/>
            <a:ext cx="3790800" cy="5700681"/>
          </a:xfrm>
        </p:spPr>
        <p:txBody>
          <a:bodyPr/>
          <a:lstStyle/>
          <a:p>
            <a:endParaRPr lang="en-GB"/>
          </a:p>
        </p:txBody>
      </p:sp>
      <p:sp>
        <p:nvSpPr>
          <p:cNvPr id="2" name="Picture Placeholder 9">
            <a:extLst>
              <a:ext uri="{FF2B5EF4-FFF2-40B4-BE49-F238E27FC236}">
                <a16:creationId xmlns:a16="http://schemas.microsoft.com/office/drawing/2014/main" id="{022C2808-630D-D4CF-42BE-1F4371D58029}"/>
              </a:ext>
            </a:extLst>
          </p:cNvPr>
          <p:cNvSpPr>
            <a:spLocks noGrp="1"/>
          </p:cNvSpPr>
          <p:nvPr>
            <p:ph type="pic" sz="quarter" idx="14"/>
          </p:nvPr>
        </p:nvSpPr>
        <p:spPr>
          <a:xfrm>
            <a:off x="4614835" y="1157317"/>
            <a:ext cx="3790800" cy="5700681"/>
          </a:xfrm>
        </p:spPr>
        <p:txBody>
          <a:bodyPr/>
          <a:lstStyle/>
          <a:p>
            <a:endParaRPr lang="en-GB"/>
          </a:p>
        </p:txBody>
      </p:sp>
      <p:sp>
        <p:nvSpPr>
          <p:cNvPr id="3" name="Picture Placeholder 9">
            <a:extLst>
              <a:ext uri="{FF2B5EF4-FFF2-40B4-BE49-F238E27FC236}">
                <a16:creationId xmlns:a16="http://schemas.microsoft.com/office/drawing/2014/main" id="{BD2C1520-BD52-7D1B-E029-FA2F2636C410}"/>
              </a:ext>
            </a:extLst>
          </p:cNvPr>
          <p:cNvSpPr>
            <a:spLocks noGrp="1"/>
          </p:cNvSpPr>
          <p:nvPr>
            <p:ph type="pic" sz="quarter" idx="15"/>
          </p:nvPr>
        </p:nvSpPr>
        <p:spPr>
          <a:xfrm>
            <a:off x="8405635" y="1157317"/>
            <a:ext cx="3790800" cy="5700681"/>
          </a:xfrm>
        </p:spPr>
        <p:txBody>
          <a:bodyPr/>
          <a:lstStyle/>
          <a:p>
            <a:endParaRPr lang="en-GB"/>
          </a:p>
        </p:txBody>
      </p:sp>
      <p:sp>
        <p:nvSpPr>
          <p:cNvPr id="4" name="Title 1">
            <a:extLst>
              <a:ext uri="{FF2B5EF4-FFF2-40B4-BE49-F238E27FC236}">
                <a16:creationId xmlns:a16="http://schemas.microsoft.com/office/drawing/2014/main" id="{FD80631E-EDE1-E5F1-B051-5AB6FC24A2D8}"/>
              </a:ext>
            </a:extLst>
          </p:cNvPr>
          <p:cNvSpPr>
            <a:spLocks noGrp="1"/>
          </p:cNvSpPr>
          <p:nvPr>
            <p:ph type="title"/>
          </p:nvPr>
        </p:nvSpPr>
        <p:spPr>
          <a:xfrm>
            <a:off x="838199" y="180000"/>
            <a:ext cx="11099801" cy="549275"/>
          </a:xfrm>
        </p:spPr>
        <p:txBody>
          <a:bodyPr>
            <a:noAutofit/>
          </a:bodyPr>
          <a:lstStyle>
            <a:lvl1pPr algn="l">
              <a:defRPr sz="1800" b="1">
                <a:solidFill>
                  <a:srgbClr val="120742"/>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6" name="Rectangle 5">
            <a:extLst>
              <a:ext uri="{FF2B5EF4-FFF2-40B4-BE49-F238E27FC236}">
                <a16:creationId xmlns:a16="http://schemas.microsoft.com/office/drawing/2014/main" id="{D05591EB-EF83-6C45-2C03-428E31AAFBE8}"/>
              </a:ext>
            </a:extLst>
          </p:cNvPr>
          <p:cNvSpPr/>
          <p:nvPr userDrawn="1"/>
        </p:nvSpPr>
        <p:spPr>
          <a:xfrm rot="5400000">
            <a:off x="5969112" y="635111"/>
            <a:ext cx="253778" cy="12192002"/>
          </a:xfrm>
          <a:prstGeom prst="rect">
            <a:avLst/>
          </a:prstGeom>
          <a:solidFill>
            <a:srgbClr val="1207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2" descr="Welsh Government Logo">
            <a:extLst>
              <a:ext uri="{FF2B5EF4-FFF2-40B4-BE49-F238E27FC236}">
                <a16:creationId xmlns:a16="http://schemas.microsoft.com/office/drawing/2014/main" id="{04E28F06-1142-B16A-848D-38804E37B6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486055" y="6605102"/>
            <a:ext cx="380669" cy="2537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black and white logo&#10;&#10;AI-generated content may be incorrect.">
            <a:extLst>
              <a:ext uri="{FF2B5EF4-FFF2-40B4-BE49-F238E27FC236}">
                <a16:creationId xmlns:a16="http://schemas.microsoft.com/office/drawing/2014/main" id="{3E10C61A-72D1-CD0E-F016-31BF99BA29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66726" y="6703847"/>
            <a:ext cx="271286" cy="87362"/>
          </a:xfrm>
          <a:prstGeom prst="rect">
            <a:avLst/>
          </a:prstGeom>
        </p:spPr>
      </p:pic>
      <p:sp>
        <p:nvSpPr>
          <p:cNvPr id="12" name="TextBox 11">
            <a:extLst>
              <a:ext uri="{FF2B5EF4-FFF2-40B4-BE49-F238E27FC236}">
                <a16:creationId xmlns:a16="http://schemas.microsoft.com/office/drawing/2014/main" id="{C60CC0B1-AF4B-0A30-169F-698A303E06F4}"/>
              </a:ext>
            </a:extLst>
          </p:cNvPr>
          <p:cNvSpPr txBox="1"/>
          <p:nvPr userDrawn="1"/>
        </p:nvSpPr>
        <p:spPr>
          <a:xfrm>
            <a:off x="0" y="6623390"/>
            <a:ext cx="309700" cy="215444"/>
          </a:xfrm>
          <a:prstGeom prst="rect">
            <a:avLst/>
          </a:prstGeom>
          <a:noFill/>
        </p:spPr>
        <p:txBody>
          <a:bodyPr wrap="none" rtlCol="0">
            <a:spAutoFit/>
          </a:bodyPr>
          <a:lstStyle/>
          <a:p>
            <a:fld id="{97D663C5-261E-4FDB-8E57-EC89341B6E58}" type="slidenum">
              <a:rPr lang="en-GB" sz="800" b="0" i="0" smtClean="0">
                <a:solidFill>
                  <a:schemeClr val="bg1"/>
                </a:solidFill>
                <a:effectLst/>
                <a:latin typeface="+mj-lt"/>
              </a:rPr>
              <a:t>‹#›</a:t>
            </a:fld>
            <a:endParaRPr lang="en-GB" sz="1050" b="0">
              <a:solidFill>
                <a:schemeClr val="bg1"/>
              </a:solidFill>
              <a:latin typeface="+mj-lt"/>
            </a:endParaRPr>
          </a:p>
        </p:txBody>
      </p:sp>
    </p:spTree>
    <p:extLst>
      <p:ext uri="{BB962C8B-B14F-4D97-AF65-F5344CB8AC3E}">
        <p14:creationId xmlns:p14="http://schemas.microsoft.com/office/powerpoint/2010/main" val="2327094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5"/>
          <p:cNvSpPr txBox="1">
            <a:spLocks/>
          </p:cNvSpPr>
          <p:nvPr/>
        </p:nvSpPr>
        <p:spPr>
          <a:xfrm>
            <a:off x="-1026724" y="6492875"/>
            <a:ext cx="147605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D42EA9E-67C9-4C87-932C-8F489DA21F6E}" type="slidenum">
              <a:rPr lang="en-GB" sz="1200" smtClean="0">
                <a:solidFill>
                  <a:schemeClr val="bg1"/>
                </a:solidFill>
                <a:latin typeface="Arial" panose="020B0604020202020204" pitchFamily="34" charset="0"/>
                <a:cs typeface="Arial" panose="020B0604020202020204" pitchFamily="34" charset="0"/>
              </a:rPr>
              <a:pPr algn="r"/>
              <a:t>‹#›</a:t>
            </a:fld>
            <a:endParaRPr lang="en-GB" sz="12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5013958"/>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74" r:id="rId3"/>
    <p:sldLayoutId id="2147483673" r:id="rId4"/>
    <p:sldLayoutId id="2147483670" r:id="rId5"/>
    <p:sldLayoutId id="2147483672" r:id="rId6"/>
    <p:sldLayoutId id="2147483675" r:id="rId7"/>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5"/>
          <p:cNvSpPr txBox="1">
            <a:spLocks/>
          </p:cNvSpPr>
          <p:nvPr/>
        </p:nvSpPr>
        <p:spPr>
          <a:xfrm>
            <a:off x="-1026724" y="6492875"/>
            <a:ext cx="147605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D42EA9E-67C9-4C87-932C-8F489DA21F6E}" type="slidenum">
              <a:rPr lang="en-GB" sz="1200" smtClean="0">
                <a:solidFill>
                  <a:schemeClr val="bg1"/>
                </a:solidFill>
                <a:latin typeface="Arial" panose="020B0604020202020204" pitchFamily="34" charset="0"/>
                <a:cs typeface="Arial" panose="020B0604020202020204" pitchFamily="34" charset="0"/>
              </a:rPr>
              <a:pPr algn="r"/>
              <a:t>‹#›</a:t>
            </a:fld>
            <a:endParaRPr lang="en-GB" sz="12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036523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5"/>
          <p:cNvSpPr txBox="1">
            <a:spLocks/>
          </p:cNvSpPr>
          <p:nvPr/>
        </p:nvSpPr>
        <p:spPr>
          <a:xfrm>
            <a:off x="-1026724" y="6492875"/>
            <a:ext cx="147605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D42EA9E-67C9-4C87-932C-8F489DA21F6E}" type="slidenum">
              <a:rPr lang="en-GB" sz="1200" smtClean="0">
                <a:solidFill>
                  <a:schemeClr val="bg1"/>
                </a:solidFill>
                <a:latin typeface="Arial" panose="020B0604020202020204" pitchFamily="34" charset="0"/>
                <a:cs typeface="Arial" panose="020B0604020202020204" pitchFamily="34" charset="0"/>
              </a:rPr>
              <a:pPr algn="r"/>
              <a:t>‹#›</a:t>
            </a:fld>
            <a:endParaRPr lang="en-GB" sz="12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552432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hyperlink" Target="mailto:tourismresearch@gov.wales" TargetMode="External"/><Relationship Id="rId2" Type="http://schemas.openxmlformats.org/officeDocument/2006/relationships/hyperlink" Target="https://www.gov.wales/statistics-and-research" TargetMode="Externa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slide" Target="slide41.xml"/><Relationship Id="rId3" Type="http://schemas.openxmlformats.org/officeDocument/2006/relationships/slide" Target="slide9.xml"/><Relationship Id="rId7" Type="http://schemas.openxmlformats.org/officeDocument/2006/relationships/slide" Target="slide31.xml"/><Relationship Id="rId2" Type="http://schemas.openxmlformats.org/officeDocument/2006/relationships/slide" Target="slide4.xml"/><Relationship Id="rId1" Type="http://schemas.openxmlformats.org/officeDocument/2006/relationships/slideLayout" Target="../slideLayouts/slideLayout11.xml"/><Relationship Id="rId6" Type="http://schemas.openxmlformats.org/officeDocument/2006/relationships/slide" Target="slide21.xml"/><Relationship Id="rId5" Type="http://schemas.openxmlformats.org/officeDocument/2006/relationships/slide" Target="slide15.xml"/><Relationship Id="rId10" Type="http://schemas.openxmlformats.org/officeDocument/2006/relationships/image" Target="../media/image7.jpeg"/><Relationship Id="rId4" Type="http://schemas.openxmlformats.org/officeDocument/2006/relationships/slide" Target="slide11.xml"/><Relationship Id="rId9" Type="http://schemas.openxmlformats.org/officeDocument/2006/relationships/slide" Target="slide4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gov.wales/statistics-and-research"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www.gov.wales/tourism-market-demand-reports" TargetMode="External"/><Relationship Id="rId2" Type="http://schemas.openxmlformats.org/officeDocument/2006/relationships/hyperlink" Target="https://www.gov.wales/domestic-gb-tourism-statistics" TargetMode="External"/><Relationship Id="rId1" Type="http://schemas.openxmlformats.org/officeDocument/2006/relationships/slideLayout" Target="../slideLayouts/slideLayout17.xml"/><Relationship Id="rId6" Type="http://schemas.openxmlformats.org/officeDocument/2006/relationships/hyperlink" Target="https://www.gov.wales/visit-wales-consumer-re-contact-survey" TargetMode="External"/><Relationship Id="rId5" Type="http://schemas.openxmlformats.org/officeDocument/2006/relationships/hyperlink" Target="https://www.gov.wales/cycling-tourism-development" TargetMode="External"/><Relationship Id="rId4" Type="http://schemas.openxmlformats.org/officeDocument/2006/relationships/hyperlink" Target="https://www.gov.wales/tourism-barometer" TargetMode="Externa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0.png"/><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0.png"/><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chart" Target="../charts/chart14.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2.xml"/><Relationship Id="rId4" Type="http://schemas.openxmlformats.org/officeDocument/2006/relationships/image" Target="../media/image31.svg"/></Relationships>
</file>

<file path=ppt/slides/_rels/slide2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chart" Target="../charts/chart19.xml"/><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3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42.jpeg"/><Relationship Id="rId5" Type="http://schemas.microsoft.com/office/2007/relationships/hdphoto" Target="../media/hdphoto2.wdp"/><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43.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50.jpeg"/></Relationships>
</file>

<file path=ppt/slides/_rels/slide48.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49.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chart" Target="../charts/chart34.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15"/>
          <p:cNvSpPr txBox="1">
            <a:spLocks noGrp="1" noChangeArrowheads="1"/>
          </p:cNvSpPr>
          <p:nvPr>
            <p:ph type="title" idx="4294967295"/>
          </p:nvPr>
        </p:nvSpPr>
        <p:spPr bwMode="auto">
          <a:xfrm>
            <a:off x="825122" y="2192485"/>
            <a:ext cx="8871328" cy="461665"/>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eaLnBrk="0" hangingPunct="0">
              <a:spcBef>
                <a:spcPct val="20000"/>
              </a:spcBef>
              <a:buChar char="•"/>
              <a:defRPr sz="2000">
                <a:solidFill>
                  <a:schemeClr val="tx1"/>
                </a:solidFill>
                <a:latin typeface="Arial" charset="0"/>
                <a:ea typeface="ＭＳ Ｐゴシック" pitchFamily="1" charset="-128"/>
              </a:defRPr>
            </a:lvl1pPr>
            <a:lvl2pPr marL="742950" indent="-285750" algn="l" eaLnBrk="0" hangingPunct="0">
              <a:spcBef>
                <a:spcPct val="20000"/>
              </a:spcBef>
              <a:buChar char="–"/>
              <a:defRPr sz="1600">
                <a:solidFill>
                  <a:schemeClr val="tx1"/>
                </a:solidFill>
                <a:latin typeface="Arial" charset="0"/>
                <a:ea typeface="ＭＳ Ｐゴシック" pitchFamily="1" charset="-128"/>
              </a:defRPr>
            </a:lvl2pPr>
            <a:lvl3pPr marL="1143000" indent="-228600" algn="l" eaLnBrk="0" hangingPunct="0">
              <a:spcBef>
                <a:spcPct val="20000"/>
              </a:spcBef>
              <a:buChar char="•"/>
              <a:defRPr sz="2400">
                <a:solidFill>
                  <a:schemeClr val="tx1"/>
                </a:solidFill>
                <a:latin typeface="Arial" charset="0"/>
                <a:ea typeface="ＭＳ Ｐゴシック" pitchFamily="1" charset="-128"/>
              </a:defRPr>
            </a:lvl3pPr>
            <a:lvl4pPr marL="1600200" indent="-228600" algn="l" eaLnBrk="0" hangingPunct="0">
              <a:spcBef>
                <a:spcPct val="20000"/>
              </a:spcBef>
              <a:buChar char="–"/>
              <a:defRPr sz="2000">
                <a:solidFill>
                  <a:schemeClr val="tx1"/>
                </a:solidFill>
                <a:latin typeface="Arial" charset="0"/>
                <a:ea typeface="ＭＳ Ｐゴシック" pitchFamily="1" charset="-128"/>
              </a:defRPr>
            </a:lvl4pPr>
            <a:lvl5pPr marL="2057400" indent="-228600" algn="l" eaLnBrk="0" hangingPunct="0">
              <a:spcBef>
                <a:spcPct val="20000"/>
              </a:spcBef>
              <a:buChar char="»"/>
              <a:defRPr sz="2000">
                <a:solidFill>
                  <a:schemeClr val="tx1"/>
                </a:solidFill>
                <a:latin typeface="Arial" charset="0"/>
                <a:ea typeface="ＭＳ Ｐゴシック" pitchFamily="1"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1" charset="-128"/>
              </a:defRPr>
            </a:lvl9pPr>
          </a:lstStyle>
          <a:p>
            <a:pPr marL="0" marR="0" lvl="0" indent="0" algn="l" defTabSz="609585" rtl="0" eaLnBrk="0" fontAlgn="auto" latinLnBrk="0" hangingPunct="0">
              <a:lnSpc>
                <a:spcPct val="100000"/>
              </a:lnSpc>
              <a:spcBef>
                <a:spcPct val="50000"/>
              </a:spcBef>
              <a:spcAft>
                <a:spcPts val="0"/>
              </a:spcAft>
              <a:buClrTx/>
              <a:buSzTx/>
              <a:buFontTx/>
              <a:buNone/>
              <a:tabLst/>
              <a:defRPr/>
            </a:pPr>
            <a:r>
              <a:rPr kumimoji="0" lang="en-GB" sz="2400" b="0" i="0" u="none" strike="noStrike" kern="1200" cap="none" spc="0" normalizeH="0" baseline="0" noProof="0" dirty="0">
                <a:ln>
                  <a:noFill/>
                </a:ln>
                <a:solidFill>
                  <a:srgbClr val="4B5461"/>
                </a:solidFill>
                <a:effectLst/>
                <a:uLnTx/>
                <a:uFillTx/>
                <a:latin typeface="Arial" panose="020B0604020202020204" pitchFamily="34" charset="0"/>
                <a:ea typeface="Calibri" panose="020F0502020204030204" pitchFamily="34" charset="0"/>
                <a:cs typeface="+mn-cs"/>
              </a:rPr>
              <a:t>Visit Wales consumer re-contact survey: Germany report (2026)</a:t>
            </a:r>
            <a:endParaRPr kumimoji="0" lang="en-GB" sz="2400" b="0" i="0" u="none" strike="noStrike" kern="1200" cap="none" spc="0" normalizeH="0" baseline="0" noProof="0" dirty="0">
              <a:ln>
                <a:noFill/>
              </a:ln>
              <a:solidFill>
                <a:srgbClr val="4B5461"/>
              </a:solidFill>
              <a:effectLst/>
              <a:uLnTx/>
              <a:uFillTx/>
              <a:latin typeface="Arial" charset="0"/>
              <a:ea typeface="ＭＳ Ｐゴシック" pitchFamily="1" charset="-128"/>
              <a:cs typeface="+mn-cs"/>
            </a:endParaRPr>
          </a:p>
        </p:txBody>
      </p:sp>
      <p:sp>
        <p:nvSpPr>
          <p:cNvPr id="6" name="Text Box 9"/>
          <p:cNvSpPr txBox="1"/>
          <p:nvPr/>
        </p:nvSpPr>
        <p:spPr>
          <a:xfrm>
            <a:off x="2901744" y="488475"/>
            <a:ext cx="3659928" cy="686661"/>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25000"/>
              </a:lnSpc>
              <a:spcBef>
                <a:spcPts val="0"/>
              </a:spcBef>
              <a:spcAft>
                <a:spcPts val="0"/>
              </a:spcAft>
              <a:buClrTx/>
              <a:buSzTx/>
              <a:buFontTx/>
              <a:buNone/>
              <a:tabLst/>
              <a:defRPr/>
            </a:pPr>
            <a:r>
              <a:rPr kumimoji="0" lang="en-US"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Social Research Number: 104</a:t>
            </a:r>
            <a:r>
              <a:rPr lang="en-US" sz="1467" cap="small" spc="67" dirty="0">
                <a:solidFill>
                  <a:srgbClr val="2C486E"/>
                </a:solidFill>
                <a:latin typeface="Arial" panose="020B0604020202020204" pitchFamily="34" charset="0"/>
                <a:ea typeface="MS Gothic" panose="020B0609070205080204" pitchFamily="49" charset="-128"/>
                <a:cs typeface="Times New Roman" panose="02020603050405020304" pitchFamily="18" charset="0"/>
              </a:rPr>
              <a:t>/2026</a:t>
            </a:r>
            <a:r>
              <a:rPr kumimoji="0" lang="en-US"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 Publication date:</a:t>
            </a:r>
            <a:r>
              <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 </a:t>
            </a:r>
            <a:r>
              <a:rPr kumimoji="0" lang="en-US"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rPr>
              <a:t>01/10/2026</a:t>
            </a:r>
            <a:endParaRPr kumimoji="0" lang="en-GB" sz="1467" b="0" i="0" u="none" strike="noStrike" kern="1200" cap="small" spc="67" normalizeH="0" baseline="0" noProof="0" dirty="0">
              <a:ln>
                <a:noFill/>
              </a:ln>
              <a:solidFill>
                <a:srgbClr val="2C486E"/>
              </a:solidFill>
              <a:effectLst/>
              <a:uLnTx/>
              <a:uFillTx/>
              <a:latin typeface="Arial" panose="020B0604020202020204" pitchFamily="34" charset="0"/>
              <a:ea typeface="MS Gothic" panose="020B0609070205080204" pitchFamily="49" charset="-128"/>
              <a:cs typeface="Times New Roman" panose="02020603050405020304" pitchFamily="18" charset="0"/>
            </a:endParaRPr>
          </a:p>
        </p:txBody>
      </p:sp>
      <p:sp>
        <p:nvSpPr>
          <p:cNvPr id="9" name="Text Box 1"/>
          <p:cNvSpPr txBox="1"/>
          <p:nvPr/>
        </p:nvSpPr>
        <p:spPr>
          <a:xfrm>
            <a:off x="825122" y="5727283"/>
            <a:ext cx="3620372" cy="908047"/>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25000"/>
              </a:lnSpc>
              <a:spcBef>
                <a:spcPts val="800"/>
              </a:spcBef>
              <a:spcAft>
                <a:spcPts val="80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Digital ISBN</a:t>
            </a:r>
            <a:r>
              <a:rPr lang="en-GB" sz="1200" dirty="0">
                <a:solidFill>
                  <a:srgbClr val="120742"/>
                </a:solidFill>
                <a:latin typeface="Arial" panose="020B0604020202020204" pitchFamily="34" charset="0"/>
                <a:ea typeface="Times New Roman" panose="02020603050405020304" pitchFamily="18" charset="0"/>
                <a:cs typeface="Times New Roman" panose="02020603050405020304" pitchFamily="18" charset="0"/>
              </a:rPr>
              <a:t>: 978-1-80853-446-1</a:t>
            </a:r>
            <a:endParaRPr kumimoji="0" lang="en-GB" sz="1200" b="1"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609585" rtl="0" eaLnBrk="1" fontAlgn="auto" latinLnBrk="0" hangingPunct="1">
              <a:lnSpc>
                <a:spcPct val="125000"/>
              </a:lnSpc>
              <a:spcBef>
                <a:spcPts val="800"/>
              </a:spcBef>
              <a:spcAft>
                <a:spcPts val="800"/>
              </a:spcAft>
              <a:buClrTx/>
              <a:buSzTx/>
              <a:buFontTx/>
              <a:buNone/>
              <a:tabLst/>
              <a:defRPr/>
            </a:pPr>
            <a:r>
              <a:rPr kumimoji="0" lang="en-GB" sz="1200" b="0" i="0" u="none" strike="noStrike" kern="1200" cap="none" spc="0" normalizeH="0" baseline="0" noProof="0" dirty="0">
                <a:ln>
                  <a:noFill/>
                </a:ln>
                <a:solidFill>
                  <a:srgbClr val="120742"/>
                </a:solidFill>
                <a:effectLst/>
                <a:uLnTx/>
                <a:uFillTx/>
                <a:latin typeface="Cambria" panose="02040503050406030204" pitchFamily="18" charset="0"/>
                <a:ea typeface="Times New Roman" panose="02020603050405020304" pitchFamily="18" charset="0"/>
                <a:cs typeface="Times New Roman" panose="02020603050405020304" pitchFamily="18" charset="0"/>
              </a:rPr>
              <a:t>© </a:t>
            </a:r>
            <a:r>
              <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rPr>
              <a:t>Crown Copyright</a:t>
            </a:r>
          </a:p>
        </p:txBody>
      </p:sp>
      <p:sp>
        <p:nvSpPr>
          <p:cNvPr id="10" name="Text Box 1"/>
          <p:cNvSpPr txBox="1"/>
          <p:nvPr/>
        </p:nvSpPr>
        <p:spPr>
          <a:xfrm>
            <a:off x="8320343" y="5874038"/>
            <a:ext cx="3620372" cy="761292"/>
          </a:xfrm>
          <a:prstGeom prst="rect">
            <a:avLst/>
          </a:prstGeom>
          <a:noFill/>
          <a:ln>
            <a:noFill/>
          </a:ln>
          <a:effectLst/>
          <a:extLst>
            <a:ext uri="{C572A759-6A51-4108-AA02-DFA0A04FC94B}">
              <ma14:wrappingTextBoxFlag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lc="http://schemas.openxmlformats.org/drawingml/2006/lockedCanvas"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121920" tIns="60960" rIns="121920" bIns="60960" numCol="1" spcCol="0" rtlCol="0" fromWordArt="0" anchor="t" anchorCtr="0" forceAA="0" compatLnSpc="1">
            <a:prstTxWarp prst="textNoShape">
              <a:avLst/>
            </a:prstTxWarp>
            <a:no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Mae’r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ddogfen</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yma</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hefyd</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ar</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gael</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yn</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err="1">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Gymraeg</a:t>
            </a: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r" defTabSz="609585"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0742"/>
                </a:solidFill>
                <a:effectLst/>
                <a:uLnTx/>
                <a:uFillTx/>
                <a:latin typeface="Arial" panose="020B0604020202020204" pitchFamily="34" charset="0"/>
                <a:ea typeface="Times New Roman" panose="02020603050405020304" pitchFamily="18" charset="0"/>
                <a:cs typeface="Arial" panose="020B0604020202020204" pitchFamily="34" charset="0"/>
              </a:rPr>
              <a:t>This document is also available in Welsh.</a:t>
            </a:r>
          </a:p>
        </p:txBody>
      </p:sp>
      <p:pic>
        <p:nvPicPr>
          <p:cNvPr id="6147"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293" y="364220"/>
            <a:ext cx="1537051" cy="13655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10023015" y="1"/>
            <a:ext cx="1917700" cy="2190327"/>
          </a:xfrm>
          <a:prstGeom prst="rect">
            <a:avLst/>
          </a:prstGeom>
          <a:extLst>
            <a:ext uri="{FAA26D3D-D897-4be2-8F04-BA451C77F1D7}">
              <ma14:placeholderFlag xmlns:lc="http://schemas.openxmlformats.org/drawingml/2006/lockedCanva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xmlns=""/>
            </a:ext>
          </a:extLst>
        </p:spPr>
      </p:pic>
    </p:spTree>
    <p:extLst>
      <p:ext uri="{BB962C8B-B14F-4D97-AF65-F5344CB8AC3E}">
        <p14:creationId xmlns:p14="http://schemas.microsoft.com/office/powerpoint/2010/main" val="37423197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075A5E56-1764-27E8-8B23-D8B22B1CFE3C}"/>
              </a:ext>
            </a:extLst>
          </p:cNvPr>
          <p:cNvSpPr txBox="1">
            <a:spLocks noGrp="1"/>
          </p:cNvSpPr>
          <p:nvPr>
            <p:ph type="title" idx="4294967295"/>
          </p:nvPr>
        </p:nvSpPr>
        <p:spPr>
          <a:xfrm>
            <a:off x="564543" y="1112662"/>
            <a:ext cx="10966197" cy="1357295"/>
          </a:xfrm>
          <a:prstGeom prst="rect">
            <a:avLst/>
          </a:prstGeom>
          <a:noFill/>
          <a:ln>
            <a:solidFill>
              <a:srgbClr val="000000"/>
            </a:solid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0" indent="0" algn="l" defTabSz="914354" rtl="0" eaLnBrk="1" latinLnBrk="0" hangingPunct="1">
              <a:lnSpc>
                <a:spcPct val="90000"/>
              </a:lnSpc>
              <a:spcBef>
                <a:spcPts val="0"/>
              </a:spcBef>
              <a:buFont typeface="Arial" panose="020B0604020202020204" pitchFamily="34" charset="0"/>
              <a:buNone/>
              <a:defRPr lang="en-US" sz="12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Verdana"/>
                <a:ea typeface="Open Sans Light" panose="020B0306030504020204" pitchFamily="34" charset="0"/>
                <a:cs typeface="Verdana"/>
              </a:defRPr>
            </a:lvl2pPr>
            <a:lvl3pPr marL="114294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Verdana"/>
                <a:ea typeface="Open Sans Light" panose="020B0306030504020204" pitchFamily="34" charset="0"/>
                <a:cs typeface="Verdana"/>
              </a:defRPr>
            </a:lvl3pPr>
            <a:lvl4pPr marL="1600120"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4pPr>
            <a:lvl5pPr marL="2057298"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Open Sans Light" panose="020B0306030504020204" pitchFamily="34" charset="0"/>
                <a:cs typeface="Verdana"/>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Full Research Report:  Visit Wales consumer re-contact survey – Germany report (2026)</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rPr>
              <a:t> Cardiff: Welsh Government, GSR report number 104/2026.</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ea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lang="en-GB" sz="1400" dirty="0">
                <a:solidFill>
                  <a:srgbClr val="120742"/>
                </a:solidFill>
              </a:rPr>
              <a:t> This report can be found on the Statistics and research pages of the Welsh Government website: </a:t>
            </a:r>
            <a:r>
              <a:rPr lang="en-GB" sz="1400" dirty="0">
                <a:solidFill>
                  <a:srgbClr val="120742"/>
                </a:solidFill>
                <a:hlinkClick r:id="rId2"/>
              </a:rPr>
              <a:t>https://www.gov.wales/statistics-and-research</a:t>
            </a:r>
            <a:br>
              <a:rPr lang="en-GB" sz="1400" dirty="0">
                <a:solidFill>
                  <a:srgbClr val="120742"/>
                </a:solidFill>
                <a:highlight>
                  <a:srgbClr val="FFFF00"/>
                </a:highlight>
              </a:rPr>
            </a:br>
            <a:endParaRPr kumimoji="0" lang="en-GB" sz="1400" b="0" i="0" u="none" strike="noStrike" kern="1200" cap="none" spc="0" normalizeH="0" baseline="0" noProof="0" dirty="0">
              <a:ln>
                <a:noFill/>
              </a:ln>
              <a:solidFill>
                <a:srgbClr val="120742"/>
              </a:solidFill>
              <a:effectLst/>
              <a:highlight>
                <a:srgbClr val="FFFF00"/>
              </a:highlight>
              <a:uLnTx/>
              <a:uFillTx/>
              <a:latin typeface="Arial" panose="020B0604020202020204" pitchFamily="34" charset="0"/>
              <a:ea typeface="Arial" panose="020B0604020202020204" pitchFamily="34" charset="0"/>
              <a:cs typeface="Arial" panose="020B0604020202020204" pitchFamily="34" charset="0"/>
            </a:endParaRPr>
          </a:p>
        </p:txBody>
      </p:sp>
      <p:sp>
        <p:nvSpPr>
          <p:cNvPr id="3" name="Text Placeholder 4">
            <a:extLst>
              <a:ext uri="{FF2B5EF4-FFF2-40B4-BE49-F238E27FC236}">
                <a16:creationId xmlns:a16="http://schemas.microsoft.com/office/drawing/2014/main" id="{2D11D167-655C-A196-181C-B73FDDFF9F78}"/>
              </a:ext>
              <a:ext uri="{C183D7F6-B498-43B3-948B-1728B52AA6E4}">
                <adec:decorative xmlns:adec="http://schemas.microsoft.com/office/drawing/2017/decorative" val="0"/>
              </a:ext>
            </a:extLst>
          </p:cNvPr>
          <p:cNvSpPr txBox="1">
            <a:spLocks/>
          </p:cNvSpPr>
          <p:nvPr/>
        </p:nvSpPr>
        <p:spPr>
          <a:xfrm>
            <a:off x="564542" y="2721042"/>
            <a:ext cx="10642455" cy="2520690"/>
          </a:xfrm>
          <a:prstGeom prst="rect">
            <a:avLst/>
          </a:prstGeom>
          <a:noFill/>
          <a:ln>
            <a:noFill/>
          </a:ln>
        </p:spPr>
        <p:txBody>
          <a:bodyPr vert="horz" wrap="square" lIns="0" tIns="0" rIns="0" bIns="0" rtlCol="0">
            <a:spAutoFit/>
          </a:bodyPr>
          <a:lstStyle>
            <a:lvl1pPr marL="0" indent="0" algn="l" defTabSz="685783" rtl="0" eaLnBrk="1" latinLnBrk="0" hangingPunct="1">
              <a:lnSpc>
                <a:spcPct val="90000"/>
              </a:lnSpc>
              <a:spcBef>
                <a:spcPts val="0"/>
              </a:spcBef>
              <a:buFont typeface="Arial" panose="020B0604020202020204" pitchFamily="34" charset="0"/>
              <a:buNone/>
              <a:defRPr lang="en-US" sz="900" kern="1200" dirty="0" smtClean="0">
                <a:solidFill>
                  <a:srgbClr val="404040"/>
                </a:solidFill>
                <a:latin typeface="Arial" panose="020B0604020202020204" pitchFamily="34" charset="0"/>
                <a:ea typeface="Arial" panose="020B0604020202020204" pitchFamily="34" charset="0"/>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Verdana"/>
                <a:ea typeface="Open Sans Light" panose="020B0306030504020204" pitchFamily="34" charset="0"/>
                <a:cs typeface="Verdana"/>
              </a:defRPr>
            </a:lvl2pPr>
            <a:lvl3pPr marL="857228"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Verdana"/>
                <a:ea typeface="Open Sans Light" panose="020B0306030504020204" pitchFamily="34" charset="0"/>
                <a:cs typeface="Verdana"/>
              </a:defRPr>
            </a:lvl3pPr>
            <a:lvl4pPr marL="1200120"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4pPr>
            <a:lvl5pPr marL="1543012" indent="-171446" algn="l" defTabSz="685783" rtl="0" eaLnBrk="1" latinLnBrk="0" hangingPunct="1">
              <a:lnSpc>
                <a:spcPct val="90000"/>
              </a:lnSpc>
              <a:spcBef>
                <a:spcPts val="375"/>
              </a:spcBef>
              <a:buFont typeface="Arial" panose="020B0604020202020204" pitchFamily="34" charset="0"/>
              <a:buChar char="•"/>
              <a:defRPr sz="1200" kern="1200">
                <a:solidFill>
                  <a:schemeClr val="tx1"/>
                </a:solidFill>
                <a:latin typeface="Verdana"/>
                <a:ea typeface="Open Sans Light" panose="020B0306030504020204" pitchFamily="34" charset="0"/>
                <a:cs typeface="Verdana"/>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Views expressed in this report are those of the researcher and not necessarily those of the Welsh Government.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For further information please contact: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Research and Insights Team</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Visit Wales, </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Economy, </a:t>
            </a:r>
            <a:r>
              <a:rPr lang="en-GB" sz="1400" dirty="0">
                <a:solidFill>
                  <a:srgbClr val="120742"/>
                </a:solidFill>
              </a:rPr>
              <a:t>Energy and Planning</a:t>
            </a:r>
            <a:endPar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endParaRP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Cathays Park</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Cardiff</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CF10 3NQ</a:t>
            </a:r>
          </a:p>
          <a:p>
            <a:pPr marL="0" marR="0" lvl="0" indent="0" algn="l" defTabSz="914354"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Email: </a:t>
            </a:r>
            <a:r>
              <a:rPr kumimoji="0" lang="en-GB" sz="1400" b="0" i="0" u="none" strike="noStrike" kern="1200" cap="none" spc="0" normalizeH="0" baseline="0" noProof="0" dirty="0" err="1">
                <a:ln>
                  <a:noFill/>
                </a:ln>
                <a:solidFill>
                  <a:srgbClr val="120742"/>
                </a:solidFill>
                <a:effectLst/>
                <a:uLnTx/>
                <a:uFillTx/>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tourismresearch@gov.wales</a:t>
            </a:r>
            <a:r>
              <a:rPr kumimoji="0" lang="en-GB" sz="1400" b="0" i="0" u="none" strike="noStrike" kern="1200" cap="none" spc="0" normalizeH="0" baseline="0" noProof="0" dirty="0">
                <a:ln>
                  <a:noFill/>
                </a:ln>
                <a:solidFill>
                  <a:srgbClr val="120742"/>
                </a:solidFill>
                <a:effectLst/>
                <a:uLnTx/>
                <a:uFillTx/>
                <a:latin typeface="Arial" panose="020B0604020202020204" pitchFamily="34" charset="0"/>
                <a:cs typeface="Arial" panose="020B0604020202020204" pitchFamily="34" charset="0"/>
              </a:rPr>
              <a:t> </a:t>
            </a:r>
          </a:p>
        </p:txBody>
      </p:sp>
      <p:pic>
        <p:nvPicPr>
          <p:cNvPr id="4" name="Picture 2">
            <a:extLst>
              <a:ext uri="{FF2B5EF4-FFF2-40B4-BE49-F238E27FC236}">
                <a16:creationId xmlns:a16="http://schemas.microsoft.com/office/drawing/2014/main" id="{BC1BFDDA-D85D-9B15-CCA3-9F43E9818561}"/>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64366" y="6098859"/>
            <a:ext cx="713656" cy="6851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CC8B423-FAA0-C52E-F740-3D27E642503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94576" y="6388100"/>
            <a:ext cx="812421" cy="261623"/>
          </a:xfrm>
          <a:prstGeom prst="rect">
            <a:avLst/>
          </a:prstGeom>
        </p:spPr>
      </p:pic>
    </p:spTree>
    <p:extLst>
      <p:ext uri="{BB962C8B-B14F-4D97-AF65-F5344CB8AC3E}">
        <p14:creationId xmlns:p14="http://schemas.microsoft.com/office/powerpoint/2010/main" val="4132263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3">
            <a:extLst>
              <a:ext uri="{FF2B5EF4-FFF2-40B4-BE49-F238E27FC236}">
                <a16:creationId xmlns:a16="http://schemas.microsoft.com/office/drawing/2014/main" id="{A09FB4F6-9C83-8201-69CC-8E9BA0B4218F}"/>
              </a:ext>
            </a:extLst>
          </p:cNvPr>
          <p:cNvSpPr txBox="1">
            <a:spLocks noGrp="1"/>
          </p:cNvSpPr>
          <p:nvPr>
            <p:ph type="title" idx="4294967295"/>
          </p:nvPr>
        </p:nvSpPr>
        <p:spPr>
          <a:xfrm>
            <a:off x="415058" y="323529"/>
            <a:ext cx="252864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4043F"/>
                </a:solidFill>
                <a:effectLst/>
                <a:uLnTx/>
                <a:uFillTx/>
                <a:latin typeface="Arial" panose="020B0604020202020204"/>
                <a:ea typeface="+mj-ea"/>
                <a:cs typeface="+mj-cs"/>
              </a:rPr>
              <a:t>Contents</a:t>
            </a:r>
            <a:endParaRPr kumimoji="0" lang="en-GB" sz="2000" b="1" i="0" u="none" strike="noStrike" kern="1200" cap="none" spc="0" normalizeH="0" baseline="0" noProof="0" dirty="0">
              <a:ln>
                <a:noFill/>
              </a:ln>
              <a:solidFill>
                <a:srgbClr val="04043F"/>
              </a:solidFill>
              <a:effectLst/>
              <a:uLnTx/>
              <a:uFillTx/>
              <a:latin typeface="Arial" panose="020B0604020202020204"/>
              <a:ea typeface="+mj-ea"/>
              <a:cs typeface="+mj-cs"/>
            </a:endParaRPr>
          </a:p>
        </p:txBody>
      </p:sp>
      <p:graphicFrame>
        <p:nvGraphicFramePr>
          <p:cNvPr id="5" name="Table 4">
            <a:extLst>
              <a:ext uri="{FF2B5EF4-FFF2-40B4-BE49-F238E27FC236}">
                <a16:creationId xmlns:a16="http://schemas.microsoft.com/office/drawing/2014/main" id="{2D208D1B-5D31-EC99-2B71-83B9467E8628}"/>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274116860"/>
              </p:ext>
            </p:extLst>
          </p:nvPr>
        </p:nvGraphicFramePr>
        <p:xfrm>
          <a:off x="415058" y="1251334"/>
          <a:ext cx="5532582" cy="4618952"/>
        </p:xfrm>
        <a:graphic>
          <a:graphicData uri="http://schemas.openxmlformats.org/drawingml/2006/table">
            <a:tbl>
              <a:tblPr firstRow="1" bandRow="1">
                <a:tableStyleId>{5C22544A-7EE6-4342-B048-85BDC9FD1C3A}</a:tableStyleId>
              </a:tblPr>
              <a:tblGrid>
                <a:gridCol w="461819">
                  <a:extLst>
                    <a:ext uri="{9D8B030D-6E8A-4147-A177-3AD203B41FA5}">
                      <a16:colId xmlns:a16="http://schemas.microsoft.com/office/drawing/2014/main" val="334382098"/>
                    </a:ext>
                  </a:extLst>
                </a:gridCol>
                <a:gridCol w="5070763">
                  <a:extLst>
                    <a:ext uri="{9D8B030D-6E8A-4147-A177-3AD203B41FA5}">
                      <a16:colId xmlns:a16="http://schemas.microsoft.com/office/drawing/2014/main" val="271853373"/>
                    </a:ext>
                  </a:extLst>
                </a:gridCol>
              </a:tblGrid>
              <a:tr h="577369">
                <a:tc>
                  <a:txBody>
                    <a:bodyPr/>
                    <a:lstStyle/>
                    <a:p>
                      <a:pPr algn="ctr"/>
                      <a:r>
                        <a:rPr lang="en-GB" b="1" noProof="0" dirty="0">
                          <a:solidFill>
                            <a:srgbClr val="120742"/>
                          </a:solidFill>
                        </a:rPr>
                        <a:t>01</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Background &amp; methodology</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987873"/>
                  </a:ext>
                </a:extLst>
              </a:tr>
              <a:tr h="577369">
                <a:tc>
                  <a:txBody>
                    <a:bodyPr/>
                    <a:lstStyle/>
                    <a:p>
                      <a:pPr algn="ctr"/>
                      <a:r>
                        <a:rPr lang="en-GB" b="1" noProof="0">
                          <a:solidFill>
                            <a:srgbClr val="120742"/>
                          </a:solidFill>
                        </a:rPr>
                        <a:t>02</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Key findings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43410419"/>
                  </a:ext>
                </a:extLst>
              </a:tr>
              <a:tr h="577369">
                <a:tc>
                  <a:txBody>
                    <a:bodyPr/>
                    <a:lstStyle/>
                    <a:p>
                      <a:pPr algn="ctr"/>
                      <a:r>
                        <a:rPr lang="en-GB" b="1" noProof="0" dirty="0">
                          <a:solidFill>
                            <a:srgbClr val="120742"/>
                          </a:solidFill>
                        </a:rPr>
                        <a:t>03</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Profile of Visit Wales enquirers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71246186"/>
                  </a:ext>
                </a:extLst>
              </a:tr>
              <a:tr h="577369">
                <a:tc>
                  <a:txBody>
                    <a:bodyPr/>
                    <a:lstStyle/>
                    <a:p>
                      <a:pPr algn="ctr"/>
                      <a:r>
                        <a:rPr lang="en-GB" b="1" noProof="0">
                          <a:solidFill>
                            <a:srgbClr val="120742"/>
                          </a:solidFill>
                        </a:rPr>
                        <a:t>04</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2025 trip conversion &amp; relationship with Wales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60317245"/>
                  </a:ext>
                </a:extLst>
              </a:tr>
              <a:tr h="577369">
                <a:tc>
                  <a:txBody>
                    <a:bodyPr/>
                    <a:lstStyle/>
                    <a:p>
                      <a:pPr algn="ctr"/>
                      <a:r>
                        <a:rPr lang="en-GB" b="1" noProof="0">
                          <a:solidFill>
                            <a:srgbClr val="120742"/>
                          </a:solidFill>
                        </a:rPr>
                        <a:t>05</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2025 trip characteristics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6026097"/>
                  </a:ext>
                </a:extLst>
              </a:tr>
              <a:tr h="577369">
                <a:tc>
                  <a:txBody>
                    <a:bodyPr/>
                    <a:lstStyle/>
                    <a:p>
                      <a:pPr algn="ctr"/>
                      <a:r>
                        <a:rPr lang="en-GB" b="1" noProof="0">
                          <a:solidFill>
                            <a:srgbClr val="120742"/>
                          </a:solidFill>
                        </a:rPr>
                        <a:t>06</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Impact of Visit Wales marketing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0188328"/>
                  </a:ext>
                </a:extLst>
              </a:tr>
              <a:tr h="577369">
                <a:tc>
                  <a:txBody>
                    <a:bodyPr/>
                    <a:lstStyle/>
                    <a:p>
                      <a:pPr algn="ctr"/>
                      <a:r>
                        <a:rPr lang="en-GB" b="1" noProof="0">
                          <a:solidFill>
                            <a:srgbClr val="120742"/>
                          </a:solidFill>
                        </a:rPr>
                        <a:t>07</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Likelihood of visiting Wales in 2026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30600060"/>
                  </a:ext>
                </a:extLst>
              </a:tr>
              <a:tr h="577369">
                <a:tc>
                  <a:txBody>
                    <a:bodyPr/>
                    <a:lstStyle/>
                    <a:p>
                      <a:pPr algn="ctr"/>
                      <a:r>
                        <a:rPr lang="en-GB" b="1" noProof="0">
                          <a:solidFill>
                            <a:srgbClr val="120742"/>
                          </a:solidFill>
                        </a:rPr>
                        <a:t>08</a:t>
                      </a: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GB" sz="1600" b="0" u="none" noProof="0" dirty="0">
                          <a:solidFill>
                            <a:srgbClr val="120742"/>
                          </a:solidFill>
                        </a:rPr>
                        <a:t>Reasons for not taking a trip in Wales in 2025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7174187"/>
                  </a:ext>
                </a:extLst>
              </a:tr>
            </a:tbl>
          </a:graphicData>
        </a:graphic>
      </p:graphicFrame>
      <p:cxnSp>
        <p:nvCxnSpPr>
          <p:cNvPr id="19" name="Straight Connector 18">
            <a:extLst>
              <a:ext uri="{FF2B5EF4-FFF2-40B4-BE49-F238E27FC236}">
                <a16:creationId xmlns:a16="http://schemas.microsoft.com/office/drawing/2014/main" id="{75114797-8CA3-8F3E-64CA-01AEE2FCACFA}"/>
              </a:ext>
              <a:ext uri="{C183D7F6-B498-43B3-948B-1728B52AA6E4}">
                <adec:decorative xmlns:adec="http://schemas.microsoft.com/office/drawing/2017/decorative" val="1"/>
              </a:ext>
            </a:extLst>
          </p:cNvPr>
          <p:cNvCxnSpPr>
            <a:cxnSpLocks/>
          </p:cNvCxnSpPr>
          <p:nvPr/>
        </p:nvCxnSpPr>
        <p:spPr>
          <a:xfrm>
            <a:off x="538659" y="849026"/>
            <a:ext cx="158199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Rectangle 3">
            <a:hlinkClick r:id="rId2" action="ppaction://hlinksldjump"/>
            <a:extLst>
              <a:ext uri="{FF2B5EF4-FFF2-40B4-BE49-F238E27FC236}">
                <a16:creationId xmlns:a16="http://schemas.microsoft.com/office/drawing/2014/main" id="{3805535D-3164-FA44-356C-6FD7C0B62C1D}"/>
              </a:ext>
              <a:ext uri="{C183D7F6-B498-43B3-948B-1728B52AA6E4}">
                <adec:decorative xmlns:adec="http://schemas.microsoft.com/office/drawing/2017/decorative" val="0"/>
              </a:ext>
            </a:extLst>
          </p:cNvPr>
          <p:cNvSpPr/>
          <p:nvPr/>
        </p:nvSpPr>
        <p:spPr>
          <a:xfrm>
            <a:off x="873840" y="1379536"/>
            <a:ext cx="2669459"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6">
            <a:hlinkClick r:id="rId3" action="ppaction://hlinksldjump"/>
            <a:extLst>
              <a:ext uri="{FF2B5EF4-FFF2-40B4-BE49-F238E27FC236}">
                <a16:creationId xmlns:a16="http://schemas.microsoft.com/office/drawing/2014/main" id="{E0DCE567-2FA1-E29A-FC34-248FFE98DC75}"/>
              </a:ext>
              <a:ext uri="{C183D7F6-B498-43B3-948B-1728B52AA6E4}">
                <adec:decorative xmlns:adec="http://schemas.microsoft.com/office/drawing/2017/decorative" val="0"/>
              </a:ext>
            </a:extLst>
          </p:cNvPr>
          <p:cNvSpPr/>
          <p:nvPr/>
        </p:nvSpPr>
        <p:spPr>
          <a:xfrm>
            <a:off x="936000" y="1949726"/>
            <a:ext cx="1200150"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7">
            <a:hlinkClick r:id="rId4" action="ppaction://hlinksldjump"/>
            <a:extLst>
              <a:ext uri="{FF2B5EF4-FFF2-40B4-BE49-F238E27FC236}">
                <a16:creationId xmlns:a16="http://schemas.microsoft.com/office/drawing/2014/main" id="{39E4F3BB-325A-1E8E-A09B-7E22912E2BAB}"/>
              </a:ext>
              <a:ext uri="{C183D7F6-B498-43B3-948B-1728B52AA6E4}">
                <adec:decorative xmlns:adec="http://schemas.microsoft.com/office/drawing/2017/decorative" val="0"/>
              </a:ext>
            </a:extLst>
          </p:cNvPr>
          <p:cNvSpPr/>
          <p:nvPr/>
        </p:nvSpPr>
        <p:spPr>
          <a:xfrm>
            <a:off x="982037" y="2494028"/>
            <a:ext cx="2962275"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ctangle 8">
            <a:hlinkClick r:id="rId5" action="ppaction://hlinksldjump"/>
            <a:extLst>
              <a:ext uri="{FF2B5EF4-FFF2-40B4-BE49-F238E27FC236}">
                <a16:creationId xmlns:a16="http://schemas.microsoft.com/office/drawing/2014/main" id="{8E068366-29D7-6A01-704B-47E3AC249A5F}"/>
              </a:ext>
              <a:ext uri="{C183D7F6-B498-43B3-948B-1728B52AA6E4}">
                <adec:decorative xmlns:adec="http://schemas.microsoft.com/office/drawing/2017/decorative" val="0"/>
              </a:ext>
            </a:extLst>
          </p:cNvPr>
          <p:cNvSpPr/>
          <p:nvPr/>
        </p:nvSpPr>
        <p:spPr>
          <a:xfrm>
            <a:off x="935821" y="3112942"/>
            <a:ext cx="4343400"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hlinkClick r:id="rId6" action="ppaction://hlinksldjump"/>
            <a:extLst>
              <a:ext uri="{FF2B5EF4-FFF2-40B4-BE49-F238E27FC236}">
                <a16:creationId xmlns:a16="http://schemas.microsoft.com/office/drawing/2014/main" id="{6B1DB0B6-B2A4-C6AC-EBEE-00CE79944E7E}"/>
              </a:ext>
              <a:ext uri="{C183D7F6-B498-43B3-948B-1728B52AA6E4}">
                <adec:decorative xmlns:adec="http://schemas.microsoft.com/office/drawing/2017/decorative" val="0"/>
              </a:ext>
            </a:extLst>
          </p:cNvPr>
          <p:cNvSpPr/>
          <p:nvPr/>
        </p:nvSpPr>
        <p:spPr>
          <a:xfrm>
            <a:off x="923984" y="3668479"/>
            <a:ext cx="2333625"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hlinkClick r:id="rId7" action="ppaction://hlinksldjump"/>
            <a:extLst>
              <a:ext uri="{FF2B5EF4-FFF2-40B4-BE49-F238E27FC236}">
                <a16:creationId xmlns:a16="http://schemas.microsoft.com/office/drawing/2014/main" id="{DBABE9CE-C1AB-4343-82EF-977B3184DCAF}"/>
              </a:ext>
              <a:ext uri="{C183D7F6-B498-43B3-948B-1728B52AA6E4}">
                <adec:decorative xmlns:adec="http://schemas.microsoft.com/office/drawing/2017/decorative" val="0"/>
              </a:ext>
            </a:extLst>
          </p:cNvPr>
          <p:cNvSpPr/>
          <p:nvPr/>
        </p:nvSpPr>
        <p:spPr>
          <a:xfrm>
            <a:off x="907201" y="4265475"/>
            <a:ext cx="3037111"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1">
            <a:hlinkClick r:id="rId8" action="ppaction://hlinksldjump"/>
            <a:extLst>
              <a:ext uri="{FF2B5EF4-FFF2-40B4-BE49-F238E27FC236}">
                <a16:creationId xmlns:a16="http://schemas.microsoft.com/office/drawing/2014/main" id="{FF83F3CD-3597-D6D0-80FE-A1B8394E2421}"/>
              </a:ext>
              <a:ext uri="{C183D7F6-B498-43B3-948B-1728B52AA6E4}">
                <adec:decorative xmlns:adec="http://schemas.microsoft.com/office/drawing/2017/decorative" val="0"/>
              </a:ext>
            </a:extLst>
          </p:cNvPr>
          <p:cNvSpPr/>
          <p:nvPr/>
        </p:nvSpPr>
        <p:spPr>
          <a:xfrm>
            <a:off x="944618" y="4809777"/>
            <a:ext cx="3265432"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Rectangle 15">
            <a:hlinkClick r:id="rId9" action="ppaction://hlinksldjump"/>
            <a:extLst>
              <a:ext uri="{FF2B5EF4-FFF2-40B4-BE49-F238E27FC236}">
                <a16:creationId xmlns:a16="http://schemas.microsoft.com/office/drawing/2014/main" id="{E10CCCDF-488E-0D9D-E463-382822CB88B3}"/>
              </a:ext>
              <a:ext uri="{C183D7F6-B498-43B3-948B-1728B52AA6E4}">
                <adec:decorative xmlns:adec="http://schemas.microsoft.com/office/drawing/2017/decorative" val="0"/>
              </a:ext>
            </a:extLst>
          </p:cNvPr>
          <p:cNvSpPr/>
          <p:nvPr/>
        </p:nvSpPr>
        <p:spPr>
          <a:xfrm>
            <a:off x="944618" y="5378376"/>
            <a:ext cx="4210051" cy="4095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 name="Picture 4">
            <a:extLst>
              <a:ext uri="{FF2B5EF4-FFF2-40B4-BE49-F238E27FC236}">
                <a16:creationId xmlns:a16="http://schemas.microsoft.com/office/drawing/2014/main" id="{AD5619AA-A51C-DDB1-8B0E-6A986A1E7846}"/>
              </a:ext>
              <a:ext uri="{C183D7F6-B498-43B3-948B-1728B52AA6E4}">
                <adec:decorative xmlns:adec="http://schemas.microsoft.com/office/drawing/2017/decorative" val="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a:stretch>
            <a:fillRect/>
          </a:stretch>
        </p:blipFill>
        <p:spPr bwMode="auto">
          <a:xfrm>
            <a:off x="5905144" y="0"/>
            <a:ext cx="6286856" cy="6602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140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33543-59EF-A1EC-A246-98134D8A46BF}"/>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50BD43E5-B36E-B5D7-EC24-CC5F51FFC6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24D8AD41-FB4D-5E23-2516-D909E695A6FF}"/>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E300AFCC-A7AD-3BED-E82E-4AE1E5C2C31E}"/>
              </a:ext>
            </a:extLst>
          </p:cNvPr>
          <p:cNvSpPr txBox="1">
            <a:spLocks noGrp="1"/>
          </p:cNvSpPr>
          <p:nvPr>
            <p:ph type="title" idx="4294967295"/>
          </p:nvPr>
        </p:nvSpPr>
        <p:spPr>
          <a:xfrm>
            <a:off x="386467" y="2908857"/>
            <a:ext cx="6267451" cy="10402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BACKGROUND </a:t>
            </a:r>
          </a:p>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&amp; METHODOLOGY</a:t>
            </a:r>
          </a:p>
        </p:txBody>
      </p:sp>
      <p:pic>
        <p:nvPicPr>
          <p:cNvPr id="4" name="Picture 2">
            <a:extLst>
              <a:ext uri="{FF2B5EF4-FFF2-40B4-BE49-F238E27FC236}">
                <a16:creationId xmlns:a16="http://schemas.microsoft.com/office/drawing/2014/main" id="{B234C686-2BE2-B8D3-B978-636F57E35E7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67B3B48-2DD9-7850-7D96-54D78FF32E4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618877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8AE31454-C3E9-69F4-F2A8-5A594517E280}"/>
              </a:ext>
            </a:extLst>
          </p:cNvPr>
          <p:cNvSpPr txBox="1">
            <a:spLocks/>
          </p:cNvSpPr>
          <p:nvPr/>
        </p:nvSpPr>
        <p:spPr>
          <a:xfrm>
            <a:off x="360000" y="298723"/>
            <a:ext cx="252864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pPr algn="l" defTabSz="914400">
              <a:spcBef>
                <a:spcPts val="0"/>
              </a:spcBef>
              <a:defRPr/>
            </a:pPr>
            <a:r>
              <a:rPr lang="en-GB" sz="2000" b="1" dirty="0">
                <a:solidFill>
                  <a:srgbClr val="04043F"/>
                </a:solidFill>
                <a:latin typeface="+mn-lt"/>
                <a:ea typeface="+mn-ea"/>
                <a:cs typeface="+mn-cs"/>
              </a:rPr>
              <a:t>Background</a:t>
            </a:r>
          </a:p>
        </p:txBody>
      </p:sp>
      <p:sp>
        <p:nvSpPr>
          <p:cNvPr id="9" name="Title 5">
            <a:extLst>
              <a:ext uri="{FF2B5EF4-FFF2-40B4-BE49-F238E27FC236}">
                <a16:creationId xmlns:a16="http://schemas.microsoft.com/office/drawing/2014/main" id="{EC45FCDD-B844-D729-83B2-A97E63AE8759}"/>
              </a:ext>
            </a:extLst>
          </p:cNvPr>
          <p:cNvSpPr>
            <a:spLocks noGrp="1"/>
          </p:cNvSpPr>
          <p:nvPr>
            <p:ph type="title" idx="4294967295"/>
          </p:nvPr>
        </p:nvSpPr>
        <p:spPr>
          <a:xfrm>
            <a:off x="360000" y="794633"/>
            <a:ext cx="6789000" cy="9198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Driving tourism to Wales: </a:t>
            </a:r>
            <a:br>
              <a:rPr kumimoji="0" lang="en-GB" sz="24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br>
            <a:r>
              <a:rPr kumimoji="0" lang="en-GB" sz="24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insights from German enquirers</a:t>
            </a:r>
          </a:p>
        </p:txBody>
      </p:sp>
      <p:sp>
        <p:nvSpPr>
          <p:cNvPr id="8" name="Content Placeholder 7">
            <a:extLst>
              <a:ext uri="{FF2B5EF4-FFF2-40B4-BE49-F238E27FC236}">
                <a16:creationId xmlns:a16="http://schemas.microsoft.com/office/drawing/2014/main" id="{037BA414-6CB1-7037-AEB4-001E22B20872}"/>
              </a:ext>
            </a:extLst>
          </p:cNvPr>
          <p:cNvSpPr>
            <a:spLocks noGrp="1"/>
          </p:cNvSpPr>
          <p:nvPr>
            <p:ph sz="quarter" idx="14"/>
          </p:nvPr>
        </p:nvSpPr>
        <p:spPr>
          <a:xfrm>
            <a:off x="360000" y="1810300"/>
            <a:ext cx="6624638" cy="4466728"/>
          </a:xfrm>
        </p:spPr>
        <p:txBody>
          <a:bodyPr/>
          <a:lstStyle/>
          <a:p>
            <a:pPr marL="0" indent="0">
              <a:buNone/>
            </a:pPr>
            <a:r>
              <a:rPr lang="en-US" sz="1400" dirty="0">
                <a:solidFill>
                  <a:srgbClr val="04043F"/>
                </a:solidFill>
              </a:rPr>
              <a:t>Visit Wales, the Welsh Government's tourism </a:t>
            </a:r>
            <a:r>
              <a:rPr lang="en-GB" sz="1400" dirty="0">
                <a:solidFill>
                  <a:srgbClr val="04043F"/>
                </a:solidFill>
              </a:rPr>
              <a:t>team</a:t>
            </a:r>
            <a:r>
              <a:rPr lang="en-US" sz="1400" dirty="0">
                <a:solidFill>
                  <a:srgbClr val="04043F"/>
                </a:solidFill>
              </a:rPr>
              <a:t>, is responsible for deploying tourism campaigns in the UK and internationally to position Wales as a leading tourist destination.</a:t>
            </a:r>
          </a:p>
          <a:p>
            <a:pPr marL="0" indent="0">
              <a:buNone/>
            </a:pPr>
            <a:endParaRPr lang="en-US" sz="1400" dirty="0">
              <a:solidFill>
                <a:srgbClr val="04043F"/>
              </a:solidFill>
            </a:endParaRPr>
          </a:p>
          <a:p>
            <a:pPr marL="0" indent="0">
              <a:buNone/>
            </a:pPr>
            <a:r>
              <a:rPr lang="en-US" sz="1400" dirty="0">
                <a:solidFill>
                  <a:srgbClr val="04043F"/>
                </a:solidFill>
              </a:rPr>
              <a:t>This detailed report analyses data from an online survey conducted in February and March 2026 amongst Visit Wales’s German consumer contacts (referred to as ‘enquirers’ throughout). </a:t>
            </a:r>
            <a:r>
              <a:rPr lang="en-US" sz="1400" dirty="0">
                <a:solidFill>
                  <a:srgbClr val="120742"/>
                </a:solidFill>
              </a:rPr>
              <a:t>These are individuals who have interacted with Visit Wales across various touchpoints over the past 12 months, including the website, consumer database sign ups, and social media followers. </a:t>
            </a:r>
            <a:r>
              <a:rPr lang="en-US" sz="1400" dirty="0">
                <a:solidFill>
                  <a:srgbClr val="04043F"/>
                </a:solidFill>
              </a:rPr>
              <a:t>A separate report is also available for UK and Ireland enquirers. </a:t>
            </a:r>
            <a:r>
              <a:rPr lang="en-US" sz="1400" dirty="0">
                <a:solidFill>
                  <a:srgbClr val="120742"/>
                </a:solidFill>
              </a:rPr>
              <a:t>Alongside this study, Visit Wales produces a range of insight and research, which can be found </a:t>
            </a:r>
            <a:r>
              <a:rPr lang="en-US" sz="1400" dirty="0">
                <a:solidFill>
                  <a:srgbClr val="120742"/>
                </a:solidFill>
                <a:hlinkClick r:id="rId2">
                  <a:extLst>
                    <a:ext uri="{A12FA001-AC4F-418D-AE19-62706E023703}">
                      <ahyp:hlinkClr xmlns:ahyp="http://schemas.microsoft.com/office/drawing/2018/hyperlinkcolor" val="tx"/>
                    </a:ext>
                  </a:extLst>
                </a:hlinkClick>
              </a:rPr>
              <a:t>here</a:t>
            </a:r>
            <a:r>
              <a:rPr lang="en-US" sz="1400" dirty="0">
                <a:solidFill>
                  <a:srgbClr val="120742"/>
                </a:solidFill>
              </a:rPr>
              <a:t>.</a:t>
            </a:r>
            <a:endParaRPr lang="en-US" sz="1400" dirty="0">
              <a:solidFill>
                <a:srgbClr val="04043F"/>
              </a:solidFill>
            </a:endParaRPr>
          </a:p>
          <a:p>
            <a:pPr marL="0" indent="0">
              <a:buNone/>
            </a:pPr>
            <a:endParaRPr lang="en-US" sz="1400" dirty="0">
              <a:solidFill>
                <a:srgbClr val="04043F"/>
              </a:solidFill>
            </a:endParaRPr>
          </a:p>
          <a:p>
            <a:pPr marL="0" indent="0">
              <a:buNone/>
            </a:pPr>
            <a:r>
              <a:rPr lang="en-US" sz="1400" dirty="0">
                <a:solidFill>
                  <a:srgbClr val="04043F"/>
                </a:solidFill>
              </a:rPr>
              <a:t>The primary research objectives of the survey were to:</a:t>
            </a:r>
          </a:p>
          <a:p>
            <a:pPr lvl="1">
              <a:buFont typeface="Arial" panose="020B0604020202020204" pitchFamily="34" charset="0"/>
              <a:buChar char="•"/>
            </a:pPr>
            <a:r>
              <a:rPr lang="en-US" sz="1400" dirty="0">
                <a:solidFill>
                  <a:srgbClr val="04043F"/>
                </a:solidFill>
              </a:rPr>
              <a:t>Assess trip conversion and relationship with Wales</a:t>
            </a:r>
          </a:p>
          <a:p>
            <a:pPr lvl="1">
              <a:buFont typeface="Arial" panose="020B0604020202020204" pitchFamily="34" charset="0"/>
              <a:buChar char="•"/>
            </a:pPr>
            <a:r>
              <a:rPr lang="en-US" sz="1400" dirty="0">
                <a:solidFill>
                  <a:srgbClr val="04043F"/>
                </a:solidFill>
              </a:rPr>
              <a:t>Understand the characteristics of trips taken in 2025</a:t>
            </a:r>
          </a:p>
          <a:p>
            <a:pPr lvl="1">
              <a:buFont typeface="Arial" panose="020B0604020202020204" pitchFamily="34" charset="0"/>
              <a:buChar char="•"/>
            </a:pPr>
            <a:r>
              <a:rPr lang="en-US" sz="1400" dirty="0">
                <a:solidFill>
                  <a:srgbClr val="04043F"/>
                </a:solidFill>
              </a:rPr>
              <a:t>Quantify the impact of the marketing</a:t>
            </a:r>
          </a:p>
          <a:p>
            <a:pPr lvl="1">
              <a:buFont typeface="Arial" panose="020B0604020202020204" pitchFamily="34" charset="0"/>
              <a:buChar char="•"/>
            </a:pPr>
            <a:r>
              <a:rPr lang="en-US" sz="1400" dirty="0">
                <a:solidFill>
                  <a:srgbClr val="04043F"/>
                </a:solidFill>
              </a:rPr>
              <a:t>Understand plans for trips in 2026</a:t>
            </a:r>
          </a:p>
          <a:p>
            <a:pPr lvl="1">
              <a:buFont typeface="Arial" panose="020B0604020202020204" pitchFamily="34" charset="0"/>
              <a:buChar char="•"/>
            </a:pPr>
            <a:r>
              <a:rPr lang="en-US" sz="1400" dirty="0">
                <a:solidFill>
                  <a:srgbClr val="04043F"/>
                </a:solidFill>
              </a:rPr>
              <a:t>Assess the reasons for not taking a trip in 2025</a:t>
            </a:r>
          </a:p>
          <a:p>
            <a:endParaRPr lang="en-GB" sz="1400" dirty="0">
              <a:solidFill>
                <a:srgbClr val="04043F"/>
              </a:solidFill>
            </a:endParaRPr>
          </a:p>
        </p:txBody>
      </p:sp>
      <p:pic>
        <p:nvPicPr>
          <p:cNvPr id="4" name="Picture 2">
            <a:extLst>
              <a:ext uri="{FF2B5EF4-FFF2-40B4-BE49-F238E27FC236}">
                <a16:creationId xmlns:a16="http://schemas.microsoft.com/office/drawing/2014/main" id="{1651DBEF-49D8-6371-F35C-42439612B83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a:fillRect/>
          </a:stretch>
        </p:blipFill>
        <p:spPr bwMode="auto">
          <a:xfrm>
            <a:off x="7627938" y="0"/>
            <a:ext cx="4564062" cy="6604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9843317-B358-6220-D9D9-C3F4C9E508D8}"/>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8001" y="85781"/>
            <a:ext cx="637032" cy="382219"/>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3B295E41-5260-6643-E277-21A3018AD11B}"/>
              </a:ext>
              <a:ext uri="{C183D7F6-B498-43B3-948B-1728B52AA6E4}">
                <adec:decorative xmlns:adec="http://schemas.microsoft.com/office/drawing/2017/decorative" val="1"/>
              </a:ext>
            </a:extLst>
          </p:cNvPr>
          <p:cNvCxnSpPr>
            <a:cxnSpLocks/>
          </p:cNvCxnSpPr>
          <p:nvPr/>
        </p:nvCxnSpPr>
        <p:spPr>
          <a:xfrm>
            <a:off x="455250" y="678885"/>
            <a:ext cx="16764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4408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6B8181-49A0-AE2F-392B-D5C30305678D}"/>
              </a:ext>
            </a:extLst>
          </p:cNvPr>
          <p:cNvSpPr>
            <a:spLocks noGrp="1"/>
          </p:cNvSpPr>
          <p:nvPr>
            <p:ph type="title" idx="4294967295"/>
          </p:nvPr>
        </p:nvSpPr>
        <p:spPr>
          <a:xfrm>
            <a:off x="359999" y="413633"/>
            <a:ext cx="10645457" cy="549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20742"/>
                </a:solidFill>
                <a:effectLst/>
                <a:uLnTx/>
                <a:uFillTx/>
                <a:latin typeface="Arial" panose="020B0604020202020204"/>
                <a:ea typeface="+mn-ea"/>
                <a:cs typeface="+mn-cs"/>
              </a:rPr>
              <a:t>Alongside this study, Visit Wales produces a range of insight and research.</a:t>
            </a:r>
          </a:p>
        </p:txBody>
      </p:sp>
      <p:sp>
        <p:nvSpPr>
          <p:cNvPr id="8" name="Content Placeholder 7">
            <a:extLst>
              <a:ext uri="{FF2B5EF4-FFF2-40B4-BE49-F238E27FC236}">
                <a16:creationId xmlns:a16="http://schemas.microsoft.com/office/drawing/2014/main" id="{037BA414-6CB1-7037-AEB4-001E22B20872}"/>
              </a:ext>
            </a:extLst>
          </p:cNvPr>
          <p:cNvSpPr>
            <a:spLocks noGrp="1"/>
          </p:cNvSpPr>
          <p:nvPr>
            <p:ph sz="quarter" idx="14"/>
          </p:nvPr>
        </p:nvSpPr>
        <p:spPr>
          <a:xfrm>
            <a:off x="289514" y="1513572"/>
            <a:ext cx="10924131" cy="4544328"/>
          </a:xfrm>
        </p:spPr>
        <p:txBody>
          <a:bodyPr/>
          <a:lstStyle/>
          <a:p>
            <a:r>
              <a:rPr lang="en-GB" sz="1600" b="1" noProof="0" dirty="0">
                <a:solidFill>
                  <a:srgbClr val="04043F"/>
                </a:solidFill>
              </a:rPr>
              <a:t>Domestic GB Tourism Statistics </a:t>
            </a:r>
            <a:r>
              <a:rPr lang="en-GB" sz="1600" noProof="0" dirty="0">
                <a:solidFill>
                  <a:srgbClr val="04043F"/>
                </a:solidFill>
              </a:rPr>
              <a:t>- Data on overnight trips and day visits by British residents to destinations throughout Britain.</a:t>
            </a:r>
          </a:p>
          <a:p>
            <a:r>
              <a:rPr lang="en-GB" sz="1600" b="1" noProof="0" dirty="0">
                <a:solidFill>
                  <a:srgbClr val="04043F"/>
                </a:solidFill>
              </a:rPr>
              <a:t>Tourism market demand reports </a:t>
            </a:r>
            <a:r>
              <a:rPr lang="en-GB" sz="1600" noProof="0" dirty="0">
                <a:solidFill>
                  <a:srgbClr val="04043F"/>
                </a:solidFill>
              </a:rPr>
              <a:t>- Each year Visit Wales conducts research amongst its priority markets.</a:t>
            </a:r>
          </a:p>
          <a:p>
            <a:r>
              <a:rPr lang="en-GB" sz="1600" b="1" noProof="0" dirty="0">
                <a:solidFill>
                  <a:srgbClr val="04043F"/>
                </a:solidFill>
              </a:rPr>
              <a:t>Tourism barometer </a:t>
            </a:r>
            <a:r>
              <a:rPr lang="en-GB" sz="1600" noProof="0" dirty="0">
                <a:solidFill>
                  <a:srgbClr val="04043F"/>
                </a:solidFill>
              </a:rPr>
              <a:t>- The Tourism Barometer provides a ‘snapshot’ of industry performance after important points in the tourism calendar.</a:t>
            </a:r>
          </a:p>
          <a:p>
            <a:r>
              <a:rPr lang="en-GB" sz="1600" b="1" noProof="0" dirty="0">
                <a:solidFill>
                  <a:srgbClr val="04043F"/>
                </a:solidFill>
              </a:rPr>
              <a:t>Cycling tourism development </a:t>
            </a:r>
            <a:r>
              <a:rPr lang="en-GB" sz="1600" noProof="0" dirty="0">
                <a:solidFill>
                  <a:srgbClr val="04043F"/>
                </a:solidFill>
              </a:rPr>
              <a:t>- This research explores the topic of cycling tourism in Wales, including current capacity and demand, as well as opportunities for growth.</a:t>
            </a:r>
          </a:p>
          <a:p>
            <a:r>
              <a:rPr lang="en-GB" sz="1600" b="1" dirty="0">
                <a:solidFill>
                  <a:srgbClr val="04043F"/>
                </a:solidFill>
              </a:rPr>
              <a:t>Visit Wales consumer re-contact survey (previous years) </a:t>
            </a:r>
            <a:r>
              <a:rPr lang="en-GB" sz="1600" dirty="0">
                <a:solidFill>
                  <a:srgbClr val="04043F"/>
                </a:solidFill>
              </a:rPr>
              <a:t>– Detailed reports drawn from an online survey conducted amongst Visit Wales consumer contacts over the last few years, including in the UK &amp; Irish market.</a:t>
            </a:r>
          </a:p>
          <a:p>
            <a:endParaRPr lang="en-GB" sz="1600" noProof="0" dirty="0">
              <a:solidFill>
                <a:srgbClr val="04043F"/>
              </a:solidFill>
            </a:endParaRPr>
          </a:p>
          <a:p>
            <a:pPr marL="0" indent="0">
              <a:buNone/>
            </a:pPr>
            <a:r>
              <a:rPr lang="en-GB" sz="1600" noProof="0" dirty="0">
                <a:solidFill>
                  <a:srgbClr val="04043F"/>
                </a:solidFill>
              </a:rPr>
              <a:t>Accessible </a:t>
            </a:r>
            <a:r>
              <a:rPr lang="en-GB" sz="1600" noProof="0" dirty="0">
                <a:solidFill>
                  <a:schemeClr val="accent1"/>
                </a:solidFill>
              </a:rPr>
              <a:t>here:</a:t>
            </a:r>
          </a:p>
          <a:p>
            <a:r>
              <a:rPr lang="en-GB" sz="1200" u="sng" noProof="0" dirty="0">
                <a:solidFill>
                  <a:schemeClr val="accent1"/>
                </a:solidFill>
                <a:hlinkClick r:id="rId2"/>
              </a:rPr>
              <a:t>Domestic tourism statistics</a:t>
            </a:r>
            <a:endParaRPr lang="en-GB" sz="1200" noProof="0" dirty="0">
              <a:solidFill>
                <a:schemeClr val="accent1"/>
              </a:solidFill>
            </a:endParaRPr>
          </a:p>
          <a:p>
            <a:r>
              <a:rPr lang="en-GB" sz="1200" u="sng" noProof="0" dirty="0">
                <a:solidFill>
                  <a:schemeClr val="accent1"/>
                </a:solidFill>
                <a:hlinkClick r:id="rId3"/>
              </a:rPr>
              <a:t>Market demand survey reports</a:t>
            </a:r>
            <a:endParaRPr lang="en-GB" sz="1200" noProof="0" dirty="0">
              <a:solidFill>
                <a:schemeClr val="accent1"/>
              </a:solidFill>
            </a:endParaRPr>
          </a:p>
          <a:p>
            <a:r>
              <a:rPr lang="en-GB" sz="1200" u="sng" noProof="0" dirty="0">
                <a:solidFill>
                  <a:schemeClr val="accent1"/>
                </a:solidFill>
                <a:hlinkClick r:id="rId4"/>
              </a:rPr>
              <a:t>Tourism barometer</a:t>
            </a:r>
            <a:endParaRPr lang="en-GB" sz="1200" noProof="0" dirty="0">
              <a:solidFill>
                <a:schemeClr val="accent1"/>
              </a:solidFill>
            </a:endParaRPr>
          </a:p>
          <a:p>
            <a:r>
              <a:rPr lang="en-GB" sz="1200" u="sng" noProof="0" dirty="0">
                <a:solidFill>
                  <a:schemeClr val="accent1"/>
                </a:solidFill>
                <a:hlinkClick r:id="rId5"/>
              </a:rPr>
              <a:t>Cycling tourism development report</a:t>
            </a:r>
            <a:endParaRPr lang="en-GB" sz="1200" u="sng" noProof="0" dirty="0">
              <a:solidFill>
                <a:schemeClr val="accent1"/>
              </a:solidFill>
            </a:endParaRPr>
          </a:p>
          <a:p>
            <a:r>
              <a:rPr lang="en-GB" sz="1200" u="sng" dirty="0">
                <a:solidFill>
                  <a:schemeClr val="accent1"/>
                </a:solidFill>
                <a:hlinkClick r:id="rId6"/>
              </a:rPr>
              <a:t>Other Re-contact survey reports</a:t>
            </a:r>
            <a:endParaRPr lang="en-GB" sz="1200" dirty="0">
              <a:solidFill>
                <a:schemeClr val="accent1"/>
              </a:solidFill>
            </a:endParaRPr>
          </a:p>
          <a:p>
            <a:endParaRPr lang="en-GB" sz="1200" noProof="0" dirty="0">
              <a:solidFill>
                <a:schemeClr val="accent1"/>
              </a:solidFill>
            </a:endParaRPr>
          </a:p>
          <a:p>
            <a:pPr marL="0" indent="0">
              <a:buNone/>
            </a:pPr>
            <a:endParaRPr lang="en-GB" sz="1000" noProof="0" dirty="0">
              <a:solidFill>
                <a:srgbClr val="FF0000"/>
              </a:solidFill>
            </a:endParaRPr>
          </a:p>
          <a:p>
            <a:pPr marL="0" indent="0">
              <a:buNone/>
            </a:pPr>
            <a:endParaRPr lang="en-GB" sz="1600" noProof="0" dirty="0">
              <a:solidFill>
                <a:srgbClr val="04043F"/>
              </a:solidFill>
            </a:endParaRPr>
          </a:p>
        </p:txBody>
      </p:sp>
    </p:spTree>
    <p:extLst>
      <p:ext uri="{BB962C8B-B14F-4D97-AF65-F5344CB8AC3E}">
        <p14:creationId xmlns:p14="http://schemas.microsoft.com/office/powerpoint/2010/main" val="2693214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C36A1-18AD-5536-ECDB-D56464C1EF5E}"/>
            </a:ext>
          </a:extLst>
        </p:cNvPr>
        <p:cNvGrpSpPr/>
        <p:nvPr/>
      </p:nvGrpSpPr>
      <p:grpSpPr>
        <a:xfrm>
          <a:off x="0" y="0"/>
          <a:ext cx="0" cy="0"/>
          <a:chOff x="0" y="0"/>
          <a:chExt cx="0" cy="0"/>
        </a:xfrm>
      </p:grpSpPr>
      <p:sp>
        <p:nvSpPr>
          <p:cNvPr id="9" name="Title 13">
            <a:extLst>
              <a:ext uri="{FF2B5EF4-FFF2-40B4-BE49-F238E27FC236}">
                <a16:creationId xmlns:a16="http://schemas.microsoft.com/office/drawing/2014/main" id="{32AB14B0-B39A-2348-61A1-6614F33E4CEB}"/>
              </a:ext>
            </a:extLst>
          </p:cNvPr>
          <p:cNvSpPr txBox="1">
            <a:spLocks noGrp="1"/>
          </p:cNvSpPr>
          <p:nvPr>
            <p:ph type="title" idx="4294967295"/>
          </p:nvPr>
        </p:nvSpPr>
        <p:spPr>
          <a:xfrm>
            <a:off x="360000" y="298723"/>
            <a:ext cx="252864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ctr" defTabSz="457189"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4043F"/>
                </a:solidFill>
                <a:effectLst/>
                <a:uLnTx/>
                <a:uFillTx/>
                <a:latin typeface="+mn-lt"/>
                <a:ea typeface="+mn-ea"/>
                <a:cs typeface="+mn-cs"/>
              </a:rPr>
              <a:t>Methodology</a:t>
            </a:r>
          </a:p>
        </p:txBody>
      </p:sp>
      <p:cxnSp>
        <p:nvCxnSpPr>
          <p:cNvPr id="10" name="Straight Connector 9">
            <a:extLst>
              <a:ext uri="{FF2B5EF4-FFF2-40B4-BE49-F238E27FC236}">
                <a16:creationId xmlns:a16="http://schemas.microsoft.com/office/drawing/2014/main" id="{A2ECEF57-42F5-59E1-2201-4A29C8B7E2CB}"/>
              </a:ext>
              <a:ext uri="{C183D7F6-B498-43B3-948B-1728B52AA6E4}">
                <adec:decorative xmlns:adec="http://schemas.microsoft.com/office/drawing/2017/decorative" val="1"/>
              </a:ext>
            </a:extLst>
          </p:cNvPr>
          <p:cNvCxnSpPr>
            <a:cxnSpLocks/>
          </p:cNvCxnSpPr>
          <p:nvPr/>
        </p:nvCxnSpPr>
        <p:spPr>
          <a:xfrm>
            <a:off x="445725" y="688410"/>
            <a:ext cx="16764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B93C2D6-9022-209F-F679-31D3BA1C0E79}"/>
              </a:ext>
            </a:extLst>
          </p:cNvPr>
          <p:cNvSpPr txBox="1"/>
          <p:nvPr/>
        </p:nvSpPr>
        <p:spPr>
          <a:xfrm>
            <a:off x="360000" y="903771"/>
            <a:ext cx="6202724" cy="1015663"/>
          </a:xfrm>
          <a:prstGeom prst="rect">
            <a:avLst/>
          </a:prstGeom>
          <a:noFill/>
        </p:spPr>
        <p:txBody>
          <a:bodyPr wrap="square">
            <a:spAutoFit/>
          </a:bodyPr>
          <a:lstStyle/>
          <a:p>
            <a:pPr marL="0" indent="0">
              <a:buNone/>
            </a:pPr>
            <a:r>
              <a:rPr lang="en-US" sz="2000" dirty="0">
                <a:solidFill>
                  <a:srgbClr val="04043F"/>
                </a:solidFill>
              </a:rPr>
              <a:t>Out of 9,926 invitations sent to enquirers, 1,041 completed survey responses were received, resulting in a response rate of 11%.</a:t>
            </a:r>
          </a:p>
        </p:txBody>
      </p:sp>
      <p:sp>
        <p:nvSpPr>
          <p:cNvPr id="3" name="Content Placeholder 7">
            <a:extLst>
              <a:ext uri="{FF2B5EF4-FFF2-40B4-BE49-F238E27FC236}">
                <a16:creationId xmlns:a16="http://schemas.microsoft.com/office/drawing/2014/main" id="{E5D4ACBB-FB2A-BBCF-B759-51365C385BB4}"/>
              </a:ext>
            </a:extLst>
          </p:cNvPr>
          <p:cNvSpPr txBox="1">
            <a:spLocks/>
          </p:cNvSpPr>
          <p:nvPr/>
        </p:nvSpPr>
        <p:spPr>
          <a:xfrm>
            <a:off x="358165" y="2122750"/>
            <a:ext cx="6204559" cy="3438525"/>
          </a:xfrm>
        </p:spPr>
        <p:txBody>
          <a:bodyPr/>
          <a:lstStyle>
            <a:lvl1pPr marL="342891" indent="-342891" algn="l" defTabSz="457189"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32" indent="-285744" algn="l" defTabSz="457189"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2971" indent="-228594" algn="l" defTabSz="457189"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160" indent="-228594" algn="l" defTabSz="457189"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349" indent="-228594" algn="l" defTabSz="457189"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400" dirty="0">
                <a:solidFill>
                  <a:srgbClr val="04043F"/>
                </a:solidFill>
              </a:rPr>
              <a:t>In February 2026, Visit Wales contacted enquirers via email, inviting them to complete a 10-to-15-minute online survey. Reminder emails were sent to non-respondents one week after the initial invitation, and a prize draw incentive was offered. </a:t>
            </a:r>
            <a:r>
              <a:rPr lang="en-US" sz="1400" dirty="0">
                <a:solidFill>
                  <a:schemeClr val="accent1"/>
                </a:solidFill>
              </a:rPr>
              <a:t>The survey opened on 5th February and closed on 2nd March 2026.</a:t>
            </a:r>
          </a:p>
          <a:p>
            <a:pPr marL="0" indent="0">
              <a:buNone/>
            </a:pPr>
            <a:endParaRPr lang="en-US" sz="1400" b="1" dirty="0">
              <a:solidFill>
                <a:srgbClr val="04043F"/>
              </a:solidFill>
            </a:endParaRPr>
          </a:p>
          <a:p>
            <a:pPr marL="0" indent="0">
              <a:buNone/>
            </a:pPr>
            <a:r>
              <a:rPr lang="en-GB" sz="1400" b="1" dirty="0">
                <a:solidFill>
                  <a:schemeClr val="accent1"/>
                </a:solidFill>
              </a:rPr>
              <a:t>Sample and Response Rate</a:t>
            </a:r>
            <a:endParaRPr lang="en-US" sz="1400" dirty="0">
              <a:solidFill>
                <a:srgbClr val="04043F"/>
              </a:solidFill>
            </a:endParaRPr>
          </a:p>
          <a:p>
            <a:pPr marL="0" indent="0">
              <a:buNone/>
            </a:pPr>
            <a:r>
              <a:rPr lang="en-US" sz="1400" dirty="0">
                <a:solidFill>
                  <a:srgbClr val="04043F"/>
                </a:solidFill>
              </a:rPr>
              <a:t>The sample was drawn from various sources, reflecting the different ways enquirers had contacted Visit Wales. The graph on the right shows the sample sources along with the number of completed surveys for each source.</a:t>
            </a:r>
          </a:p>
          <a:p>
            <a:pPr marL="0" indent="0">
              <a:buFont typeface="Arial"/>
              <a:buNone/>
            </a:pPr>
            <a:endParaRPr lang="en-US" sz="1400" dirty="0">
              <a:solidFill>
                <a:srgbClr val="04043F"/>
              </a:solidFill>
            </a:endParaRPr>
          </a:p>
          <a:p>
            <a:pPr marL="0" indent="0">
              <a:buFont typeface="Arial"/>
              <a:buNone/>
            </a:pPr>
            <a:r>
              <a:rPr lang="en-US" sz="1400" b="1" dirty="0">
                <a:solidFill>
                  <a:srgbClr val="04043F"/>
                </a:solidFill>
              </a:rPr>
              <a:t>Data consideration</a:t>
            </a:r>
          </a:p>
          <a:p>
            <a:pPr marL="0" indent="0">
              <a:buNone/>
            </a:pPr>
            <a:r>
              <a:rPr lang="en-US" sz="1400" dirty="0">
                <a:solidFill>
                  <a:schemeClr val="accent1"/>
                </a:solidFill>
              </a:rPr>
              <a:t>It is important to note that the sample is not representative of the general population of Germany, as participants had existing connections with Wales. As a result, findings are likely to reflect more positive or ‘warmer’ views than would be expected in the wider public. This should be considered when interpreting the results.</a:t>
            </a:r>
            <a:endParaRPr lang="en-GB" sz="1200" dirty="0">
              <a:solidFill>
                <a:schemeClr val="accent1"/>
              </a:solidFill>
            </a:endParaRPr>
          </a:p>
          <a:p>
            <a:pPr marL="0" indent="0">
              <a:buFont typeface="Arial"/>
              <a:buNone/>
            </a:pPr>
            <a:endParaRPr lang="en-GB" sz="1200" dirty="0">
              <a:solidFill>
                <a:srgbClr val="04043F"/>
              </a:solidFill>
            </a:endParaRPr>
          </a:p>
        </p:txBody>
      </p:sp>
      <p:cxnSp>
        <p:nvCxnSpPr>
          <p:cNvPr id="2" name="Straight Connector 1">
            <a:extLst>
              <a:ext uri="{FF2B5EF4-FFF2-40B4-BE49-F238E27FC236}">
                <a16:creationId xmlns:a16="http://schemas.microsoft.com/office/drawing/2014/main" id="{84346773-220A-718D-FB90-238BA4B76B50}"/>
              </a:ext>
              <a:ext uri="{C183D7F6-B498-43B3-948B-1728B52AA6E4}">
                <adec:decorative xmlns:adec="http://schemas.microsoft.com/office/drawing/2017/decorative" val="1"/>
              </a:ext>
            </a:extLst>
          </p:cNvPr>
          <p:cNvCxnSpPr/>
          <p:nvPr/>
        </p:nvCxnSpPr>
        <p:spPr>
          <a:xfrm>
            <a:off x="7306492" y="1108434"/>
            <a:ext cx="0" cy="4711337"/>
          </a:xfrm>
          <a:prstGeom prst="line">
            <a:avLst/>
          </a:prstGeom>
          <a:ln w="12700">
            <a:solidFill>
              <a:schemeClr val="accent1"/>
            </a:solidFill>
            <a:prstDash val="lgDash"/>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346D87F8-492D-035C-EA5A-CA80B50A2490}"/>
              </a:ext>
              <a:ext uri="{C183D7F6-B498-43B3-948B-1728B52AA6E4}">
                <adec:decorative xmlns:adec="http://schemas.microsoft.com/office/drawing/2017/decorative" val="1"/>
              </a:ext>
            </a:extLst>
          </p:cNvPr>
          <p:cNvSpPr txBox="1"/>
          <p:nvPr/>
        </p:nvSpPr>
        <p:spPr>
          <a:xfrm>
            <a:off x="7537450" y="1501913"/>
            <a:ext cx="3540124" cy="523220"/>
          </a:xfrm>
          <a:prstGeom prst="rect">
            <a:avLst/>
          </a:prstGeom>
          <a:noFill/>
        </p:spPr>
        <p:txBody>
          <a:bodyPr wrap="square" rtlCol="0">
            <a:spAutoFit/>
          </a:bodyPr>
          <a:lstStyle/>
          <a:p>
            <a:r>
              <a:rPr lang="en-GB" sz="1400" dirty="0">
                <a:solidFill>
                  <a:srgbClr val="120742"/>
                </a:solidFill>
              </a:rPr>
              <a:t>Base sizes and response rates 2026, by enquiry method</a:t>
            </a:r>
          </a:p>
        </p:txBody>
      </p:sp>
      <p:grpSp>
        <p:nvGrpSpPr>
          <p:cNvPr id="6" name="Group 5" descr="Bar chart showing the survey sample by enquiry source. Most completed responses came from the ECRM database (59%), followed by the Visit Wales website (36%), with campaigns contributing a small proportion (5%). This reflects the composition of the survey sample and should be considered when interpreting findings, as results are influenced by respondents already engaged with Visit Wales.">
            <a:extLst>
              <a:ext uri="{FF2B5EF4-FFF2-40B4-BE49-F238E27FC236}">
                <a16:creationId xmlns:a16="http://schemas.microsoft.com/office/drawing/2014/main" id="{AFF2E14C-920A-3A79-C1B7-F531937C71C9}"/>
              </a:ext>
              <a:ext uri="{C183D7F6-B498-43B3-948B-1728B52AA6E4}">
                <adec:decorative xmlns:adec="http://schemas.microsoft.com/office/drawing/2017/decorative" val="0"/>
              </a:ext>
            </a:extLst>
          </p:cNvPr>
          <p:cNvGrpSpPr/>
          <p:nvPr/>
        </p:nvGrpSpPr>
        <p:grpSpPr>
          <a:xfrm>
            <a:off x="7537450" y="2051086"/>
            <a:ext cx="4387850" cy="3645246"/>
            <a:chOff x="7657338" y="2286001"/>
            <a:chExt cx="4387850" cy="3645246"/>
          </a:xfrm>
        </p:grpSpPr>
        <p:graphicFrame>
          <p:nvGraphicFramePr>
            <p:cNvPr id="7" name="Chart 6">
              <a:extLst>
                <a:ext uri="{FF2B5EF4-FFF2-40B4-BE49-F238E27FC236}">
                  <a16:creationId xmlns:a16="http://schemas.microsoft.com/office/drawing/2014/main" id="{88701CB4-229F-B1D6-AE91-E0963707EBE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041683780"/>
                </p:ext>
              </p:extLst>
            </p:nvPr>
          </p:nvGraphicFramePr>
          <p:xfrm>
            <a:off x="7657338" y="2286001"/>
            <a:ext cx="4387850" cy="3645246"/>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a:extLst>
                <a:ext uri="{FF2B5EF4-FFF2-40B4-BE49-F238E27FC236}">
                  <a16:creationId xmlns:a16="http://schemas.microsoft.com/office/drawing/2014/main" id="{F666DA49-134A-02F9-21DD-815B9904079B}"/>
                </a:ext>
                <a:ext uri="{C183D7F6-B498-43B3-948B-1728B52AA6E4}">
                  <adec:decorative xmlns:adec="http://schemas.microsoft.com/office/drawing/2017/decorative" val="1"/>
                </a:ext>
              </a:extLst>
            </p:cNvPr>
            <p:cNvCxnSpPr>
              <a:cxnSpLocks/>
            </p:cNvCxnSpPr>
            <p:nvPr/>
          </p:nvCxnSpPr>
          <p:spPr>
            <a:xfrm flipH="1">
              <a:off x="7993888" y="3310487"/>
              <a:ext cx="3714750" cy="0"/>
            </a:xfrm>
            <a:prstGeom prst="line">
              <a:avLst/>
            </a:prstGeom>
            <a:ln w="9525">
              <a:solidFill>
                <a:schemeClr val="bg1">
                  <a:lumMod val="75000"/>
                </a:schemeClr>
              </a:solidFill>
              <a:prstDash val="lgDash"/>
            </a:ln>
            <a:effectLst/>
          </p:spPr>
          <p:style>
            <a:lnRef idx="2">
              <a:schemeClr val="accent1"/>
            </a:lnRef>
            <a:fillRef idx="0">
              <a:schemeClr val="accent1"/>
            </a:fillRef>
            <a:effectRef idx="1">
              <a:schemeClr val="accent1"/>
            </a:effectRef>
            <a:fontRef idx="minor">
              <a:schemeClr val="tx1"/>
            </a:fontRef>
          </p:style>
        </p:cxnSp>
      </p:grpSp>
      <p:sp>
        <p:nvSpPr>
          <p:cNvPr id="18" name="TextBox 17">
            <a:extLst>
              <a:ext uri="{FF2B5EF4-FFF2-40B4-BE49-F238E27FC236}">
                <a16:creationId xmlns:a16="http://schemas.microsoft.com/office/drawing/2014/main" id="{BB78FDC6-99BD-01FD-38D2-3AA89A95AA9A}"/>
              </a:ext>
              <a:ext uri="{C183D7F6-B498-43B3-948B-1728B52AA6E4}">
                <adec:decorative xmlns:adec="http://schemas.microsoft.com/office/drawing/2017/decorative" val="0"/>
              </a:ext>
            </a:extLst>
          </p:cNvPr>
          <p:cNvSpPr txBox="1"/>
          <p:nvPr/>
        </p:nvSpPr>
        <p:spPr>
          <a:xfrm>
            <a:off x="10489261" y="3314599"/>
            <a:ext cx="577402" cy="276999"/>
          </a:xfrm>
          <a:prstGeom prst="rect">
            <a:avLst/>
          </a:prstGeom>
          <a:noFill/>
        </p:spPr>
        <p:txBody>
          <a:bodyPr wrap="none" rtlCol="0">
            <a:spAutoFit/>
          </a:bodyPr>
          <a:lstStyle/>
          <a:p>
            <a:r>
              <a:rPr lang="en-GB" sz="1200" dirty="0">
                <a:solidFill>
                  <a:schemeClr val="accent1"/>
                </a:solidFill>
              </a:rPr>
              <a:t>/ 59%</a:t>
            </a:r>
          </a:p>
        </p:txBody>
      </p:sp>
      <p:sp>
        <p:nvSpPr>
          <p:cNvPr id="17" name="TextBox 16">
            <a:extLst>
              <a:ext uri="{FF2B5EF4-FFF2-40B4-BE49-F238E27FC236}">
                <a16:creationId xmlns:a16="http://schemas.microsoft.com/office/drawing/2014/main" id="{BA14324C-5AB7-F2B2-1D56-C5C38F7E69C8}"/>
              </a:ext>
              <a:ext uri="{C183D7F6-B498-43B3-948B-1728B52AA6E4}">
                <adec:decorative xmlns:adec="http://schemas.microsoft.com/office/drawing/2017/decorative" val="0"/>
              </a:ext>
            </a:extLst>
          </p:cNvPr>
          <p:cNvSpPr txBox="1"/>
          <p:nvPr/>
        </p:nvSpPr>
        <p:spPr>
          <a:xfrm>
            <a:off x="9797930" y="4166103"/>
            <a:ext cx="577402" cy="276999"/>
          </a:xfrm>
          <a:prstGeom prst="rect">
            <a:avLst/>
          </a:prstGeom>
          <a:noFill/>
        </p:spPr>
        <p:txBody>
          <a:bodyPr wrap="none" rtlCol="0">
            <a:spAutoFit/>
          </a:bodyPr>
          <a:lstStyle/>
          <a:p>
            <a:r>
              <a:rPr lang="en-GB" sz="1200" dirty="0">
                <a:solidFill>
                  <a:schemeClr val="accent1"/>
                </a:solidFill>
              </a:rPr>
              <a:t>/ 36%</a:t>
            </a:r>
          </a:p>
        </p:txBody>
      </p:sp>
      <p:sp>
        <p:nvSpPr>
          <p:cNvPr id="15" name="TextBox 14">
            <a:extLst>
              <a:ext uri="{FF2B5EF4-FFF2-40B4-BE49-F238E27FC236}">
                <a16:creationId xmlns:a16="http://schemas.microsoft.com/office/drawing/2014/main" id="{7D4AB637-F409-1254-F77A-7755417F1556}"/>
              </a:ext>
              <a:ext uri="{C183D7F6-B498-43B3-948B-1728B52AA6E4}">
                <adec:decorative xmlns:adec="http://schemas.microsoft.com/office/drawing/2017/decorative" val="0"/>
              </a:ext>
            </a:extLst>
          </p:cNvPr>
          <p:cNvSpPr txBox="1"/>
          <p:nvPr/>
        </p:nvSpPr>
        <p:spPr>
          <a:xfrm>
            <a:off x="8828664" y="4998065"/>
            <a:ext cx="492443" cy="276999"/>
          </a:xfrm>
          <a:prstGeom prst="rect">
            <a:avLst/>
          </a:prstGeom>
          <a:noFill/>
        </p:spPr>
        <p:txBody>
          <a:bodyPr wrap="none" rtlCol="0">
            <a:spAutoFit/>
          </a:bodyPr>
          <a:lstStyle/>
          <a:p>
            <a:r>
              <a:rPr lang="en-GB" sz="1200" dirty="0">
                <a:solidFill>
                  <a:schemeClr val="accent1"/>
                </a:solidFill>
              </a:rPr>
              <a:t>/ 5%</a:t>
            </a:r>
          </a:p>
        </p:txBody>
      </p:sp>
      <p:pic>
        <p:nvPicPr>
          <p:cNvPr id="4" name="Picture 3">
            <a:extLst>
              <a:ext uri="{FF2B5EF4-FFF2-40B4-BE49-F238E27FC236}">
                <a16:creationId xmlns:a16="http://schemas.microsoft.com/office/drawing/2014/main" id="{DC43B5B4-0B70-08C0-DE77-42B67E42D2D6}"/>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0001" y="107613"/>
            <a:ext cx="637032" cy="382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894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216CC-2E93-68B6-4ECB-65E101620F9A}"/>
            </a:ext>
          </a:extLst>
        </p:cNvPr>
        <p:cNvGrpSpPr/>
        <p:nvPr/>
      </p:nvGrpSpPr>
      <p:grpSpPr>
        <a:xfrm>
          <a:off x="0" y="0"/>
          <a:ext cx="0" cy="0"/>
          <a:chOff x="0" y="0"/>
          <a:chExt cx="0" cy="0"/>
        </a:xfrm>
      </p:grpSpPr>
      <p:sp>
        <p:nvSpPr>
          <p:cNvPr id="18" name="Title 1">
            <a:extLst>
              <a:ext uri="{FF2B5EF4-FFF2-40B4-BE49-F238E27FC236}">
                <a16:creationId xmlns:a16="http://schemas.microsoft.com/office/drawing/2014/main" id="{E4E70A6B-50D0-4929-10BA-A824D2913E8C}"/>
              </a:ext>
            </a:extLst>
          </p:cNvPr>
          <p:cNvSpPr txBox="1">
            <a:spLocks/>
          </p:cNvSpPr>
          <p:nvPr/>
        </p:nvSpPr>
        <p:spPr>
          <a:xfrm>
            <a:off x="773430" y="1850552"/>
            <a:ext cx="4015740" cy="33328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b="1" kern="1200">
                <a:solidFill>
                  <a:schemeClr val="bg1"/>
                </a:solidFill>
                <a:latin typeface="Rockwell" panose="02060603020205020403" pitchFamily="18"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sysClr val="window" lastClr="FFFFFF"/>
                </a:solidFill>
                <a:effectLst/>
                <a:uLnTx/>
                <a:uFillTx/>
                <a:latin typeface="+mj-lt"/>
                <a:ea typeface="+mj-ea"/>
                <a:cs typeface="+mj-cs"/>
              </a:rPr>
              <a:t>DEFINITIONS</a:t>
            </a:r>
            <a:endParaRPr kumimoji="0" lang="en-US" sz="1800" b="1" i="0" u="none" strike="noStrike" kern="1200" cap="none" spc="0" normalizeH="0" baseline="0" noProof="0" dirty="0">
              <a:ln>
                <a:noFill/>
              </a:ln>
              <a:solidFill>
                <a:sysClr val="window" lastClr="FFFFFF"/>
              </a:solidFill>
              <a:effectLst/>
              <a:uLnTx/>
              <a:uFillTx/>
              <a:latin typeface="+mj-lt"/>
              <a:ea typeface="+mj-ea"/>
              <a:cs typeface="+mj-cs"/>
            </a:endParaRPr>
          </a:p>
        </p:txBody>
      </p:sp>
      <p:sp>
        <p:nvSpPr>
          <p:cNvPr id="3" name="Title 2">
            <a:extLst>
              <a:ext uri="{FF2B5EF4-FFF2-40B4-BE49-F238E27FC236}">
                <a16:creationId xmlns:a16="http://schemas.microsoft.com/office/drawing/2014/main" id="{772AEBA5-9128-9842-494A-C9DE4241A6CD}"/>
              </a:ext>
            </a:extLst>
          </p:cNvPr>
          <p:cNvSpPr txBox="1">
            <a:spLocks noGrp="1"/>
          </p:cNvSpPr>
          <p:nvPr>
            <p:ph type="title" idx="4294967295"/>
          </p:nvPr>
        </p:nvSpPr>
        <p:spPr>
          <a:xfrm>
            <a:off x="6096000" y="778560"/>
            <a:ext cx="63500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20742"/>
                </a:solidFill>
                <a:effectLst/>
                <a:uLnTx/>
                <a:uFillTx/>
                <a:latin typeface="+mn-lt"/>
                <a:ea typeface="+mn-ea"/>
                <a:cs typeface="+mn-cs"/>
              </a:rPr>
              <a:t>Definitions used in this report</a:t>
            </a:r>
            <a:endParaRPr kumimoji="0" lang="en-GB" sz="1800" b="0" i="0" u="none" strike="noStrike" kern="1200" cap="none" spc="0" normalizeH="0" baseline="0" noProof="0" dirty="0">
              <a:ln>
                <a:noFill/>
              </a:ln>
              <a:solidFill>
                <a:srgbClr val="120742"/>
              </a:solidFill>
              <a:effectLst/>
              <a:uLnTx/>
              <a:uFillTx/>
              <a:latin typeface="+mn-lt"/>
              <a:ea typeface="+mn-ea"/>
              <a:cs typeface="+mn-cs"/>
            </a:endParaRPr>
          </a:p>
        </p:txBody>
      </p:sp>
      <p:cxnSp>
        <p:nvCxnSpPr>
          <p:cNvPr id="4" name="Straight Connector 3">
            <a:extLst>
              <a:ext uri="{FF2B5EF4-FFF2-40B4-BE49-F238E27FC236}">
                <a16:creationId xmlns:a16="http://schemas.microsoft.com/office/drawing/2014/main" id="{FCC772A4-5A36-53A0-5CFA-933D9679DFAE}"/>
              </a:ext>
              <a:ext uri="{C183D7F6-B498-43B3-948B-1728B52AA6E4}">
                <adec:decorative xmlns:adec="http://schemas.microsoft.com/office/drawing/2017/decorative" val="1"/>
              </a:ext>
            </a:extLst>
          </p:cNvPr>
          <p:cNvCxnSpPr>
            <a:cxnSpLocks/>
          </p:cNvCxnSpPr>
          <p:nvPr/>
        </p:nvCxnSpPr>
        <p:spPr>
          <a:xfrm>
            <a:off x="6191250" y="1202641"/>
            <a:ext cx="33337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9FFE32C-641F-A434-2D9A-B1A3A51DCE60}"/>
              </a:ext>
            </a:extLst>
          </p:cNvPr>
          <p:cNvSpPr txBox="1"/>
          <p:nvPr/>
        </p:nvSpPr>
        <p:spPr>
          <a:xfrm>
            <a:off x="6096000" y="1409021"/>
            <a:ext cx="5568950" cy="4832092"/>
          </a:xfrm>
          <a:prstGeom prst="rect">
            <a:avLst/>
          </a:prstGeom>
          <a:noFill/>
        </p:spPr>
        <p:txBody>
          <a:bodyPr wrap="square">
            <a:spAutoFit/>
          </a:bodyPr>
          <a:lstStyle/>
          <a:p>
            <a:r>
              <a:rPr lang="en-GB" sz="1400" dirty="0">
                <a:solidFill>
                  <a:srgbClr val="120742"/>
                </a:solidFill>
              </a:rPr>
              <a:t>This report uses several terms to define the survey respondents.</a:t>
            </a:r>
          </a:p>
          <a:p>
            <a:endParaRPr lang="en-GB" sz="1400" dirty="0">
              <a:solidFill>
                <a:srgbClr val="120742"/>
              </a:solidFill>
            </a:endParaRPr>
          </a:p>
          <a:p>
            <a:r>
              <a:rPr lang="en-GB" sz="1400" dirty="0">
                <a:solidFill>
                  <a:srgbClr val="120742"/>
                </a:solidFill>
              </a:rPr>
              <a:t>These include:</a:t>
            </a:r>
          </a:p>
          <a:p>
            <a:pPr marL="285750" indent="-285750">
              <a:buFont typeface="Arial" panose="020B0604020202020204" pitchFamily="34" charset="0"/>
              <a:buChar char="•"/>
            </a:pPr>
            <a:r>
              <a:rPr lang="en-GB" sz="1400" b="1" dirty="0">
                <a:solidFill>
                  <a:srgbClr val="120742"/>
                </a:solidFill>
              </a:rPr>
              <a:t>Visit Wales enquirers: </a:t>
            </a:r>
            <a:r>
              <a:rPr lang="en-GB" sz="1400" dirty="0">
                <a:solidFill>
                  <a:srgbClr val="120742"/>
                </a:solidFill>
              </a:rPr>
              <a:t>The total survey population - Visit Wales consumer contacts who responded to this survey.</a:t>
            </a:r>
          </a:p>
          <a:p>
            <a:pPr marL="285750" indent="-285750">
              <a:buFont typeface="Arial" panose="020B0604020202020204" pitchFamily="34" charset="0"/>
              <a:buChar char="•"/>
            </a:pPr>
            <a:r>
              <a:rPr lang="en-GB" sz="1400" b="1" dirty="0">
                <a:solidFill>
                  <a:srgbClr val="120742"/>
                </a:solidFill>
              </a:rPr>
              <a:t>2025 Wales trip takers: </a:t>
            </a:r>
            <a:r>
              <a:rPr lang="en-GB" sz="1400" dirty="0">
                <a:solidFill>
                  <a:srgbClr val="120742"/>
                </a:solidFill>
              </a:rPr>
              <a:t>Visit Wales enquirers that stated within the survey that they took a short break or holiday in Wales in 2025.</a:t>
            </a:r>
          </a:p>
          <a:p>
            <a:pPr marL="285750" indent="-285750">
              <a:buFont typeface="Arial" panose="020B0604020202020204" pitchFamily="34" charset="0"/>
              <a:buChar char="•"/>
            </a:pPr>
            <a:r>
              <a:rPr lang="en-GB" sz="1400" b="1" dirty="0">
                <a:solidFill>
                  <a:srgbClr val="120742"/>
                </a:solidFill>
              </a:rPr>
              <a:t>2025 Wales non trip takers</a:t>
            </a:r>
            <a:r>
              <a:rPr lang="en-GB" sz="1400" dirty="0">
                <a:solidFill>
                  <a:srgbClr val="120742"/>
                </a:solidFill>
              </a:rPr>
              <a:t>: Visit Wales enquirers that stated within the survey that they did not take a short break or holiday in Wales in 2025.</a:t>
            </a:r>
          </a:p>
          <a:p>
            <a:pPr marL="285750" indent="-285750">
              <a:buFont typeface="Arial" panose="020B0604020202020204" pitchFamily="34" charset="0"/>
              <a:buChar char="•"/>
            </a:pPr>
            <a:r>
              <a:rPr lang="en-GB" sz="1400" b="1" dirty="0">
                <a:solidFill>
                  <a:srgbClr val="120742"/>
                </a:solidFill>
              </a:rPr>
              <a:t>2026 Wales trip intenders</a:t>
            </a:r>
            <a:r>
              <a:rPr lang="en-GB" sz="1400" dirty="0">
                <a:solidFill>
                  <a:srgbClr val="120742"/>
                </a:solidFill>
              </a:rPr>
              <a:t>: Visit Wales enquirers that stated within the survey that they intend to take a short break or holiday in Wales in 2026.</a:t>
            </a:r>
          </a:p>
          <a:p>
            <a:endParaRPr lang="en-GB" sz="1400" dirty="0">
              <a:solidFill>
                <a:srgbClr val="120742"/>
              </a:solidFill>
            </a:endParaRPr>
          </a:p>
          <a:p>
            <a:r>
              <a:rPr lang="en-GB" sz="1400" dirty="0">
                <a:solidFill>
                  <a:srgbClr val="120742"/>
                </a:solidFill>
              </a:rPr>
              <a:t>Life stages are preferable to ‘age’ as they better describe someone’s life situation. For the purpose of this report, the following is used:</a:t>
            </a:r>
          </a:p>
          <a:p>
            <a:pPr marL="285750" indent="-285750">
              <a:buFont typeface="Arial" panose="020B0604020202020204" pitchFamily="34" charset="0"/>
              <a:buChar char="•"/>
            </a:pPr>
            <a:r>
              <a:rPr lang="en-GB" sz="1400" b="1" dirty="0">
                <a:solidFill>
                  <a:srgbClr val="120742"/>
                </a:solidFill>
              </a:rPr>
              <a:t>Younger independents: </a:t>
            </a:r>
            <a:r>
              <a:rPr lang="en-GB" sz="1400" dirty="0">
                <a:solidFill>
                  <a:srgbClr val="120742"/>
                </a:solidFill>
              </a:rPr>
              <a:t>aged 16-34 without children in household.</a:t>
            </a:r>
          </a:p>
          <a:p>
            <a:pPr marL="285750" indent="-285750">
              <a:buFont typeface="Arial" panose="020B0604020202020204" pitchFamily="34" charset="0"/>
              <a:buChar char="•"/>
            </a:pPr>
            <a:r>
              <a:rPr lang="en-GB" sz="1400" b="1" dirty="0">
                <a:solidFill>
                  <a:srgbClr val="120742"/>
                </a:solidFill>
              </a:rPr>
              <a:t>Families: </a:t>
            </a:r>
            <a:r>
              <a:rPr lang="en-GB" sz="1400" dirty="0">
                <a:solidFill>
                  <a:srgbClr val="120742"/>
                </a:solidFill>
              </a:rPr>
              <a:t>aged 16-64 with children in household.</a:t>
            </a:r>
          </a:p>
          <a:p>
            <a:pPr marL="285750" indent="-285750">
              <a:buFont typeface="Arial" panose="020B0604020202020204" pitchFamily="34" charset="0"/>
              <a:buChar char="•"/>
            </a:pPr>
            <a:r>
              <a:rPr lang="en-GB" sz="1400" b="1" dirty="0">
                <a:solidFill>
                  <a:srgbClr val="120742"/>
                </a:solidFill>
              </a:rPr>
              <a:t>Older independents: </a:t>
            </a:r>
            <a:r>
              <a:rPr lang="en-GB" sz="1400" dirty="0">
                <a:solidFill>
                  <a:srgbClr val="120742"/>
                </a:solidFill>
              </a:rPr>
              <a:t>aged 35-64 with no children in household.</a:t>
            </a:r>
          </a:p>
          <a:p>
            <a:pPr marL="285750" indent="-285750">
              <a:buFont typeface="Arial" panose="020B0604020202020204" pitchFamily="34" charset="0"/>
              <a:buChar char="•"/>
            </a:pPr>
            <a:r>
              <a:rPr lang="en-GB" sz="1400" b="1" dirty="0">
                <a:solidFill>
                  <a:srgbClr val="120742"/>
                </a:solidFill>
              </a:rPr>
              <a:t>Retirement age: </a:t>
            </a:r>
            <a:r>
              <a:rPr lang="en-GB" sz="1400" dirty="0">
                <a:solidFill>
                  <a:srgbClr val="120742"/>
                </a:solidFill>
              </a:rPr>
              <a:t>aged 65+.</a:t>
            </a:r>
          </a:p>
        </p:txBody>
      </p:sp>
    </p:spTree>
    <p:extLst>
      <p:ext uri="{BB962C8B-B14F-4D97-AF65-F5344CB8AC3E}">
        <p14:creationId xmlns:p14="http://schemas.microsoft.com/office/powerpoint/2010/main" val="1845312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62B2D-775C-3967-00F4-91B15A7EBA54}"/>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375AD2AC-7998-E9A0-C5B7-5CCB4DA500B5}"/>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64BF948-81CF-993E-981E-FEAFE0A73ED6}"/>
              </a:ext>
              <a:ext uri="{C183D7F6-B498-43B3-948B-1728B52AA6E4}">
                <adec:decorative xmlns:adec="http://schemas.microsoft.com/office/drawing/2017/decorative" val="1"/>
              </a:ext>
            </a:extLst>
          </p:cNvPr>
          <p:cNvSpPr/>
          <p:nvPr/>
        </p:nvSpPr>
        <p:spPr>
          <a:xfrm>
            <a:off x="20"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7" name="Title 6" descr="&#10;">
            <a:extLst>
              <a:ext uri="{FF2B5EF4-FFF2-40B4-BE49-F238E27FC236}">
                <a16:creationId xmlns:a16="http://schemas.microsoft.com/office/drawing/2014/main" id="{7943F5DE-F9C7-4FEB-B90D-172420F46B32}"/>
              </a:ext>
            </a:extLst>
          </p:cNvPr>
          <p:cNvSpPr txBox="1">
            <a:spLocks noGrp="1"/>
          </p:cNvSpPr>
          <p:nvPr>
            <p:ph type="title" idx="4294967295"/>
          </p:nvPr>
        </p:nvSpPr>
        <p:spPr>
          <a:xfrm>
            <a:off x="386467" y="3167390"/>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spcBef>
                <a:spcPct val="20000"/>
              </a:spcBef>
            </a:pPr>
            <a:r>
              <a:rPr lang="en-US" sz="2800" b="1" dirty="0">
                <a:solidFill>
                  <a:schemeClr val="bg1"/>
                </a:solidFill>
                <a:latin typeface="Arial" panose="020B0604020202020204" pitchFamily="34" charset="0"/>
                <a:cs typeface="Arial" panose="020B0604020202020204" pitchFamily="34" charset="0"/>
              </a:rPr>
              <a:t>KEY FINDINGS</a:t>
            </a:r>
          </a:p>
        </p:txBody>
      </p:sp>
      <p:pic>
        <p:nvPicPr>
          <p:cNvPr id="4" name="Picture 2">
            <a:extLst>
              <a:ext uri="{FF2B5EF4-FFF2-40B4-BE49-F238E27FC236}">
                <a16:creationId xmlns:a16="http://schemas.microsoft.com/office/drawing/2014/main" id="{27166101-87C8-5397-CDE9-B2B0583A714F}"/>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A295739-083E-797E-C166-32558EE4508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953513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9AF7-3E83-240A-3CB1-A3938037050A}"/>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EECDCB8-5C09-F5A8-D0BA-704FBCDFBF2E}"/>
              </a:ext>
            </a:extLst>
          </p:cNvPr>
          <p:cNvSpPr txBox="1">
            <a:spLocks noGrp="1"/>
          </p:cNvSpPr>
          <p:nvPr>
            <p:ph type="title" idx="4294967295"/>
          </p:nvPr>
        </p:nvSpPr>
        <p:spPr>
          <a:xfrm>
            <a:off x="360000" y="28800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20742"/>
                </a:solidFill>
                <a:effectLst/>
                <a:uLnTx/>
                <a:uFillTx/>
                <a:latin typeface="+mn-lt"/>
                <a:ea typeface="+mn-ea"/>
                <a:cs typeface="+mn-cs"/>
              </a:rPr>
              <a:t>KEY FINDINGS</a:t>
            </a:r>
            <a:endParaRPr kumimoji="0" lang="en-GB" sz="2000" b="0" i="0" u="none" strike="noStrike" kern="1200" cap="none" spc="0" normalizeH="0" baseline="0" noProof="0" dirty="0">
              <a:ln>
                <a:noFill/>
              </a:ln>
              <a:solidFill>
                <a:srgbClr val="120742"/>
              </a:solidFill>
              <a:effectLst/>
              <a:uLnTx/>
              <a:uFillTx/>
              <a:latin typeface="+mn-lt"/>
              <a:ea typeface="+mn-ea"/>
              <a:cs typeface="+mn-cs"/>
            </a:endParaRPr>
          </a:p>
        </p:txBody>
      </p:sp>
      <p:cxnSp>
        <p:nvCxnSpPr>
          <p:cNvPr id="16" name="Straight Connector 15">
            <a:extLst>
              <a:ext uri="{FF2B5EF4-FFF2-40B4-BE49-F238E27FC236}">
                <a16:creationId xmlns:a16="http://schemas.microsoft.com/office/drawing/2014/main" id="{B8D1767A-6EDC-087A-88AC-8649E1A18C67}"/>
              </a:ext>
              <a:ext uri="{C183D7F6-B498-43B3-948B-1728B52AA6E4}">
                <adec:decorative xmlns:adec="http://schemas.microsoft.com/office/drawing/2017/decorative" val="1"/>
              </a:ext>
            </a:extLst>
          </p:cNvPr>
          <p:cNvCxnSpPr>
            <a:cxnSpLocks/>
          </p:cNvCxnSpPr>
          <p:nvPr/>
        </p:nvCxnSpPr>
        <p:spPr>
          <a:xfrm>
            <a:off x="453680" y="687535"/>
            <a:ext cx="18605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2">
            <a:extLst>
              <a:ext uri="{FF2B5EF4-FFF2-40B4-BE49-F238E27FC236}">
                <a16:creationId xmlns:a16="http://schemas.microsoft.com/office/drawing/2014/main" id="{FD6EDDA4-4AD2-CABE-D118-24FBFCF0FA5A}"/>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a:fillRect/>
          </a:stretch>
        </p:blipFill>
        <p:spPr bwMode="auto">
          <a:xfrm>
            <a:off x="-17518" y="910067"/>
            <a:ext cx="406800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2141ED5D-5BA4-6BB9-AB8C-1582A1851F77}"/>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a:stretch>
            <a:fillRect/>
          </a:stretch>
        </p:blipFill>
        <p:spPr bwMode="auto">
          <a:xfrm>
            <a:off x="4041652" y="910067"/>
            <a:ext cx="4068000" cy="57007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4941E4FF-5109-D882-1D0B-31FBD19B2AA0}"/>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5">
            <a:extLst>
              <a:ext uri="{28A0092B-C50C-407E-A947-70E740481C1C}">
                <a14:useLocalDpi xmlns:a14="http://schemas.microsoft.com/office/drawing/2010/main" val="0"/>
              </a:ext>
            </a:extLst>
          </a:blip>
          <a:srcRect/>
          <a:stretch>
            <a:fillRect/>
          </a:stretch>
        </p:blipFill>
        <p:spPr bwMode="auto">
          <a:xfrm>
            <a:off x="8114402" y="910067"/>
            <a:ext cx="4076675" cy="570071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F505340-905C-4564-8784-1106B7271DD7}"/>
              </a:ext>
              <a:ext uri="{C183D7F6-B498-43B3-948B-1728B52AA6E4}">
                <adec:decorative xmlns:adec="http://schemas.microsoft.com/office/drawing/2017/decorative" val="1"/>
              </a:ext>
            </a:extLst>
          </p:cNvPr>
          <p:cNvSpPr/>
          <p:nvPr/>
        </p:nvSpPr>
        <p:spPr>
          <a:xfrm>
            <a:off x="12220" y="933532"/>
            <a:ext cx="12211769" cy="5700712"/>
          </a:xfrm>
          <a:prstGeom prst="rect">
            <a:avLst/>
          </a:prstGeom>
          <a:solidFill>
            <a:srgbClr val="120742">
              <a:alpha val="6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5F4B4DB0-2DBA-FCEC-A3CB-8D78F5D2EC51}"/>
              </a:ext>
            </a:extLst>
          </p:cNvPr>
          <p:cNvSpPr txBox="1"/>
          <p:nvPr/>
        </p:nvSpPr>
        <p:spPr>
          <a:xfrm>
            <a:off x="12220" y="933532"/>
            <a:ext cx="4029432" cy="51398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Wales visitation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lvl="0" algn="ctr">
              <a:defRPr/>
            </a:pPr>
            <a:r>
              <a:rPr lang="en-US" sz="2000" dirty="0">
                <a:solidFill>
                  <a:schemeClr val="bg1"/>
                </a:solidFill>
              </a:rPr>
              <a:t>27% of respondents travelled to Wales in 2025, a small decline from 30% the previous year, but an increase from 24% in 2023.</a:t>
            </a:r>
          </a:p>
          <a:p>
            <a:pPr lvl="0" algn="ctr">
              <a:defRPr/>
            </a:pPr>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Among those who visited, 86% rated their experience as excellent.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endParaRPr>
          </a:p>
          <a:p>
            <a:pPr lvl="0" algn="ctr">
              <a:defRPr/>
            </a:pPr>
            <a:r>
              <a:rPr lang="en-GB" sz="2000" dirty="0">
                <a:solidFill>
                  <a:schemeClr val="bg1"/>
                </a:solidFill>
              </a:rPr>
              <a:t>The main reason for visiting was to connect with nature, cited by 70% of visitors. This was followed closely by a desire to experience culture and heritage (62%)</a:t>
            </a: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0720274C-0776-EA3B-5F22-A4FCD487ECF9}"/>
              </a:ext>
            </a:extLst>
          </p:cNvPr>
          <p:cNvSpPr txBox="1"/>
          <p:nvPr/>
        </p:nvSpPr>
        <p:spPr>
          <a:xfrm>
            <a:off x="4188488" y="933532"/>
            <a:ext cx="3789365" cy="39703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Trip characteristics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endParaRPr>
          </a:p>
          <a:p>
            <a:pPr algn="ctr"/>
            <a:r>
              <a:rPr lang="en-US" sz="2000" dirty="0">
                <a:solidFill>
                  <a:schemeClr val="bg1"/>
                </a:solidFill>
              </a:rPr>
              <a:t>North Wales had the highest share of visits at 53%. Most visitors chose hotels/motels/inns chose as their form of accommodation.</a:t>
            </a:r>
          </a:p>
          <a:p>
            <a:pPr algn="ctr"/>
            <a:endParaRPr lang="en-US" sz="2000" dirty="0">
              <a:solidFill>
                <a:schemeClr val="bg1"/>
              </a:solidFill>
            </a:endParaRPr>
          </a:p>
          <a:p>
            <a:pPr algn="ctr"/>
            <a:r>
              <a:rPr lang="en-US" sz="2000" dirty="0">
                <a:solidFill>
                  <a:schemeClr val="bg1"/>
                </a:solidFill>
              </a:rPr>
              <a:t>The majority stayed in multiple locations over the course of their trip. </a:t>
            </a: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4B69AA15-79EF-9F3E-D018-6F658B6FB377}"/>
              </a:ext>
            </a:extLst>
          </p:cNvPr>
          <p:cNvSpPr txBox="1"/>
          <p:nvPr/>
        </p:nvSpPr>
        <p:spPr>
          <a:xfrm>
            <a:off x="8124689" y="933532"/>
            <a:ext cx="4055091" cy="47705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Communication influence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endParaRPr>
          </a:p>
          <a:p>
            <a:pPr algn="ctr"/>
            <a:r>
              <a:rPr lang="en-US" sz="2000" dirty="0">
                <a:solidFill>
                  <a:schemeClr val="bg1"/>
                </a:solidFill>
              </a:rPr>
              <a:t>Website content was the most commonly reported point-of-contact for those Visiting Wales.</a:t>
            </a:r>
          </a:p>
          <a:p>
            <a:pPr algn="ctr"/>
            <a:endParaRPr lang="en-US" sz="2000" dirty="0">
              <a:solidFill>
                <a:schemeClr val="bg1"/>
              </a:solidFill>
            </a:endParaRPr>
          </a:p>
          <a:p>
            <a:pPr algn="ctr"/>
            <a:r>
              <a:rPr lang="en-US" sz="2000" dirty="0">
                <a:solidFill>
                  <a:schemeClr val="bg1"/>
                </a:solidFill>
              </a:rPr>
              <a:t>16% of 2025 trip-takers reported that Visit Wales communications influenced their decision to visit.</a:t>
            </a:r>
          </a:p>
          <a:p>
            <a:pPr algn="ctr"/>
            <a:endParaRPr lang="en-US" sz="2000" dirty="0">
              <a:solidFill>
                <a:schemeClr val="bg1"/>
              </a:solidFill>
            </a:endParaRPr>
          </a:p>
          <a:p>
            <a:pPr algn="ctr"/>
            <a:r>
              <a:rPr lang="en-US" sz="2000" dirty="0">
                <a:solidFill>
                  <a:schemeClr val="bg1"/>
                </a:solidFill>
              </a:rPr>
              <a:t>Of this group, 52% saw communications about new places, with 43% of those citing it as very/extremely influential on their trip.</a:t>
            </a:r>
          </a:p>
        </p:txBody>
      </p:sp>
      <p:pic>
        <p:nvPicPr>
          <p:cNvPr id="5" name="Picture 4">
            <a:extLst>
              <a:ext uri="{FF2B5EF4-FFF2-40B4-BE49-F238E27FC236}">
                <a16:creationId xmlns:a16="http://schemas.microsoft.com/office/drawing/2014/main" id="{F22F5B9A-2F8B-FCD2-287F-A603F083D754}"/>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50001" y="107613"/>
            <a:ext cx="637032" cy="382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0619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B27D-4D1B-0AA1-7F04-19EAB6EE44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DFF8B6-F762-E524-0D5B-1DB04DC5582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 y="0"/>
            <a:ext cx="12191742" cy="6858000"/>
          </a:xfrm>
          <a:prstGeom prst="rect">
            <a:avLst/>
          </a:prstGeom>
        </p:spPr>
      </p:pic>
      <p:sp>
        <p:nvSpPr>
          <p:cNvPr id="12" name="Rectangle 11">
            <a:extLst>
              <a:ext uri="{FF2B5EF4-FFF2-40B4-BE49-F238E27FC236}">
                <a16:creationId xmlns:a16="http://schemas.microsoft.com/office/drawing/2014/main" id="{F0E2F2F7-55B9-63F1-ED97-953B783188C9}"/>
              </a:ext>
              <a:ext uri="{C183D7F6-B498-43B3-948B-1728B52AA6E4}">
                <adec:decorative xmlns:adec="http://schemas.microsoft.com/office/drawing/2017/decorative" val="1"/>
              </a:ext>
            </a:extLst>
          </p:cNvPr>
          <p:cNvSpPr/>
          <p:nvPr/>
        </p:nvSpPr>
        <p:spPr>
          <a:xfrm>
            <a:off x="-238" y="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itle 6">
            <a:extLst>
              <a:ext uri="{FF2B5EF4-FFF2-40B4-BE49-F238E27FC236}">
                <a16:creationId xmlns:a16="http://schemas.microsoft.com/office/drawing/2014/main" id="{34FC20B8-E86F-E866-06D0-41A9F898AD63}"/>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PROFILE OF VISIT WALES ENQUIRERS</a:t>
            </a:r>
          </a:p>
        </p:txBody>
      </p:sp>
      <p:pic>
        <p:nvPicPr>
          <p:cNvPr id="4" name="Picture 2">
            <a:extLst>
              <a:ext uri="{FF2B5EF4-FFF2-40B4-BE49-F238E27FC236}">
                <a16:creationId xmlns:a16="http://schemas.microsoft.com/office/drawing/2014/main" id="{36F21D5A-05CD-4613-C52C-0291F6F9ED13}"/>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4C6F8DD-567E-CFF0-A2B9-DFDE7274A01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2150391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D89ED-7DFF-C565-79EF-335D0902DCE1}"/>
            </a:ext>
          </a:extLst>
        </p:cNvPr>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E0D70181-CCEC-2CBE-AE49-B6B3B6FBCBA3}"/>
              </a:ext>
              <a:ext uri="{C183D7F6-B498-43B3-948B-1728B52AA6E4}">
                <adec:decorative xmlns:adec="http://schemas.microsoft.com/office/drawing/2017/decorative" val="1"/>
              </a:ext>
            </a:extLst>
          </p:cNvPr>
          <p:cNvSpPr/>
          <p:nvPr/>
        </p:nvSpPr>
        <p:spPr>
          <a:xfrm>
            <a:off x="371341" y="3561393"/>
            <a:ext cx="8537346" cy="2473334"/>
          </a:xfrm>
          <a:prstGeom prst="roundRect">
            <a:avLst/>
          </a:prstGeom>
          <a:solidFill>
            <a:schemeClr val="bg1"/>
          </a:solidFill>
          <a:ln>
            <a:solidFill>
              <a:srgbClr val="122A4E"/>
            </a:solidFill>
          </a:ln>
        </p:spPr>
        <p:style>
          <a:lnRef idx="2">
            <a:schemeClr val="accent1">
              <a:shade val="50000"/>
            </a:schemeClr>
          </a:lnRef>
          <a:fillRef idx="1">
            <a:schemeClr val="accent1"/>
          </a:fillRef>
          <a:effectRef idx="0">
            <a:schemeClr val="accent1"/>
          </a:effectRef>
          <a:fontRef idx="minor">
            <a:schemeClr val="lt1"/>
          </a:fontRef>
        </p:style>
        <p:txBody>
          <a:bodyPr tIns="45720" bIns="45720" rtlCol="0" anchor="t" anchorCtr="0"/>
          <a:lstStyle/>
          <a:p>
            <a:pPr algn="l"/>
            <a:endParaRPr lang="en-GB" sz="1400" dirty="0"/>
          </a:p>
        </p:txBody>
      </p:sp>
      <p:sp>
        <p:nvSpPr>
          <p:cNvPr id="6" name="Title 5">
            <a:extLst>
              <a:ext uri="{FF2B5EF4-FFF2-40B4-BE49-F238E27FC236}">
                <a16:creationId xmlns:a16="http://schemas.microsoft.com/office/drawing/2014/main" id="{37AA8F8B-BF40-4C49-A172-4B6C41FD6880}"/>
              </a:ext>
            </a:extLst>
          </p:cNvPr>
          <p:cNvSpPr>
            <a:spLocks noGrp="1"/>
          </p:cNvSpPr>
          <p:nvPr>
            <p:ph type="title" idx="4294967295"/>
          </p:nvPr>
        </p:nvSpPr>
        <p:spPr>
          <a:xfrm>
            <a:off x="371341" y="257794"/>
            <a:ext cx="8581436" cy="9789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The sample population is similar to the previous years.</a:t>
            </a:r>
            <a:endParaRPr kumimoji="0" lang="en-GB"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endParaRPr>
          </a:p>
        </p:txBody>
      </p:sp>
      <p:graphicFrame>
        <p:nvGraphicFramePr>
          <p:cNvPr id="10" name="Chart 9" descr="Charts summarising respondent demographics. The sample is evenly split by gender, with most respondents aged between 35 and 64. The largest life stage group is older independents, followed by retirement-age respondents. Overall, the demographic profile remains broadly consistent with previous survey waves.">
            <a:extLst>
              <a:ext uri="{FF2B5EF4-FFF2-40B4-BE49-F238E27FC236}">
                <a16:creationId xmlns:a16="http://schemas.microsoft.com/office/drawing/2014/main" id="{8B005393-C116-F073-1083-D2D038D9DF28}"/>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241891063"/>
              </p:ext>
            </p:extLst>
          </p:nvPr>
        </p:nvGraphicFramePr>
        <p:xfrm>
          <a:off x="360001" y="3508479"/>
          <a:ext cx="8581436" cy="247333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3">
            <a:extLst>
              <a:ext uri="{FF2B5EF4-FFF2-40B4-BE49-F238E27FC236}">
                <a16:creationId xmlns:a16="http://schemas.microsoft.com/office/drawing/2014/main" id="{C21F4491-E70E-BA48-957A-7D7896E5F8E6}"/>
              </a:ext>
            </a:extLst>
          </p:cNvPr>
          <p:cNvSpPr txBox="1">
            <a:spLocks/>
          </p:cNvSpPr>
          <p:nvPr/>
        </p:nvSpPr>
        <p:spPr>
          <a:xfrm>
            <a:off x="407205" y="6114004"/>
            <a:ext cx="7117545" cy="52025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000" noProof="0" dirty="0">
                <a:solidFill>
                  <a:schemeClr val="tx1"/>
                </a:solidFill>
              </a:rPr>
              <a:t>X1. How do you describe your gender?</a:t>
            </a:r>
            <a:r>
              <a:rPr lang="en-GB" sz="1000" dirty="0">
                <a:solidFill>
                  <a:schemeClr val="tx1"/>
                </a:solidFill>
              </a:rPr>
              <a:t> </a:t>
            </a:r>
            <a:r>
              <a:rPr lang="en-GB" sz="1000" noProof="0" dirty="0">
                <a:solidFill>
                  <a:schemeClr val="tx1"/>
                </a:solidFill>
              </a:rPr>
              <a:t>X2. Please type in your age. X2b. Do you have any children aged 15 or under in your household that you are responsible for (parent, legal guardian etc)? Total base size, n=</a:t>
            </a:r>
            <a:r>
              <a:rPr lang="en-GB" sz="1000" dirty="0">
                <a:solidFill>
                  <a:schemeClr val="tx1"/>
                </a:solidFill>
              </a:rPr>
              <a:t>1,041</a:t>
            </a:r>
            <a:r>
              <a:rPr lang="en-GB" sz="1000" noProof="0" dirty="0">
                <a:solidFill>
                  <a:schemeClr val="tx1"/>
                </a:solidFill>
              </a:rPr>
              <a:t>.</a:t>
            </a:r>
          </a:p>
        </p:txBody>
      </p:sp>
      <p:sp>
        <p:nvSpPr>
          <p:cNvPr id="18" name="Rectangle: Rounded Corners 17">
            <a:extLst>
              <a:ext uri="{FF2B5EF4-FFF2-40B4-BE49-F238E27FC236}">
                <a16:creationId xmlns:a16="http://schemas.microsoft.com/office/drawing/2014/main" id="{4D74C2CD-0831-A72B-A25B-96492C40A607}"/>
              </a:ext>
              <a:ext uri="{C183D7F6-B498-43B3-948B-1728B52AA6E4}">
                <adec:decorative xmlns:adec="http://schemas.microsoft.com/office/drawing/2017/decorative" val="1"/>
              </a:ext>
            </a:extLst>
          </p:cNvPr>
          <p:cNvSpPr/>
          <p:nvPr/>
        </p:nvSpPr>
        <p:spPr>
          <a:xfrm>
            <a:off x="360000" y="1223225"/>
            <a:ext cx="8537346" cy="2205776"/>
          </a:xfrm>
          <a:prstGeom prst="roundRect">
            <a:avLst/>
          </a:prstGeom>
          <a:solidFill>
            <a:schemeClr val="bg1"/>
          </a:solidFill>
          <a:ln>
            <a:solidFill>
              <a:srgbClr val="122A4E"/>
            </a:solidFill>
          </a:ln>
        </p:spPr>
        <p:style>
          <a:lnRef idx="2">
            <a:schemeClr val="accent1">
              <a:shade val="50000"/>
            </a:schemeClr>
          </a:lnRef>
          <a:fillRef idx="1">
            <a:schemeClr val="accent1"/>
          </a:fillRef>
          <a:effectRef idx="0">
            <a:schemeClr val="accent1"/>
          </a:effectRef>
          <a:fontRef idx="minor">
            <a:schemeClr val="lt1"/>
          </a:fontRef>
        </p:style>
        <p:txBody>
          <a:bodyPr tIns="45720" bIns="45720" rtlCol="0" anchor="t" anchorCtr="0"/>
          <a:lstStyle/>
          <a:p>
            <a:pPr algn="l"/>
            <a:endParaRPr lang="en-GB" sz="1400" dirty="0"/>
          </a:p>
        </p:txBody>
      </p:sp>
      <p:grpSp>
        <p:nvGrpSpPr>
          <p:cNvPr id="39" name="Group 38">
            <a:extLst>
              <a:ext uri="{FF2B5EF4-FFF2-40B4-BE49-F238E27FC236}">
                <a16:creationId xmlns:a16="http://schemas.microsoft.com/office/drawing/2014/main" id="{12480D9A-5013-CB96-E7B7-B365481F8AFB}"/>
              </a:ext>
              <a:ext uri="{C183D7F6-B498-43B3-948B-1728B52AA6E4}">
                <adec:decorative xmlns:adec="http://schemas.microsoft.com/office/drawing/2017/decorative" val="1"/>
              </a:ext>
            </a:extLst>
          </p:cNvPr>
          <p:cNvGrpSpPr/>
          <p:nvPr/>
        </p:nvGrpSpPr>
        <p:grpSpPr>
          <a:xfrm>
            <a:off x="657401" y="1610918"/>
            <a:ext cx="2679505" cy="1721434"/>
            <a:chOff x="657401" y="1565551"/>
            <a:chExt cx="2679505" cy="1721434"/>
          </a:xfrm>
        </p:grpSpPr>
        <p:graphicFrame>
          <p:nvGraphicFramePr>
            <p:cNvPr id="19" name="Content Placeholder 14">
              <a:extLst>
                <a:ext uri="{FF2B5EF4-FFF2-40B4-BE49-F238E27FC236}">
                  <a16:creationId xmlns:a16="http://schemas.microsoft.com/office/drawing/2014/main" id="{86E26ED8-0235-C32E-99C5-56180EAFB4F6}"/>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759930989"/>
                </p:ext>
              </p:extLst>
            </p:nvPr>
          </p:nvGraphicFramePr>
          <p:xfrm>
            <a:off x="1028807" y="1565551"/>
            <a:ext cx="2126850" cy="1721434"/>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Rounded Corners 21">
              <a:extLst>
                <a:ext uri="{FF2B5EF4-FFF2-40B4-BE49-F238E27FC236}">
                  <a16:creationId xmlns:a16="http://schemas.microsoft.com/office/drawing/2014/main" id="{66B2F624-4F36-BB52-4D67-56D2D548B99D}"/>
                </a:ext>
                <a:ext uri="{C183D7F6-B498-43B3-948B-1728B52AA6E4}">
                  <adec:decorative xmlns:adec="http://schemas.microsoft.com/office/drawing/2017/decorative" val="0"/>
                </a:ext>
              </a:extLst>
            </p:cNvPr>
            <p:cNvSpPr/>
            <p:nvPr/>
          </p:nvSpPr>
          <p:spPr>
            <a:xfrm>
              <a:off x="657401" y="1955760"/>
              <a:ext cx="867599" cy="247650"/>
            </a:xfrm>
            <a:prstGeom prst="roundRect">
              <a:avLst/>
            </a:prstGeom>
            <a:solidFill>
              <a:srgbClr val="120742"/>
            </a:solidFill>
            <a:ln w="19050">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1" dirty="0"/>
                <a:t>Female</a:t>
              </a:r>
            </a:p>
          </p:txBody>
        </p:sp>
        <p:sp>
          <p:nvSpPr>
            <p:cNvPr id="23" name="Rectangle: Rounded Corners 22">
              <a:extLst>
                <a:ext uri="{FF2B5EF4-FFF2-40B4-BE49-F238E27FC236}">
                  <a16:creationId xmlns:a16="http://schemas.microsoft.com/office/drawing/2014/main" id="{10BC908B-41AE-2BBA-604E-57C64586DC1D}"/>
                </a:ext>
                <a:ext uri="{C183D7F6-B498-43B3-948B-1728B52AA6E4}">
                  <adec:decorative xmlns:adec="http://schemas.microsoft.com/office/drawing/2017/decorative" val="0"/>
                </a:ext>
              </a:extLst>
            </p:cNvPr>
            <p:cNvSpPr/>
            <p:nvPr/>
          </p:nvSpPr>
          <p:spPr>
            <a:xfrm>
              <a:off x="2469307" y="1991034"/>
              <a:ext cx="867599" cy="247650"/>
            </a:xfrm>
            <a:prstGeom prst="roundRect">
              <a:avLst/>
            </a:prstGeom>
            <a:solidFill>
              <a:schemeClr val="bg2"/>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1" dirty="0">
                  <a:solidFill>
                    <a:schemeClr val="accent1"/>
                  </a:solidFill>
                </a:rPr>
                <a:t>Male</a:t>
              </a:r>
            </a:p>
          </p:txBody>
        </p:sp>
      </p:grpSp>
      <p:graphicFrame>
        <p:nvGraphicFramePr>
          <p:cNvPr id="27" name="Chart 26">
            <a:extLst>
              <a:ext uri="{FF2B5EF4-FFF2-40B4-BE49-F238E27FC236}">
                <a16:creationId xmlns:a16="http://schemas.microsoft.com/office/drawing/2014/main" id="{7A296009-B0D3-7F89-4EFB-6C254D2B09D1}"/>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713700783"/>
              </p:ext>
            </p:extLst>
          </p:nvPr>
        </p:nvGraphicFramePr>
        <p:xfrm>
          <a:off x="3527063" y="1355415"/>
          <a:ext cx="5381624" cy="2109069"/>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a:extLst>
              <a:ext uri="{FF2B5EF4-FFF2-40B4-BE49-F238E27FC236}">
                <a16:creationId xmlns:a16="http://schemas.microsoft.com/office/drawing/2014/main" id="{4804E9FA-D04C-6ABA-87F7-3C9158B3D50F}"/>
              </a:ext>
            </a:extLst>
          </p:cNvPr>
          <p:cNvSpPr txBox="1"/>
          <p:nvPr/>
        </p:nvSpPr>
        <p:spPr>
          <a:xfrm>
            <a:off x="586706" y="1263183"/>
            <a:ext cx="1434019" cy="307777"/>
          </a:xfrm>
          <a:prstGeom prst="rect">
            <a:avLst/>
          </a:prstGeom>
          <a:noFill/>
        </p:spPr>
        <p:txBody>
          <a:bodyPr wrap="square" rtlCol="0">
            <a:spAutoFit/>
          </a:bodyPr>
          <a:lstStyle/>
          <a:p>
            <a:r>
              <a:rPr lang="en-GB" sz="1400" dirty="0">
                <a:solidFill>
                  <a:srgbClr val="120742"/>
                </a:solidFill>
              </a:rPr>
              <a:t>Gender | 2026</a:t>
            </a:r>
          </a:p>
        </p:txBody>
      </p:sp>
      <p:sp>
        <p:nvSpPr>
          <p:cNvPr id="38" name="TextBox 37">
            <a:extLst>
              <a:ext uri="{FF2B5EF4-FFF2-40B4-BE49-F238E27FC236}">
                <a16:creationId xmlns:a16="http://schemas.microsoft.com/office/drawing/2014/main" id="{8973F9A6-3D4F-EC77-6495-65F8015AF74F}"/>
              </a:ext>
            </a:extLst>
          </p:cNvPr>
          <p:cNvSpPr txBox="1"/>
          <p:nvPr/>
        </p:nvSpPr>
        <p:spPr>
          <a:xfrm>
            <a:off x="3704182" y="1263183"/>
            <a:ext cx="1434019" cy="307777"/>
          </a:xfrm>
          <a:prstGeom prst="rect">
            <a:avLst/>
          </a:prstGeom>
          <a:noFill/>
        </p:spPr>
        <p:txBody>
          <a:bodyPr wrap="square" rtlCol="0">
            <a:spAutoFit/>
          </a:bodyPr>
          <a:lstStyle/>
          <a:p>
            <a:r>
              <a:rPr lang="en-GB" sz="1400" dirty="0">
                <a:solidFill>
                  <a:srgbClr val="120742"/>
                </a:solidFill>
              </a:rPr>
              <a:t>Age | All Waves</a:t>
            </a:r>
          </a:p>
        </p:txBody>
      </p:sp>
      <p:sp>
        <p:nvSpPr>
          <p:cNvPr id="42" name="TextBox 41">
            <a:extLst>
              <a:ext uri="{FF2B5EF4-FFF2-40B4-BE49-F238E27FC236}">
                <a16:creationId xmlns:a16="http://schemas.microsoft.com/office/drawing/2014/main" id="{397128BD-17D4-5F51-0DE8-E68ACEA89141}"/>
              </a:ext>
            </a:extLst>
          </p:cNvPr>
          <p:cNvSpPr txBox="1"/>
          <p:nvPr/>
        </p:nvSpPr>
        <p:spPr>
          <a:xfrm>
            <a:off x="1028807" y="3731783"/>
            <a:ext cx="1902444" cy="307777"/>
          </a:xfrm>
          <a:prstGeom prst="rect">
            <a:avLst/>
          </a:prstGeom>
          <a:noFill/>
        </p:spPr>
        <p:txBody>
          <a:bodyPr wrap="square" rtlCol="0">
            <a:spAutoFit/>
          </a:bodyPr>
          <a:lstStyle/>
          <a:p>
            <a:r>
              <a:rPr lang="en-GB" sz="1400" dirty="0" err="1">
                <a:solidFill>
                  <a:srgbClr val="120742"/>
                </a:solidFill>
              </a:rPr>
              <a:t>Lifestage</a:t>
            </a:r>
            <a:r>
              <a:rPr lang="en-GB" sz="1400" dirty="0">
                <a:solidFill>
                  <a:srgbClr val="120742"/>
                </a:solidFill>
              </a:rPr>
              <a:t> | All Waves</a:t>
            </a:r>
          </a:p>
        </p:txBody>
      </p:sp>
      <p:sp>
        <p:nvSpPr>
          <p:cNvPr id="4" name="Rectangle: Rounded Corners 3">
            <a:extLst>
              <a:ext uri="{FF2B5EF4-FFF2-40B4-BE49-F238E27FC236}">
                <a16:creationId xmlns:a16="http://schemas.microsoft.com/office/drawing/2014/main" id="{A7142D4A-EAA8-62A8-4B42-6B8C52C829E8}"/>
              </a:ext>
              <a:ext uri="{C183D7F6-B498-43B3-948B-1728B52AA6E4}">
                <adec:decorative xmlns:adec="http://schemas.microsoft.com/office/drawing/2017/decorative" val="1"/>
              </a:ext>
            </a:extLst>
          </p:cNvPr>
          <p:cNvSpPr/>
          <p:nvPr/>
        </p:nvSpPr>
        <p:spPr>
          <a:xfrm>
            <a:off x="1947249" y="1381621"/>
            <a:ext cx="1236123" cy="288205"/>
          </a:xfrm>
          <a:prstGeom prst="roundRect">
            <a:avLst/>
          </a:prstGeom>
          <a:solidFill>
            <a:srgbClr val="AD9CF5"/>
          </a:solidFill>
          <a:ln w="19050">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b="1" dirty="0"/>
              <a:t>Prefer not to say 1%</a:t>
            </a:r>
          </a:p>
        </p:txBody>
      </p:sp>
      <p:cxnSp>
        <p:nvCxnSpPr>
          <p:cNvPr id="8" name="Straight Connector 7">
            <a:extLst>
              <a:ext uri="{FF2B5EF4-FFF2-40B4-BE49-F238E27FC236}">
                <a16:creationId xmlns:a16="http://schemas.microsoft.com/office/drawing/2014/main" id="{B8D21E89-C728-442A-B44F-363614ECECD2}"/>
              </a:ext>
              <a:ext uri="{C183D7F6-B498-43B3-948B-1728B52AA6E4}">
                <adec:decorative xmlns:adec="http://schemas.microsoft.com/office/drawing/2017/decorative" val="1"/>
              </a:ext>
            </a:extLst>
          </p:cNvPr>
          <p:cNvCxnSpPr>
            <a:cxnSpLocks/>
          </p:cNvCxnSpPr>
          <p:nvPr/>
        </p:nvCxnSpPr>
        <p:spPr>
          <a:xfrm flipV="1">
            <a:off x="3417868" y="1541234"/>
            <a:ext cx="0" cy="1766856"/>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4E25A65-B06D-7B44-726D-852C4649FE82}"/>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477" y="167181"/>
            <a:ext cx="637032" cy="382219"/>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a:extLst>
              <a:ext uri="{FF2B5EF4-FFF2-40B4-BE49-F238E27FC236}">
                <a16:creationId xmlns:a16="http://schemas.microsoft.com/office/drawing/2014/main" id="{57306143-7EDB-64B3-2E9E-0169A957D863}"/>
              </a:ext>
              <a:ext uri="{C183D7F6-B498-43B3-948B-1728B52AA6E4}">
                <adec:decorative xmlns:adec="http://schemas.microsoft.com/office/drawing/2017/decorative" val="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a:fillRect/>
          </a:stretch>
        </p:blipFill>
        <p:spPr bwMode="auto">
          <a:xfrm>
            <a:off x="9085806" y="0"/>
            <a:ext cx="3113394" cy="6606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439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AD64C1-6784-1D05-A907-2D6B197B9AC5}"/>
              </a:ext>
              <a:ext uri="{C183D7F6-B498-43B3-948B-1728B52AA6E4}">
                <adec:decorative xmlns:adec="http://schemas.microsoft.com/office/drawing/2017/decorative" val="0"/>
              </a:ext>
            </a:extLst>
          </p:cNvPr>
          <p:cNvSpPr txBox="1"/>
          <p:nvPr/>
        </p:nvSpPr>
        <p:spPr>
          <a:xfrm>
            <a:off x="7088459" y="1635316"/>
            <a:ext cx="4994053" cy="307777"/>
          </a:xfrm>
          <a:prstGeom prst="rect">
            <a:avLst/>
          </a:prstGeom>
          <a:noFill/>
        </p:spPr>
        <p:txBody>
          <a:bodyPr wrap="square" rtlCol="0">
            <a:spAutoFit/>
          </a:bodyPr>
          <a:lstStyle/>
          <a:p>
            <a:r>
              <a:rPr lang="en-GB" sz="1400" dirty="0">
                <a:solidFill>
                  <a:srgbClr val="120742"/>
                </a:solidFill>
              </a:rPr>
              <a:t>Intentions for visiting Wales | All waves</a:t>
            </a:r>
          </a:p>
        </p:txBody>
      </p:sp>
      <p:sp>
        <p:nvSpPr>
          <p:cNvPr id="7" name="Title 6">
            <a:extLst>
              <a:ext uri="{FF2B5EF4-FFF2-40B4-BE49-F238E27FC236}">
                <a16:creationId xmlns:a16="http://schemas.microsoft.com/office/drawing/2014/main" id="{908CB105-C453-925B-DA5A-C62A7C23511F}"/>
              </a:ext>
              <a:ext uri="{C183D7F6-B498-43B3-948B-1728B52AA6E4}">
                <adec:decorative xmlns:adec="http://schemas.microsoft.com/office/drawing/2017/decorative" val="0"/>
              </a:ext>
            </a:extLst>
          </p:cNvPr>
          <p:cNvSpPr txBox="1">
            <a:spLocks noGrp="1"/>
          </p:cNvSpPr>
          <p:nvPr>
            <p:ph type="title" idx="4294967295"/>
          </p:nvPr>
        </p:nvSpPr>
        <p:spPr>
          <a:xfrm>
            <a:off x="360000" y="298723"/>
            <a:ext cx="1131130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120742"/>
                </a:solidFill>
                <a:effectLst/>
                <a:uLnTx/>
                <a:uFillTx/>
                <a:latin typeface="Arial" panose="020B0604020202020204" pitchFamily="34" charset="0"/>
                <a:ea typeface="+mn-ea"/>
                <a:cs typeface="Arial" panose="020B0604020202020204" pitchFamily="34" charset="0"/>
              </a:rPr>
              <a:t>The number of people who have ‘never visited Wales but would like to’ is declining. However, those who have visited and might return are on the rise.</a:t>
            </a:r>
            <a:endParaRPr kumimoji="0" lang="en-GB" sz="2000" b="1" i="0" u="none" strike="noStrike" kern="1200" cap="none" spc="0" normalizeH="0" baseline="0" noProof="0" dirty="0">
              <a:ln>
                <a:noFill/>
              </a:ln>
              <a:solidFill>
                <a:srgbClr val="120742"/>
              </a:solidFill>
              <a:effectLst/>
              <a:uLnTx/>
              <a:uFillTx/>
              <a:latin typeface="Arial" panose="020B0604020202020204" pitchFamily="34" charset="0"/>
              <a:ea typeface="+mn-ea"/>
              <a:cs typeface="Arial" panose="020B0604020202020204" pitchFamily="34" charset="0"/>
            </a:endParaRPr>
          </a:p>
        </p:txBody>
      </p:sp>
      <p:graphicFrame>
        <p:nvGraphicFramePr>
          <p:cNvPr id="16" name="Chart 15" descr="Bar chart comparing intentions for visiting Wales across 2024–2026. The proportion who have never visited but would like to has gradually declined, while those who have visited before and may return has increased. Overall, intentions remain broadly stable, with no major shifts between survey years.">
            <a:extLst>
              <a:ext uri="{FF2B5EF4-FFF2-40B4-BE49-F238E27FC236}">
                <a16:creationId xmlns:a16="http://schemas.microsoft.com/office/drawing/2014/main" id="{43355700-5C42-9ADB-107D-D513E04BB7CF}"/>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221881444"/>
              </p:ext>
            </p:extLst>
          </p:nvPr>
        </p:nvGraphicFramePr>
        <p:xfrm>
          <a:off x="-3035300" y="1818673"/>
          <a:ext cx="14020800" cy="454977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3">
            <a:extLst>
              <a:ext uri="{FF2B5EF4-FFF2-40B4-BE49-F238E27FC236}">
                <a16:creationId xmlns:a16="http://schemas.microsoft.com/office/drawing/2014/main" id="{6F68198A-AF57-A211-DBC2-7071D08B887E}"/>
              </a:ext>
            </a:extLst>
          </p:cNvPr>
          <p:cNvSpPr txBox="1">
            <a:spLocks/>
          </p:cNvSpPr>
          <p:nvPr/>
        </p:nvSpPr>
        <p:spPr>
          <a:xfrm>
            <a:off x="677944" y="6244027"/>
            <a:ext cx="11180976"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A1. Which of the following statements best applies to you when it comes to visiting Wales? Total base size, n=1,619 (2024), n=1,049 (2025), n=1,041 (2026).</a:t>
            </a:r>
          </a:p>
        </p:txBody>
      </p:sp>
    </p:spTree>
    <p:extLst>
      <p:ext uri="{BB962C8B-B14F-4D97-AF65-F5344CB8AC3E}">
        <p14:creationId xmlns:p14="http://schemas.microsoft.com/office/powerpoint/2010/main" val="742043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AF3C4-F57A-D833-E1B2-23086422FC2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7E4E04A-74AA-C99E-AD2F-0DC348C56DA5}"/>
              </a:ext>
            </a:extLst>
          </p:cNvPr>
          <p:cNvSpPr txBox="1">
            <a:spLocks noGrp="1"/>
          </p:cNvSpPr>
          <p:nvPr>
            <p:ph type="title" idx="4294967295"/>
          </p:nvPr>
        </p:nvSpPr>
        <p:spPr>
          <a:xfrm>
            <a:off x="407026" y="1250015"/>
            <a:ext cx="300301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Region of Residence | All waves</a:t>
            </a:r>
          </a:p>
        </p:txBody>
      </p:sp>
      <p:sp>
        <p:nvSpPr>
          <p:cNvPr id="4" name="TextBox 3">
            <a:extLst>
              <a:ext uri="{FF2B5EF4-FFF2-40B4-BE49-F238E27FC236}">
                <a16:creationId xmlns:a16="http://schemas.microsoft.com/office/drawing/2014/main" id="{7069902C-0DB6-A077-6C84-43FF815ABA70}"/>
              </a:ext>
            </a:extLst>
          </p:cNvPr>
          <p:cNvSpPr txBox="1"/>
          <p:nvPr/>
        </p:nvSpPr>
        <p:spPr>
          <a:xfrm>
            <a:off x="360000" y="298723"/>
            <a:ext cx="11424974" cy="707886"/>
          </a:xfrm>
          <a:prstGeom prst="rect">
            <a:avLst/>
          </a:prstGeom>
          <a:noFill/>
        </p:spPr>
        <p:txBody>
          <a:bodyPr wrap="square" rtlCol="0">
            <a:spAutoFit/>
          </a:bodyPr>
          <a:lstStyle/>
          <a:p>
            <a:r>
              <a:rPr lang="en-US" sz="2000" b="1" dirty="0">
                <a:solidFill>
                  <a:srgbClr val="04043F"/>
                </a:solidFill>
              </a:rPr>
              <a:t>North Rhine-Westphalia, Bavaria, and Baden-Württemberg are the most frequently represented sample regions, and this pattern remains consistent across years.</a:t>
            </a:r>
          </a:p>
        </p:txBody>
      </p:sp>
      <p:graphicFrame>
        <p:nvGraphicFramePr>
          <p:cNvPr id="9" name="Chart 8" descr="Bar chart showing respondents' region of residence across Germany. North Rhine-Westphalia, Bavaria and Baden-Württemberg account for the largest proportions of respondents in each survey year. The regional profile remains consistent over time, indicating that the geographic spread of the sample has changed very little.">
            <a:extLst>
              <a:ext uri="{FF2B5EF4-FFF2-40B4-BE49-F238E27FC236}">
                <a16:creationId xmlns:a16="http://schemas.microsoft.com/office/drawing/2014/main" id="{79806842-A778-AF02-B125-5078BF808D5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483152954"/>
              </p:ext>
            </p:extLst>
          </p:nvPr>
        </p:nvGraphicFramePr>
        <p:xfrm>
          <a:off x="521208" y="1152145"/>
          <a:ext cx="11424974" cy="503349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3">
            <a:extLst>
              <a:ext uri="{FF2B5EF4-FFF2-40B4-BE49-F238E27FC236}">
                <a16:creationId xmlns:a16="http://schemas.microsoft.com/office/drawing/2014/main" id="{BE2BDECF-69A7-E8C3-9CAA-E1D1FEE43D2A}"/>
              </a:ext>
            </a:extLst>
          </p:cNvPr>
          <p:cNvSpPr txBox="1">
            <a:spLocks/>
          </p:cNvSpPr>
          <p:nvPr/>
        </p:nvSpPr>
        <p:spPr>
          <a:xfrm>
            <a:off x="360000" y="6258160"/>
            <a:ext cx="10254673"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X3a_DE. And where in Germany do you live? Respondents who live in Germany, n=1,570 (2024), n=1,043 (2025), n=1,038 (2026).</a:t>
            </a:r>
          </a:p>
        </p:txBody>
      </p:sp>
    </p:spTree>
    <p:extLst>
      <p:ext uri="{BB962C8B-B14F-4D97-AF65-F5344CB8AC3E}">
        <p14:creationId xmlns:p14="http://schemas.microsoft.com/office/powerpoint/2010/main" val="2635209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CD958-DBEB-1195-A9D6-C5EE23F959C0}"/>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6A287E5A-A86D-7972-3AD9-E2D03A4A3888}"/>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21" y="0"/>
            <a:ext cx="12191979"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186EA1CB-39B7-D8C4-DE7A-92E7D27171F8}"/>
              </a:ext>
              <a:ext uri="{C183D7F6-B498-43B3-948B-1728B52AA6E4}">
                <adec:decorative xmlns:adec="http://schemas.microsoft.com/office/drawing/2017/decorative" val="1"/>
              </a:ext>
            </a:extLst>
          </p:cNvPr>
          <p:cNvSpPr/>
          <p:nvPr/>
        </p:nvSpPr>
        <p:spPr>
          <a:xfrm>
            <a:off x="21" y="0"/>
            <a:ext cx="12191979"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itle 6">
            <a:extLst>
              <a:ext uri="{FF2B5EF4-FFF2-40B4-BE49-F238E27FC236}">
                <a16:creationId xmlns:a16="http://schemas.microsoft.com/office/drawing/2014/main" id="{B9A29A67-03EC-9552-FE2F-F483BE437E30}"/>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2025 TRIP CONVERSION AND RELATIONSHIP WITH WALES</a:t>
            </a:r>
          </a:p>
        </p:txBody>
      </p:sp>
      <p:pic>
        <p:nvPicPr>
          <p:cNvPr id="4" name="Picture 2">
            <a:extLst>
              <a:ext uri="{FF2B5EF4-FFF2-40B4-BE49-F238E27FC236}">
                <a16:creationId xmlns:a16="http://schemas.microsoft.com/office/drawing/2014/main" id="{ED747D95-BDD8-38AA-E792-EEC0AF86E4C0}"/>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750DC0B-8571-2C9A-0644-EFEE1798052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432391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E3273-0DB5-C90D-2425-55AA5E15049E}"/>
            </a:ext>
          </a:extLst>
        </p:cNvPr>
        <p:cNvGrpSpPr/>
        <p:nvPr/>
      </p:nvGrpSpPr>
      <p:grpSpPr>
        <a:xfrm>
          <a:off x="0" y="0"/>
          <a:ext cx="0" cy="0"/>
          <a:chOff x="0" y="0"/>
          <a:chExt cx="0" cy="0"/>
        </a:xfrm>
      </p:grpSpPr>
      <p:pic>
        <p:nvPicPr>
          <p:cNvPr id="10" name="Picture 2">
            <a:extLst>
              <a:ext uri="{FF2B5EF4-FFF2-40B4-BE49-F238E27FC236}">
                <a16:creationId xmlns:a16="http://schemas.microsoft.com/office/drawing/2014/main" id="{FFBDBEF9-849D-8103-F724-21E3CD5DAE23}"/>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3">
            <a:extLst>
              <a:ext uri="{28A0092B-C50C-407E-A947-70E740481C1C}">
                <a14:useLocalDpi xmlns:a14="http://schemas.microsoft.com/office/drawing/2010/main" val="0"/>
              </a:ext>
            </a:extLst>
          </a:blip>
          <a:srcRect/>
          <a:stretch/>
        </p:blipFill>
        <p:spPr bwMode="auto">
          <a:xfrm>
            <a:off x="6019359" y="927469"/>
            <a:ext cx="6172641" cy="57007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5BE0539A-E277-C0EB-8F03-D0E82D2E18A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4">
            <a:extLst>
              <a:ext uri="{28A0092B-C50C-407E-A947-70E740481C1C}">
                <a14:useLocalDpi xmlns:a14="http://schemas.microsoft.com/office/drawing/2010/main" val="0"/>
              </a:ext>
            </a:extLst>
          </a:blip>
          <a:srcRect r="-93"/>
          <a:stretch>
            <a:fillRect/>
          </a:stretch>
        </p:blipFill>
        <p:spPr bwMode="auto">
          <a:xfrm>
            <a:off x="0" y="931657"/>
            <a:ext cx="6098400" cy="57007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DB22476-350E-209A-B389-6C7A8B9E3C23}"/>
              </a:ext>
              <a:ext uri="{C183D7F6-B498-43B3-948B-1728B52AA6E4}">
                <adec:decorative xmlns:adec="http://schemas.microsoft.com/office/drawing/2017/decorative" val="1"/>
              </a:ext>
            </a:extLst>
          </p:cNvPr>
          <p:cNvSpPr/>
          <p:nvPr/>
        </p:nvSpPr>
        <p:spPr>
          <a:xfrm>
            <a:off x="0" y="923281"/>
            <a:ext cx="12192000" cy="5700712"/>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Content Placeholder 7">
            <a:extLst>
              <a:ext uri="{FF2B5EF4-FFF2-40B4-BE49-F238E27FC236}">
                <a16:creationId xmlns:a16="http://schemas.microsoft.com/office/drawing/2014/main" id="{E918BD6E-45B2-48B2-7811-B9B33A1525D6}"/>
              </a:ext>
              <a:ext uri="{C183D7F6-B498-43B3-948B-1728B52AA6E4}">
                <adec:decorative xmlns:adec="http://schemas.microsoft.com/office/drawing/2017/decorative" val="1"/>
              </a:ext>
            </a:extLst>
          </p:cNvPr>
          <p:cNvSpPr txBox="1">
            <a:spLocks/>
          </p:cNvSpPr>
          <p:nvPr/>
        </p:nvSpPr>
        <p:spPr>
          <a:xfrm>
            <a:off x="368300" y="2533650"/>
            <a:ext cx="6789000" cy="4946650"/>
          </a:xfrm>
        </p:spPr>
        <p:txBody>
          <a:bodyPr/>
          <a:lstStyle>
            <a:lvl1pPr marL="342891" indent="-342891" algn="l" defTabSz="457189"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32" indent="-285744" algn="l" defTabSz="457189"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2971" indent="-228594" algn="l" defTabSz="457189"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160" indent="-228594" algn="l" defTabSz="457189"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349" indent="-228594" algn="l" defTabSz="457189"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342891" marR="0" lvl="0" indent="-342891" algn="l" defTabSz="457189" rtl="0" eaLnBrk="1" fontAlgn="auto" latinLnBrk="0" hangingPunct="1">
              <a:lnSpc>
                <a:spcPct val="100000"/>
              </a:lnSpc>
              <a:spcBef>
                <a:spcPct val="20000"/>
              </a:spcBef>
              <a:spcAft>
                <a:spcPts val="0"/>
              </a:spcAft>
              <a:buClrTx/>
              <a:buSzTx/>
              <a:buFont typeface="Arial"/>
              <a:buChar char="•"/>
              <a:tabLst/>
              <a:defRPr/>
            </a:pPr>
            <a:endParaRPr kumimoji="0" lang="en-US" sz="1600" b="0" i="0" u="none" strike="noStrike" kern="1200" cap="none" spc="0" normalizeH="0" baseline="0" noProof="0">
              <a:ln>
                <a:noFill/>
              </a:ln>
              <a:solidFill>
                <a:srgbClr val="04043F"/>
              </a:solidFill>
              <a:effectLst/>
              <a:uLnTx/>
              <a:uFillTx/>
              <a:latin typeface="Arial" panose="020B0604020202020204" pitchFamily="34" charset="0"/>
              <a:ea typeface="+mn-ea"/>
              <a:cs typeface="Arial" panose="020B0604020202020204" pitchFamily="34" charset="0"/>
            </a:endParaRPr>
          </a:p>
        </p:txBody>
      </p:sp>
      <p:sp>
        <p:nvSpPr>
          <p:cNvPr id="12" name="Title 11">
            <a:extLst>
              <a:ext uri="{FF2B5EF4-FFF2-40B4-BE49-F238E27FC236}">
                <a16:creationId xmlns:a16="http://schemas.microsoft.com/office/drawing/2014/main" id="{B24E8485-785B-46E9-976A-530F3223F71E}"/>
              </a:ext>
            </a:extLst>
          </p:cNvPr>
          <p:cNvSpPr txBox="1">
            <a:spLocks noGrp="1"/>
          </p:cNvSpPr>
          <p:nvPr>
            <p:ph type="title" idx="4294967295"/>
          </p:nvPr>
        </p:nvSpPr>
        <p:spPr>
          <a:xfrm>
            <a:off x="360000" y="286067"/>
            <a:ext cx="7251702"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20742"/>
                </a:solidFill>
                <a:effectLst/>
                <a:uLnTx/>
                <a:uFillTx/>
                <a:latin typeface="Arial" panose="020B0604020202020204"/>
                <a:ea typeface="+mn-ea"/>
                <a:cs typeface="+mn-cs"/>
              </a:rPr>
              <a:t>2025 TRIP CONVERSION AND RELATIONSHIP WITH WALES</a:t>
            </a:r>
            <a:endParaRPr kumimoji="0" lang="en-GB" sz="1800" b="0" i="0" u="none" strike="noStrike" kern="1200" cap="none" spc="0" normalizeH="0" baseline="0" noProof="0" dirty="0">
              <a:ln>
                <a:noFill/>
              </a:ln>
              <a:solidFill>
                <a:srgbClr val="120742"/>
              </a:solidFill>
              <a:effectLst/>
              <a:uLnTx/>
              <a:uFillTx/>
              <a:latin typeface="Arial" panose="020B0604020202020204"/>
              <a:ea typeface="+mn-ea"/>
              <a:cs typeface="+mn-cs"/>
            </a:endParaRPr>
          </a:p>
        </p:txBody>
      </p:sp>
      <p:cxnSp>
        <p:nvCxnSpPr>
          <p:cNvPr id="13" name="Straight Connector 12">
            <a:extLst>
              <a:ext uri="{FF2B5EF4-FFF2-40B4-BE49-F238E27FC236}">
                <a16:creationId xmlns:a16="http://schemas.microsoft.com/office/drawing/2014/main" id="{8FE1103D-320D-E8FF-8032-7DA4A12E5FBC}"/>
              </a:ext>
              <a:ext uri="{C183D7F6-B498-43B3-948B-1728B52AA6E4}">
                <adec:decorative xmlns:adec="http://schemas.microsoft.com/office/drawing/2017/decorative" val="1"/>
              </a:ext>
            </a:extLst>
          </p:cNvPr>
          <p:cNvCxnSpPr>
            <a:cxnSpLocks/>
          </p:cNvCxnSpPr>
          <p:nvPr/>
        </p:nvCxnSpPr>
        <p:spPr>
          <a:xfrm>
            <a:off x="370796" y="655399"/>
            <a:ext cx="64706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86B4DBA-007F-3594-8351-9B83A82F6F65}"/>
              </a:ext>
            </a:extLst>
          </p:cNvPr>
          <p:cNvSpPr txBox="1"/>
          <p:nvPr/>
        </p:nvSpPr>
        <p:spPr>
          <a:xfrm>
            <a:off x="463508" y="2590111"/>
            <a:ext cx="5203384" cy="1938992"/>
          </a:xfrm>
          <a:prstGeom prst="rect">
            <a:avLst/>
          </a:prstGeom>
          <a:noFill/>
        </p:spPr>
        <p:txBody>
          <a:bodyPr wrap="square" rtlCol="0">
            <a:spAutoFit/>
          </a:bodyPr>
          <a:lstStyle/>
          <a:p>
            <a:pPr algn="ctr"/>
            <a:r>
              <a:rPr lang="en-US" sz="2000" b="1" dirty="0">
                <a:solidFill>
                  <a:schemeClr val="bg1"/>
                </a:solidFill>
              </a:rPr>
              <a:t>Visited Wales in 2025</a:t>
            </a:r>
          </a:p>
          <a:p>
            <a:pPr algn="ctr"/>
            <a:endParaRPr lang="en-US" sz="2000" b="1" dirty="0">
              <a:solidFill>
                <a:schemeClr val="bg1"/>
              </a:solidFill>
            </a:endParaRPr>
          </a:p>
          <a:p>
            <a:pPr algn="ctr"/>
            <a:r>
              <a:rPr lang="en-US" sz="2000" dirty="0">
                <a:solidFill>
                  <a:schemeClr val="bg1"/>
                </a:solidFill>
              </a:rPr>
              <a:t>In 2025, 27% of respondents travelled to Wales, a small decline from 30% the previous year but an increase from 24% in 2023.</a:t>
            </a:r>
          </a:p>
        </p:txBody>
      </p:sp>
      <p:sp>
        <p:nvSpPr>
          <p:cNvPr id="8" name="TextBox 7">
            <a:extLst>
              <a:ext uri="{FF2B5EF4-FFF2-40B4-BE49-F238E27FC236}">
                <a16:creationId xmlns:a16="http://schemas.microsoft.com/office/drawing/2014/main" id="{EF3D7378-814D-0901-1728-05C797AD68F6}"/>
              </a:ext>
            </a:extLst>
          </p:cNvPr>
          <p:cNvSpPr txBox="1"/>
          <p:nvPr/>
        </p:nvSpPr>
        <p:spPr>
          <a:xfrm>
            <a:off x="6108700" y="2590111"/>
            <a:ext cx="6083300" cy="2246769"/>
          </a:xfrm>
          <a:prstGeom prst="rect">
            <a:avLst/>
          </a:prstGeom>
          <a:noFill/>
        </p:spPr>
        <p:txBody>
          <a:bodyPr wrap="square" rtlCol="0">
            <a:spAutoFit/>
          </a:bodyPr>
          <a:lstStyle/>
          <a:p>
            <a:pPr algn="ctr"/>
            <a:r>
              <a:rPr lang="en-US" sz="2000" b="1" dirty="0">
                <a:solidFill>
                  <a:schemeClr val="bg1"/>
                </a:solidFill>
              </a:rPr>
              <a:t>How many trips?</a:t>
            </a:r>
          </a:p>
          <a:p>
            <a:pPr algn="ctr"/>
            <a:endParaRPr lang="en-US" sz="2000" dirty="0">
              <a:solidFill>
                <a:schemeClr val="bg1"/>
              </a:solidFill>
            </a:endParaRPr>
          </a:p>
          <a:p>
            <a:pPr algn="ctr"/>
            <a:r>
              <a:rPr lang="en-US" sz="2000" dirty="0">
                <a:solidFill>
                  <a:schemeClr val="bg1"/>
                </a:solidFill>
              </a:rPr>
              <a:t>On average, those who visited Wales in 2025 took 2.45 short breaks or holidays there. </a:t>
            </a:r>
          </a:p>
          <a:p>
            <a:pPr algn="ctr"/>
            <a:endParaRPr lang="en-US" sz="2000" dirty="0">
              <a:solidFill>
                <a:schemeClr val="bg1"/>
              </a:solidFill>
            </a:endParaRPr>
          </a:p>
          <a:p>
            <a:pPr algn="ctr"/>
            <a:r>
              <a:rPr lang="en-US" sz="2000" dirty="0">
                <a:solidFill>
                  <a:schemeClr val="bg1"/>
                </a:solidFill>
              </a:rPr>
              <a:t>Additionally, 55% of respondents had travelled to Wales prior to 2020.</a:t>
            </a:r>
          </a:p>
        </p:txBody>
      </p:sp>
    </p:spTree>
    <p:extLst>
      <p:ext uri="{BB962C8B-B14F-4D97-AF65-F5344CB8AC3E}">
        <p14:creationId xmlns:p14="http://schemas.microsoft.com/office/powerpoint/2010/main" val="2829395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A252D-4C72-2C2C-36F9-F1335C15640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4187145-B505-2261-1150-2B48314DC26F}"/>
              </a:ext>
            </a:extLst>
          </p:cNvPr>
          <p:cNvSpPr txBox="1">
            <a:spLocks noGrp="1"/>
          </p:cNvSpPr>
          <p:nvPr>
            <p:ph type="title" idx="4294967295"/>
          </p:nvPr>
        </p:nvSpPr>
        <p:spPr>
          <a:xfrm>
            <a:off x="357809" y="2061909"/>
            <a:ext cx="3766727"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Welsh holiday frequency | All Waves</a:t>
            </a:r>
          </a:p>
        </p:txBody>
      </p:sp>
      <p:sp>
        <p:nvSpPr>
          <p:cNvPr id="4" name="TextBox 3">
            <a:extLst>
              <a:ext uri="{FF2B5EF4-FFF2-40B4-BE49-F238E27FC236}">
                <a16:creationId xmlns:a16="http://schemas.microsoft.com/office/drawing/2014/main" id="{BC31D9D9-A632-8949-330F-ED5EC3661344}"/>
              </a:ext>
            </a:extLst>
          </p:cNvPr>
          <p:cNvSpPr txBox="1"/>
          <p:nvPr/>
        </p:nvSpPr>
        <p:spPr>
          <a:xfrm>
            <a:off x="360000" y="298723"/>
            <a:ext cx="6159672" cy="1015663"/>
          </a:xfrm>
          <a:prstGeom prst="rect">
            <a:avLst/>
          </a:prstGeom>
          <a:noFill/>
        </p:spPr>
        <p:txBody>
          <a:bodyPr wrap="square" rtlCol="0">
            <a:spAutoFit/>
          </a:bodyPr>
          <a:lstStyle/>
          <a:p>
            <a:r>
              <a:rPr lang="en-US" sz="2000" b="1" dirty="0">
                <a:solidFill>
                  <a:srgbClr val="04043F"/>
                </a:solidFill>
              </a:rPr>
              <a:t>27% reported having taken a trip to Wales in 2025, a small decline from 30% the previous year but an increase from 24% in 2023.</a:t>
            </a:r>
          </a:p>
        </p:txBody>
      </p:sp>
      <p:graphicFrame>
        <p:nvGraphicFramePr>
          <p:cNvPr id="10" name="Chart 9" descr="Bar chart comparing the proportion of respondents who visited Wales in 2023, 2024 and 2025. Around 27% visited Wales in 2025, representing a small decline from 30% in 2024 but remaining higher than the 24% recorded in 2023. Overall, visitation levels have remained relatively stable.">
            <a:extLst>
              <a:ext uri="{FF2B5EF4-FFF2-40B4-BE49-F238E27FC236}">
                <a16:creationId xmlns:a16="http://schemas.microsoft.com/office/drawing/2014/main" id="{9194A37D-868D-C770-864F-3F0623236697}"/>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165457956"/>
              </p:ext>
            </p:extLst>
          </p:nvPr>
        </p:nvGraphicFramePr>
        <p:xfrm>
          <a:off x="448057" y="2424936"/>
          <a:ext cx="5647944" cy="3220585"/>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3">
            <a:extLst>
              <a:ext uri="{FF2B5EF4-FFF2-40B4-BE49-F238E27FC236}">
                <a16:creationId xmlns:a16="http://schemas.microsoft.com/office/drawing/2014/main" id="{5CDD83BC-3BD8-8800-B655-7A9A3B78998F}"/>
              </a:ext>
            </a:extLst>
          </p:cNvPr>
          <p:cNvSpPr txBox="1">
            <a:spLocks/>
          </p:cNvSpPr>
          <p:nvPr/>
        </p:nvSpPr>
        <p:spPr>
          <a:xfrm>
            <a:off x="357809" y="6085268"/>
            <a:ext cx="5476063" cy="547688"/>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A2a. Did you take a short break or holiday in Wales in 2025</a:t>
            </a:r>
          </a:p>
          <a:p>
            <a:pPr marL="0" indent="0">
              <a:buNone/>
            </a:pPr>
            <a:r>
              <a:rPr lang="en-US" sz="1200" dirty="0">
                <a:solidFill>
                  <a:schemeClr val="tx1"/>
                </a:solidFill>
              </a:rPr>
              <a:t>Total, n=595 (2025).</a:t>
            </a:r>
          </a:p>
        </p:txBody>
      </p:sp>
      <p:pic>
        <p:nvPicPr>
          <p:cNvPr id="3" name="Picture 2">
            <a:extLst>
              <a:ext uri="{FF2B5EF4-FFF2-40B4-BE49-F238E27FC236}">
                <a16:creationId xmlns:a16="http://schemas.microsoft.com/office/drawing/2014/main" id="{3151AD7A-3917-9300-C59D-F67FD53EA57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715936" y="0"/>
            <a:ext cx="5476064" cy="6632956"/>
          </a:xfrm>
          <a:prstGeom prst="rect">
            <a:avLst/>
          </a:prstGeom>
        </p:spPr>
      </p:pic>
    </p:spTree>
    <p:extLst>
      <p:ext uri="{BB962C8B-B14F-4D97-AF65-F5344CB8AC3E}">
        <p14:creationId xmlns:p14="http://schemas.microsoft.com/office/powerpoint/2010/main" val="2845863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CB65B-61A9-791B-FA6F-87092FE8EC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408E8BB-8569-1D5A-C531-A104003C3484}"/>
              </a:ext>
            </a:extLst>
          </p:cNvPr>
          <p:cNvSpPr txBox="1">
            <a:spLocks noGrp="1"/>
          </p:cNvSpPr>
          <p:nvPr>
            <p:ph type="title" idx="4294967295"/>
          </p:nvPr>
        </p:nvSpPr>
        <p:spPr>
          <a:xfrm>
            <a:off x="357809" y="2061909"/>
            <a:ext cx="4442791"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Welsh holiday frequency | All Waves by life stage</a:t>
            </a:r>
          </a:p>
        </p:txBody>
      </p:sp>
      <p:sp>
        <p:nvSpPr>
          <p:cNvPr id="4" name="TextBox 3">
            <a:extLst>
              <a:ext uri="{FF2B5EF4-FFF2-40B4-BE49-F238E27FC236}">
                <a16:creationId xmlns:a16="http://schemas.microsoft.com/office/drawing/2014/main" id="{290721E5-6200-7E61-592F-48FC1B02E8E3}"/>
              </a:ext>
            </a:extLst>
          </p:cNvPr>
          <p:cNvSpPr txBox="1"/>
          <p:nvPr/>
        </p:nvSpPr>
        <p:spPr>
          <a:xfrm>
            <a:off x="360000" y="298723"/>
            <a:ext cx="6287688" cy="1323439"/>
          </a:xfrm>
          <a:prstGeom prst="rect">
            <a:avLst/>
          </a:prstGeom>
          <a:noFill/>
        </p:spPr>
        <p:txBody>
          <a:bodyPr wrap="square" rtlCol="0">
            <a:spAutoFit/>
          </a:bodyPr>
          <a:lstStyle/>
          <a:p>
            <a:r>
              <a:rPr lang="en-US" sz="2000" b="1" dirty="0">
                <a:solidFill>
                  <a:srgbClr val="04043F"/>
                </a:solidFill>
              </a:rPr>
              <a:t>While most groups saw a peak in 2024 followed by a decline, retirees are the only life stage showing consistent year-on-year growth in Welsh holiday frequency.</a:t>
            </a:r>
          </a:p>
        </p:txBody>
      </p:sp>
      <p:graphicFrame>
        <p:nvGraphicFramePr>
          <p:cNvPr id="10" name="Chart 9" descr="Bar chart comparing Wales visits by life stage across survey years. Most groups experienced an increase in 2024 followed by a decline in 2025. Retirement-age respondents are the only group to show consistent year-on-year growth, while younger independents continue to have the highest overall visitation rates despite a notable decline.">
            <a:extLst>
              <a:ext uri="{FF2B5EF4-FFF2-40B4-BE49-F238E27FC236}">
                <a16:creationId xmlns:a16="http://schemas.microsoft.com/office/drawing/2014/main" id="{422F25B5-3F11-1D5E-3E7F-340EAE92D9E8}"/>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503669410"/>
              </p:ext>
            </p:extLst>
          </p:nvPr>
        </p:nvGraphicFramePr>
        <p:xfrm>
          <a:off x="448056" y="2424936"/>
          <a:ext cx="6071615" cy="3220585"/>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 Placeholder 3">
            <a:extLst>
              <a:ext uri="{FF2B5EF4-FFF2-40B4-BE49-F238E27FC236}">
                <a16:creationId xmlns:a16="http://schemas.microsoft.com/office/drawing/2014/main" id="{E961F301-1C3F-F487-F33B-21748F46140A}"/>
              </a:ext>
            </a:extLst>
          </p:cNvPr>
          <p:cNvSpPr txBox="1">
            <a:spLocks/>
          </p:cNvSpPr>
          <p:nvPr/>
        </p:nvSpPr>
        <p:spPr>
          <a:xfrm>
            <a:off x="357809" y="6011589"/>
            <a:ext cx="6358126" cy="547688"/>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A2a. Did you take a short break or holiday in Wales in 2025</a:t>
            </a:r>
          </a:p>
          <a:p>
            <a:pPr marL="0" indent="0">
              <a:buNone/>
            </a:pPr>
            <a:r>
              <a:rPr lang="en-US" sz="1200" dirty="0">
                <a:solidFill>
                  <a:schemeClr val="tx1"/>
                </a:solidFill>
              </a:rPr>
              <a:t>Total, n=595 (2025), Younger independents n=29*, Families n=71, Older Independents n=337, Retirement age n=152.</a:t>
            </a:r>
          </a:p>
        </p:txBody>
      </p:sp>
      <p:cxnSp>
        <p:nvCxnSpPr>
          <p:cNvPr id="5" name="Straight Connector 4">
            <a:extLst>
              <a:ext uri="{FF2B5EF4-FFF2-40B4-BE49-F238E27FC236}">
                <a16:creationId xmlns:a16="http://schemas.microsoft.com/office/drawing/2014/main" id="{84ACF374-5BDF-A5E5-F4BD-A198F633A5BA}"/>
              </a:ext>
              <a:ext uri="{C183D7F6-B498-43B3-948B-1728B52AA6E4}">
                <adec:decorative xmlns:adec="http://schemas.microsoft.com/office/drawing/2017/decorative" val="1"/>
              </a:ext>
            </a:extLst>
          </p:cNvPr>
          <p:cNvCxnSpPr>
            <a:cxnSpLocks/>
          </p:cNvCxnSpPr>
          <p:nvPr/>
        </p:nvCxnSpPr>
        <p:spPr>
          <a:xfrm flipV="1">
            <a:off x="1597069" y="3666744"/>
            <a:ext cx="0" cy="1978777"/>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97ECEA8C-7654-B3AD-531B-4F2DF5BCA935}"/>
              </a:ext>
            </a:extLst>
          </p:cNvPr>
          <p:cNvSpPr/>
          <p:nvPr/>
        </p:nvSpPr>
        <p:spPr>
          <a:xfrm>
            <a:off x="1679364" y="4650974"/>
            <a:ext cx="1292427" cy="378994"/>
          </a:xfrm>
          <a:prstGeom prst="roundRect">
            <a:avLst/>
          </a:prstGeom>
          <a:solidFill>
            <a:srgbClr val="FFD9D9"/>
          </a:solidFill>
          <a:ln w="12700">
            <a:solidFill>
              <a:srgbClr val="CB33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dirty="0">
                <a:solidFill>
                  <a:srgbClr val="BD1E29"/>
                </a:solidFill>
              </a:rPr>
              <a:t>Caution: Low base size in this group</a:t>
            </a:r>
          </a:p>
        </p:txBody>
      </p:sp>
      <p:pic>
        <p:nvPicPr>
          <p:cNvPr id="3" name="Picture 2">
            <a:extLst>
              <a:ext uri="{FF2B5EF4-FFF2-40B4-BE49-F238E27FC236}">
                <a16:creationId xmlns:a16="http://schemas.microsoft.com/office/drawing/2014/main" id="{18F43B6C-663F-F41E-CACE-859F953A4D5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715936" y="0"/>
            <a:ext cx="5476064" cy="6632956"/>
          </a:xfrm>
          <a:prstGeom prst="rect">
            <a:avLst/>
          </a:prstGeom>
        </p:spPr>
      </p:pic>
    </p:spTree>
    <p:extLst>
      <p:ext uri="{BB962C8B-B14F-4D97-AF65-F5344CB8AC3E}">
        <p14:creationId xmlns:p14="http://schemas.microsoft.com/office/powerpoint/2010/main" val="26853548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210CD7-19D2-3F55-DCA1-5D62347E30EC}"/>
              </a:ext>
            </a:extLst>
          </p:cNvPr>
          <p:cNvSpPr txBox="1">
            <a:spLocks noGrp="1"/>
          </p:cNvSpPr>
          <p:nvPr>
            <p:ph type="title" idx="4294967295"/>
          </p:nvPr>
        </p:nvSpPr>
        <p:spPr>
          <a:xfrm>
            <a:off x="360000" y="2121346"/>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Average Number of Holidays in Wales | All Waves</a:t>
            </a:r>
          </a:p>
        </p:txBody>
      </p:sp>
      <p:sp>
        <p:nvSpPr>
          <p:cNvPr id="13" name="TextBox 12">
            <a:extLst>
              <a:ext uri="{FF2B5EF4-FFF2-40B4-BE49-F238E27FC236}">
                <a16:creationId xmlns:a16="http://schemas.microsoft.com/office/drawing/2014/main" id="{D225E2FA-7707-8D4C-085C-08D262ACEF50}"/>
              </a:ext>
            </a:extLst>
          </p:cNvPr>
          <p:cNvSpPr txBox="1"/>
          <p:nvPr/>
        </p:nvSpPr>
        <p:spPr>
          <a:xfrm>
            <a:off x="360000" y="298723"/>
            <a:ext cx="7061359" cy="707886"/>
          </a:xfrm>
          <a:prstGeom prst="rect">
            <a:avLst/>
          </a:prstGeom>
          <a:noFill/>
        </p:spPr>
        <p:txBody>
          <a:bodyPr wrap="square" rtlCol="0">
            <a:spAutoFit/>
          </a:bodyPr>
          <a:lstStyle/>
          <a:p>
            <a:r>
              <a:rPr lang="en-US" sz="2000" b="1" dirty="0">
                <a:solidFill>
                  <a:srgbClr val="04043F"/>
                </a:solidFill>
              </a:rPr>
              <a:t>In 2025, trip takers who visited Wales averaged 2.45 short breaks or holidays to Wales.</a:t>
            </a:r>
          </a:p>
        </p:txBody>
      </p:sp>
      <p:graphicFrame>
        <p:nvGraphicFramePr>
          <p:cNvPr id="5" name="Chart 4" descr="Bar chart showing the average number of trips taken to Wales by visitors. In 2025, visitors took an average of 2.45 short breaks or holidays, slightly higher than in previous years. The average number of holidays and short breaks has remained broadly consistent across survey waves.">
            <a:extLst>
              <a:ext uri="{FF2B5EF4-FFF2-40B4-BE49-F238E27FC236}">
                <a16:creationId xmlns:a16="http://schemas.microsoft.com/office/drawing/2014/main" id="{1DBC2BBB-EB20-B55F-318C-7085E73664B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555387274"/>
              </p:ext>
            </p:extLst>
          </p:nvPr>
        </p:nvGraphicFramePr>
        <p:xfrm>
          <a:off x="360001" y="2483443"/>
          <a:ext cx="6534575" cy="2894617"/>
        </p:xfrm>
        <a:graphic>
          <a:graphicData uri="http://schemas.openxmlformats.org/drawingml/2006/chart">
            <c:chart xmlns:c="http://schemas.openxmlformats.org/drawingml/2006/chart" xmlns:r="http://schemas.openxmlformats.org/officeDocument/2006/relationships" r:id="rId2"/>
          </a:graphicData>
        </a:graphic>
      </p:graphicFrame>
      <p:cxnSp>
        <p:nvCxnSpPr>
          <p:cNvPr id="14" name="Straight Connector 13">
            <a:extLst>
              <a:ext uri="{FF2B5EF4-FFF2-40B4-BE49-F238E27FC236}">
                <a16:creationId xmlns:a16="http://schemas.microsoft.com/office/drawing/2014/main" id="{650187BF-6FDB-8832-B67C-EE59E99BEB9D}"/>
              </a:ext>
              <a:ext uri="{C183D7F6-B498-43B3-948B-1728B52AA6E4}">
                <adec:decorative xmlns:adec="http://schemas.microsoft.com/office/drawing/2017/decorative" val="1"/>
              </a:ext>
            </a:extLst>
          </p:cNvPr>
          <p:cNvCxnSpPr>
            <a:cxnSpLocks/>
          </p:cNvCxnSpPr>
          <p:nvPr/>
        </p:nvCxnSpPr>
        <p:spPr>
          <a:xfrm flipV="1">
            <a:off x="2666917" y="2606540"/>
            <a:ext cx="0" cy="2448896"/>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 name="Text Placeholder 3">
            <a:extLst>
              <a:ext uri="{FF2B5EF4-FFF2-40B4-BE49-F238E27FC236}">
                <a16:creationId xmlns:a16="http://schemas.microsoft.com/office/drawing/2014/main" id="{3007A3AD-95F2-4423-9F1B-00AFAE30F93A}"/>
              </a:ext>
            </a:extLst>
          </p:cNvPr>
          <p:cNvSpPr txBox="1">
            <a:spLocks/>
          </p:cNvSpPr>
          <p:nvPr/>
        </p:nvSpPr>
        <p:spPr>
          <a:xfrm>
            <a:off x="360000" y="6144768"/>
            <a:ext cx="6649027" cy="466344"/>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A3. How many separate short breaks or holidays did you take in Wales in 2025? </a:t>
            </a:r>
          </a:p>
          <a:p>
            <a:pPr marL="0" indent="0">
              <a:buNone/>
            </a:pPr>
            <a:r>
              <a:rPr lang="en-US" sz="1200" dirty="0">
                <a:solidFill>
                  <a:schemeClr val="tx1"/>
                </a:solidFill>
              </a:rPr>
              <a:t>Mean Summary. 2025 Wales trip takers, n=595.</a:t>
            </a:r>
          </a:p>
        </p:txBody>
      </p:sp>
      <p:pic>
        <p:nvPicPr>
          <p:cNvPr id="9" name="Picture 8">
            <a:extLst>
              <a:ext uri="{FF2B5EF4-FFF2-40B4-BE49-F238E27FC236}">
                <a16:creationId xmlns:a16="http://schemas.microsoft.com/office/drawing/2014/main" id="{25FCB99B-4B12-49D7-439D-356A305C935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7448551" y="-27432"/>
            <a:ext cx="4743449" cy="6638544"/>
          </a:xfrm>
          <a:prstGeom prst="rect">
            <a:avLst/>
          </a:prstGeom>
        </p:spPr>
      </p:pic>
    </p:spTree>
    <p:extLst>
      <p:ext uri="{BB962C8B-B14F-4D97-AF65-F5344CB8AC3E}">
        <p14:creationId xmlns:p14="http://schemas.microsoft.com/office/powerpoint/2010/main" val="605249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DCA63-54A1-CE91-8CD8-F261F707047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579DC1E-01FF-8256-421A-CF1E35B8C459}"/>
              </a:ext>
            </a:extLst>
          </p:cNvPr>
          <p:cNvSpPr txBox="1">
            <a:spLocks noGrp="1"/>
          </p:cNvSpPr>
          <p:nvPr>
            <p:ph type="title" idx="4294967295"/>
          </p:nvPr>
        </p:nvSpPr>
        <p:spPr>
          <a:xfrm>
            <a:off x="360000" y="2161291"/>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Holidays taken prior to 2025 | Total</a:t>
            </a:r>
          </a:p>
        </p:txBody>
      </p:sp>
      <p:sp>
        <p:nvSpPr>
          <p:cNvPr id="6" name="TextBox 5">
            <a:extLst>
              <a:ext uri="{FF2B5EF4-FFF2-40B4-BE49-F238E27FC236}">
                <a16:creationId xmlns:a16="http://schemas.microsoft.com/office/drawing/2014/main" id="{CFF3860D-1D25-2597-2233-55C5F8047B5A}"/>
              </a:ext>
            </a:extLst>
          </p:cNvPr>
          <p:cNvSpPr txBox="1"/>
          <p:nvPr/>
        </p:nvSpPr>
        <p:spPr>
          <a:xfrm>
            <a:off x="360000" y="298723"/>
            <a:ext cx="6562008" cy="707886"/>
          </a:xfrm>
          <a:prstGeom prst="rect">
            <a:avLst/>
          </a:prstGeom>
          <a:noFill/>
        </p:spPr>
        <p:txBody>
          <a:bodyPr wrap="square" rtlCol="0">
            <a:spAutoFit/>
          </a:bodyPr>
          <a:lstStyle/>
          <a:p>
            <a:r>
              <a:rPr lang="en-US" sz="2000" b="1" dirty="0">
                <a:solidFill>
                  <a:srgbClr val="04043F"/>
                </a:solidFill>
              </a:rPr>
              <a:t>55% took a trip to Wales before 2020, while 27% took a trip in 2024.</a:t>
            </a:r>
          </a:p>
        </p:txBody>
      </p:sp>
      <p:sp>
        <p:nvSpPr>
          <p:cNvPr id="2" name="Text Placeholder 3">
            <a:extLst>
              <a:ext uri="{FF2B5EF4-FFF2-40B4-BE49-F238E27FC236}">
                <a16:creationId xmlns:a16="http://schemas.microsoft.com/office/drawing/2014/main" id="{DA1713AD-2E6E-2D1A-0D6F-F7CC00980AFF}"/>
              </a:ext>
            </a:extLst>
          </p:cNvPr>
          <p:cNvSpPr txBox="1">
            <a:spLocks/>
          </p:cNvSpPr>
          <p:nvPr/>
        </p:nvSpPr>
        <p:spPr>
          <a:xfrm>
            <a:off x="360000" y="6124471"/>
            <a:ext cx="11272837" cy="47138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A2b. Have you taken a short break or holiday in Wales prior to 2025?</a:t>
            </a:r>
          </a:p>
          <a:p>
            <a:pPr marL="0" indent="0">
              <a:buNone/>
            </a:pPr>
            <a:r>
              <a:rPr lang="en-US" sz="1200" dirty="0">
                <a:solidFill>
                  <a:schemeClr val="tx1"/>
                </a:solidFill>
              </a:rPr>
              <a:t>Took a short break or holiday in Wales, n=595.</a:t>
            </a:r>
          </a:p>
        </p:txBody>
      </p:sp>
      <p:pic>
        <p:nvPicPr>
          <p:cNvPr id="10" name="Picture 4">
            <a:extLst>
              <a:ext uri="{FF2B5EF4-FFF2-40B4-BE49-F238E27FC236}">
                <a16:creationId xmlns:a16="http://schemas.microsoft.com/office/drawing/2014/main" id="{22492730-4165-6D72-227B-4ABEBDA0983A}"/>
              </a:ext>
              <a:ext uri="{C183D7F6-B498-43B3-948B-1728B52AA6E4}">
                <adec:decorative xmlns:adec="http://schemas.microsoft.com/office/drawing/2017/decorative" val="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a:fillRect/>
          </a:stretch>
        </p:blipFill>
        <p:spPr bwMode="auto">
          <a:xfrm>
            <a:off x="7142922" y="0"/>
            <a:ext cx="5049078" cy="661057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Chart 6" descr="Bar chart showing when 2025 visitors had previously travelled to Wales. More than half had visited before 2020, while smaller proportions had travelled during more recent years. This indicates that many visitors have a long-standing relationship with Wales and are repeat visitors.">
            <a:extLst>
              <a:ext uri="{FF2B5EF4-FFF2-40B4-BE49-F238E27FC236}">
                <a16:creationId xmlns:a16="http://schemas.microsoft.com/office/drawing/2014/main" id="{EA5DCA16-61DE-6C04-9B28-9D0D16074F04}"/>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098523753"/>
              </p:ext>
            </p:extLst>
          </p:nvPr>
        </p:nvGraphicFramePr>
        <p:xfrm>
          <a:off x="360001" y="2469067"/>
          <a:ext cx="6662592" cy="34023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31443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EA5CE-AE74-194C-DBE9-49238AC8A76F}"/>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7535B2DC-619A-A641-4280-EC39756F03C5}"/>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101599" y="1"/>
            <a:ext cx="122935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CBD9910-F5AC-B066-FC21-9D11FE28008A}"/>
              </a:ext>
              <a:ext uri="{C183D7F6-B498-43B3-948B-1728B52AA6E4}">
                <adec:decorative xmlns:adec="http://schemas.microsoft.com/office/drawing/2017/decorative" val="1"/>
              </a:ext>
            </a:extLst>
          </p:cNvPr>
          <p:cNvSpPr/>
          <p:nvPr/>
        </p:nvSpPr>
        <p:spPr>
          <a:xfrm>
            <a:off x="-101599" y="-1"/>
            <a:ext cx="12293599"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itle 6">
            <a:extLst>
              <a:ext uri="{FF2B5EF4-FFF2-40B4-BE49-F238E27FC236}">
                <a16:creationId xmlns:a16="http://schemas.microsoft.com/office/drawing/2014/main" id="{D56ED290-7D3F-C5EF-0730-D4670473DAE4}"/>
              </a:ext>
            </a:extLst>
          </p:cNvPr>
          <p:cNvSpPr txBox="1">
            <a:spLocks noGrp="1"/>
          </p:cNvSpPr>
          <p:nvPr>
            <p:ph type="title" idx="4294967295"/>
          </p:nvPr>
        </p:nvSpPr>
        <p:spPr>
          <a:xfrm>
            <a:off x="386467" y="2908857"/>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2025 TRIP CHARACTERISTICS</a:t>
            </a:r>
          </a:p>
        </p:txBody>
      </p:sp>
      <p:pic>
        <p:nvPicPr>
          <p:cNvPr id="4" name="Picture 2">
            <a:extLst>
              <a:ext uri="{FF2B5EF4-FFF2-40B4-BE49-F238E27FC236}">
                <a16:creationId xmlns:a16="http://schemas.microsoft.com/office/drawing/2014/main" id="{C96E2F09-331E-0ECA-CA53-0378393E600F}"/>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D56A799-4DE2-71A6-0BB5-0D68F11B811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2869568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62F8CE23-75D5-0158-0F9B-5857BE37A3F1}"/>
              </a:ext>
            </a:extLst>
          </p:cNvPr>
          <p:cNvSpPr txBox="1">
            <a:spLocks noGrp="1"/>
          </p:cNvSpPr>
          <p:nvPr>
            <p:ph type="title" idx="4294967295"/>
          </p:nvPr>
        </p:nvSpPr>
        <p:spPr>
          <a:xfrm>
            <a:off x="224607" y="506838"/>
            <a:ext cx="4269016"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20742"/>
                </a:solidFill>
                <a:effectLst/>
                <a:uLnTx/>
                <a:uFillTx/>
                <a:latin typeface="+mn-lt"/>
                <a:ea typeface="+mn-ea"/>
                <a:cs typeface="+mn-cs"/>
              </a:rPr>
              <a:t>2025 TRIP CHARACTERISTICS</a:t>
            </a:r>
          </a:p>
        </p:txBody>
      </p:sp>
      <p:cxnSp>
        <p:nvCxnSpPr>
          <p:cNvPr id="16" name="Straight Connector 15">
            <a:extLst>
              <a:ext uri="{FF2B5EF4-FFF2-40B4-BE49-F238E27FC236}">
                <a16:creationId xmlns:a16="http://schemas.microsoft.com/office/drawing/2014/main" id="{CD42917F-31CE-D88B-2783-311E7E1695FD}"/>
              </a:ext>
              <a:ext uri="{C183D7F6-B498-43B3-948B-1728B52AA6E4}">
                <adec:decorative xmlns:adec="http://schemas.microsoft.com/office/drawing/2017/decorative" val="1"/>
              </a:ext>
            </a:extLst>
          </p:cNvPr>
          <p:cNvCxnSpPr>
            <a:cxnSpLocks/>
          </p:cNvCxnSpPr>
          <p:nvPr/>
        </p:nvCxnSpPr>
        <p:spPr>
          <a:xfrm>
            <a:off x="319857" y="836751"/>
            <a:ext cx="369408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074" name="Picture 2">
            <a:extLst>
              <a:ext uri="{FF2B5EF4-FFF2-40B4-BE49-F238E27FC236}">
                <a16:creationId xmlns:a16="http://schemas.microsoft.com/office/drawing/2014/main" id="{A0395C21-74A3-58DC-7033-E1ECEBEAD45D}"/>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a:fillRect/>
          </a:stretch>
        </p:blipFill>
        <p:spPr bwMode="auto">
          <a:xfrm>
            <a:off x="0" y="1214725"/>
            <a:ext cx="4066244" cy="56432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615FB447-12FA-C362-5EA8-07723F03F555}"/>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4">
            <a:extLst>
              <a:ext uri="{28A0092B-C50C-407E-A947-70E740481C1C}">
                <a14:useLocalDpi xmlns:a14="http://schemas.microsoft.com/office/drawing/2010/main" val="0"/>
              </a:ext>
            </a:extLst>
          </a:blip>
          <a:srcRect/>
          <a:stretch>
            <a:fillRect/>
          </a:stretch>
        </p:blipFill>
        <p:spPr bwMode="auto">
          <a:xfrm>
            <a:off x="8130358" y="1214725"/>
            <a:ext cx="4066405" cy="56432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Placeholder 16">
            <a:extLst>
              <a:ext uri="{FF2B5EF4-FFF2-40B4-BE49-F238E27FC236}">
                <a16:creationId xmlns:a16="http://schemas.microsoft.com/office/drawing/2014/main" id="{1B01D0D3-3BD8-44F7-7386-85EABA5EDF31}"/>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a:stretch>
            <a:fillRect/>
          </a:stretch>
        </p:blipFill>
        <p:spPr>
          <a:xfrm>
            <a:off x="4060727" y="1214725"/>
            <a:ext cx="4066405" cy="5643275"/>
          </a:xfrm>
          <a:prstGeom prst="rect">
            <a:avLst/>
          </a:prstGeom>
        </p:spPr>
      </p:pic>
      <p:sp>
        <p:nvSpPr>
          <p:cNvPr id="12" name="Rectangle 11">
            <a:extLst>
              <a:ext uri="{FF2B5EF4-FFF2-40B4-BE49-F238E27FC236}">
                <a16:creationId xmlns:a16="http://schemas.microsoft.com/office/drawing/2014/main" id="{B1DB5C0E-9F67-A52C-030B-4DDA9CED0596}"/>
              </a:ext>
              <a:ext uri="{C183D7F6-B498-43B3-948B-1728B52AA6E4}">
                <adec:decorative xmlns:adec="http://schemas.microsoft.com/office/drawing/2017/decorative" val="1"/>
              </a:ext>
            </a:extLst>
          </p:cNvPr>
          <p:cNvSpPr/>
          <p:nvPr/>
        </p:nvSpPr>
        <p:spPr>
          <a:xfrm>
            <a:off x="-6062" y="1214724"/>
            <a:ext cx="12194622" cy="5643275"/>
          </a:xfrm>
          <a:prstGeom prst="rect">
            <a:avLst/>
          </a:prstGeom>
          <a:solidFill>
            <a:srgbClr val="120742">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FE47DD62-6DD9-E4EB-7702-79074C578126}"/>
              </a:ext>
            </a:extLst>
          </p:cNvPr>
          <p:cNvSpPr txBox="1"/>
          <p:nvPr/>
        </p:nvSpPr>
        <p:spPr>
          <a:xfrm>
            <a:off x="0" y="1549847"/>
            <a:ext cx="4044850" cy="3785652"/>
          </a:xfrm>
          <a:prstGeom prst="rect">
            <a:avLst/>
          </a:prstGeom>
          <a:noFill/>
        </p:spPr>
        <p:txBody>
          <a:bodyPr wrap="square" rtlCol="0">
            <a:spAutoFit/>
          </a:bodyPr>
          <a:lstStyle/>
          <a:p>
            <a:pPr algn="ctr"/>
            <a:r>
              <a:rPr lang="en-US" sz="2000" b="1" dirty="0">
                <a:solidFill>
                  <a:schemeClr val="bg1"/>
                </a:solidFill>
              </a:rPr>
              <a:t>Experience</a:t>
            </a:r>
          </a:p>
          <a:p>
            <a:pPr algn="ctr"/>
            <a:endParaRPr lang="en-US" sz="2000" dirty="0">
              <a:solidFill>
                <a:schemeClr val="bg1"/>
              </a:solidFill>
            </a:endParaRPr>
          </a:p>
          <a:p>
            <a:pPr algn="ctr"/>
            <a:r>
              <a:rPr lang="en-GB" sz="2000" dirty="0">
                <a:solidFill>
                  <a:schemeClr val="bg1"/>
                </a:solidFill>
              </a:rPr>
              <a:t>86% of respondents rated their trip to Wales as </a:t>
            </a:r>
            <a:r>
              <a:rPr lang="en-GB" sz="2000" i="1" dirty="0">
                <a:solidFill>
                  <a:schemeClr val="bg1"/>
                </a:solidFill>
              </a:rPr>
              <a:t>excellent</a:t>
            </a:r>
            <a:r>
              <a:rPr lang="en-GB" sz="2000" dirty="0">
                <a:solidFill>
                  <a:schemeClr val="bg1"/>
                </a:solidFill>
              </a:rPr>
              <a:t>, with a further 12% describing it as </a:t>
            </a:r>
            <a:r>
              <a:rPr lang="en-GB" sz="2000" i="1" dirty="0">
                <a:solidFill>
                  <a:schemeClr val="bg1"/>
                </a:solidFill>
              </a:rPr>
              <a:t>good</a:t>
            </a:r>
            <a:r>
              <a:rPr lang="en-GB" sz="2000" dirty="0">
                <a:solidFill>
                  <a:schemeClr val="bg1"/>
                </a:solidFill>
              </a:rPr>
              <a:t>. </a:t>
            </a:r>
          </a:p>
          <a:p>
            <a:pPr algn="ctr"/>
            <a:endParaRPr lang="en-GB" sz="2000" dirty="0">
              <a:solidFill>
                <a:schemeClr val="bg1"/>
              </a:solidFill>
            </a:endParaRPr>
          </a:p>
          <a:p>
            <a:pPr algn="ctr"/>
            <a:r>
              <a:rPr lang="en-GB" sz="2000" dirty="0">
                <a:solidFill>
                  <a:schemeClr val="bg1"/>
                </a:solidFill>
              </a:rPr>
              <a:t>In line with previous years, the main reason for visiting was to connect with nature, cited by 70% of visitors. This was followed closely by a desire to experience culture and heritage (62%).</a:t>
            </a:r>
            <a:endParaRPr lang="en-US" sz="2000" dirty="0">
              <a:solidFill>
                <a:schemeClr val="bg1"/>
              </a:solidFill>
            </a:endParaRPr>
          </a:p>
        </p:txBody>
      </p:sp>
      <p:sp>
        <p:nvSpPr>
          <p:cNvPr id="3" name="TextBox 2">
            <a:extLst>
              <a:ext uri="{FF2B5EF4-FFF2-40B4-BE49-F238E27FC236}">
                <a16:creationId xmlns:a16="http://schemas.microsoft.com/office/drawing/2014/main" id="{DA73C8FA-903B-55D1-4C6E-2E5D51DA04F6}"/>
              </a:ext>
            </a:extLst>
          </p:cNvPr>
          <p:cNvSpPr txBox="1"/>
          <p:nvPr/>
        </p:nvSpPr>
        <p:spPr>
          <a:xfrm>
            <a:off x="4048958" y="1576562"/>
            <a:ext cx="4064705" cy="4708981"/>
          </a:xfrm>
          <a:prstGeom prst="rect">
            <a:avLst/>
          </a:prstGeom>
          <a:noFill/>
        </p:spPr>
        <p:txBody>
          <a:bodyPr wrap="square" rtlCol="0">
            <a:spAutoFit/>
          </a:bodyPr>
          <a:lstStyle/>
          <a:p>
            <a:pPr algn="ctr"/>
            <a:r>
              <a:rPr lang="en-US" sz="2000" b="1" dirty="0">
                <a:solidFill>
                  <a:schemeClr val="bg1"/>
                </a:solidFill>
              </a:rPr>
              <a:t>Details of trip</a:t>
            </a:r>
          </a:p>
          <a:p>
            <a:pPr algn="ctr"/>
            <a:endParaRPr lang="en-US" sz="2000" b="1" dirty="0">
              <a:solidFill>
                <a:schemeClr val="bg1"/>
              </a:solidFill>
            </a:endParaRPr>
          </a:p>
          <a:p>
            <a:pPr algn="ctr"/>
            <a:r>
              <a:rPr lang="en-US" sz="2000" dirty="0">
                <a:solidFill>
                  <a:schemeClr val="bg1"/>
                </a:solidFill>
              </a:rPr>
              <a:t>North Wales had the highest share of visits at 53%. </a:t>
            </a:r>
          </a:p>
          <a:p>
            <a:pPr algn="ctr"/>
            <a:endParaRPr lang="en-US" sz="2000" dirty="0">
              <a:solidFill>
                <a:schemeClr val="bg1"/>
              </a:solidFill>
            </a:endParaRPr>
          </a:p>
          <a:p>
            <a:pPr algn="ctr"/>
            <a:r>
              <a:rPr lang="en-US" sz="2000" dirty="0">
                <a:solidFill>
                  <a:schemeClr val="bg1"/>
                </a:solidFill>
              </a:rPr>
              <a:t>The majority stayed in multiple locations over the course of their trip (55%).</a:t>
            </a:r>
          </a:p>
          <a:p>
            <a:pPr algn="ctr"/>
            <a:endParaRPr lang="en-US" sz="2000" dirty="0">
              <a:solidFill>
                <a:schemeClr val="bg1"/>
              </a:solidFill>
            </a:endParaRPr>
          </a:p>
          <a:p>
            <a:pPr algn="ctr"/>
            <a:r>
              <a:rPr lang="en-US" sz="2000" dirty="0">
                <a:solidFill>
                  <a:schemeClr val="bg1"/>
                </a:solidFill>
              </a:rPr>
              <a:t>Time-of-year for visits has remained stable across waves, with a clear preference for Summer season.</a:t>
            </a:r>
          </a:p>
          <a:p>
            <a:pPr algn="ctr"/>
            <a:endParaRPr lang="en-US" sz="2000" dirty="0">
              <a:solidFill>
                <a:schemeClr val="bg1"/>
              </a:solidFill>
            </a:endParaRPr>
          </a:p>
          <a:p>
            <a:pPr algn="ctr"/>
            <a:endParaRPr lang="en-US" sz="2000" dirty="0">
              <a:solidFill>
                <a:schemeClr val="bg1"/>
              </a:solidFill>
            </a:endParaRPr>
          </a:p>
        </p:txBody>
      </p:sp>
      <p:sp>
        <p:nvSpPr>
          <p:cNvPr id="4" name="TextBox 3">
            <a:extLst>
              <a:ext uri="{FF2B5EF4-FFF2-40B4-BE49-F238E27FC236}">
                <a16:creationId xmlns:a16="http://schemas.microsoft.com/office/drawing/2014/main" id="{53D2896A-46E7-BCBE-923A-7227EC657EAC}"/>
              </a:ext>
            </a:extLst>
          </p:cNvPr>
          <p:cNvSpPr txBox="1"/>
          <p:nvPr/>
        </p:nvSpPr>
        <p:spPr>
          <a:xfrm>
            <a:off x="8117771" y="1576562"/>
            <a:ext cx="4064705" cy="4093428"/>
          </a:xfrm>
          <a:prstGeom prst="rect">
            <a:avLst/>
          </a:prstGeom>
          <a:noFill/>
        </p:spPr>
        <p:txBody>
          <a:bodyPr wrap="square" rtlCol="0">
            <a:spAutoFit/>
          </a:bodyPr>
          <a:lstStyle/>
          <a:p>
            <a:pPr algn="ctr"/>
            <a:r>
              <a:rPr lang="en-US" sz="2000" b="1" dirty="0">
                <a:solidFill>
                  <a:schemeClr val="bg1"/>
                </a:solidFill>
              </a:rPr>
              <a:t>Accommodation</a:t>
            </a:r>
          </a:p>
          <a:p>
            <a:pPr algn="ctr"/>
            <a:endParaRPr lang="en-US" sz="2000" dirty="0">
              <a:solidFill>
                <a:schemeClr val="bg1"/>
              </a:solidFill>
            </a:endParaRPr>
          </a:p>
          <a:p>
            <a:pPr algn="ctr"/>
            <a:r>
              <a:rPr lang="en-US" sz="2000" dirty="0">
                <a:solidFill>
                  <a:schemeClr val="bg1"/>
                </a:solidFill>
              </a:rPr>
              <a:t>36% of </a:t>
            </a:r>
            <a:r>
              <a:rPr lang="en-US" sz="2000" dirty="0" err="1">
                <a:solidFill>
                  <a:schemeClr val="bg1"/>
                </a:solidFill>
              </a:rPr>
              <a:t>travellers</a:t>
            </a:r>
            <a:r>
              <a:rPr lang="en-US" sz="2000" dirty="0">
                <a:solidFill>
                  <a:schemeClr val="bg1"/>
                </a:solidFill>
              </a:rPr>
              <a:t> chose hotels/motels/inns, with guest houses and cottages following behind (21%). </a:t>
            </a:r>
          </a:p>
          <a:p>
            <a:pPr algn="ctr"/>
            <a:endParaRPr lang="en-US" sz="2000" dirty="0">
              <a:solidFill>
                <a:schemeClr val="bg1"/>
              </a:solidFill>
            </a:endParaRPr>
          </a:p>
          <a:p>
            <a:pPr algn="ctr"/>
            <a:r>
              <a:rPr lang="en-US" sz="2000" dirty="0">
                <a:solidFill>
                  <a:schemeClr val="bg1"/>
                </a:solidFill>
              </a:rPr>
              <a:t>34% are finding accommodation through ‘travel websites’. Around 12% used the Visit Wales website to support finding their accommodation.</a:t>
            </a:r>
          </a:p>
          <a:p>
            <a:pPr algn="ctr"/>
            <a:endParaRPr lang="en-US" sz="2000" dirty="0">
              <a:solidFill>
                <a:schemeClr val="bg1"/>
              </a:solidFill>
            </a:endParaRPr>
          </a:p>
        </p:txBody>
      </p:sp>
    </p:spTree>
    <p:extLst>
      <p:ext uri="{BB962C8B-B14F-4D97-AF65-F5344CB8AC3E}">
        <p14:creationId xmlns:p14="http://schemas.microsoft.com/office/powerpoint/2010/main" val="4245595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98DF1-DCD4-0769-F18C-7A98A360EEC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47D40127-3259-AB82-F087-0722E26B2BD3}"/>
              </a:ext>
            </a:extLst>
          </p:cNvPr>
          <p:cNvSpPr txBox="1">
            <a:spLocks noGrp="1"/>
          </p:cNvSpPr>
          <p:nvPr>
            <p:ph type="title" idx="4294967295"/>
          </p:nvPr>
        </p:nvSpPr>
        <p:spPr>
          <a:xfrm>
            <a:off x="466013" y="2319906"/>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Experience Rating | All Waves</a:t>
            </a:r>
          </a:p>
        </p:txBody>
      </p:sp>
      <p:sp>
        <p:nvSpPr>
          <p:cNvPr id="7" name="TextBox 6">
            <a:extLst>
              <a:ext uri="{FF2B5EF4-FFF2-40B4-BE49-F238E27FC236}">
                <a16:creationId xmlns:a16="http://schemas.microsoft.com/office/drawing/2014/main" id="{3AC95B1D-C3DF-92C7-DE0C-C437A3571D8E}"/>
              </a:ext>
            </a:extLst>
          </p:cNvPr>
          <p:cNvSpPr txBox="1"/>
          <p:nvPr/>
        </p:nvSpPr>
        <p:spPr>
          <a:xfrm>
            <a:off x="359999" y="298723"/>
            <a:ext cx="6992907" cy="707886"/>
          </a:xfrm>
          <a:prstGeom prst="rect">
            <a:avLst/>
          </a:prstGeom>
          <a:noFill/>
        </p:spPr>
        <p:txBody>
          <a:bodyPr wrap="square" rtlCol="0">
            <a:spAutoFit/>
          </a:bodyPr>
          <a:lstStyle/>
          <a:p>
            <a:r>
              <a:rPr lang="en-US" sz="2000" b="1" dirty="0">
                <a:solidFill>
                  <a:srgbClr val="04043F"/>
                </a:solidFill>
              </a:rPr>
              <a:t>Ratings of travel experiences in Wales are very high, with 86% agreeing that they are </a:t>
            </a:r>
            <a:r>
              <a:rPr lang="en-US" sz="2000" b="1" i="1" dirty="0">
                <a:solidFill>
                  <a:srgbClr val="04043F"/>
                </a:solidFill>
              </a:rPr>
              <a:t>excellent</a:t>
            </a:r>
            <a:r>
              <a:rPr lang="en-US" sz="2000" b="1" dirty="0">
                <a:solidFill>
                  <a:srgbClr val="04043F"/>
                </a:solidFill>
              </a:rPr>
              <a:t>.</a:t>
            </a:r>
          </a:p>
        </p:txBody>
      </p:sp>
      <p:graphicFrame>
        <p:nvGraphicFramePr>
          <p:cNvPr id="4" name="Chart 3" descr="Stacked bar chart showing visitor ratings of their 2025 trip to Wales. Experiences were rated very positively, with 86% describing their trip as excellent and a further 12% as good. Only a very small proportion rated their experience poorly, demonstrating consistently high visitor satisfaction.">
            <a:extLst>
              <a:ext uri="{FF2B5EF4-FFF2-40B4-BE49-F238E27FC236}">
                <a16:creationId xmlns:a16="http://schemas.microsoft.com/office/drawing/2014/main" id="{1F4BF506-EFEF-626A-0FB2-5FD8F3EDBE73}"/>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58818966"/>
              </p:ext>
            </p:extLst>
          </p:nvPr>
        </p:nvGraphicFramePr>
        <p:xfrm>
          <a:off x="466013" y="2780952"/>
          <a:ext cx="6572962" cy="2496312"/>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815A011D-A76E-0692-9825-8B9FB14E1EE9}"/>
              </a:ext>
              <a:ext uri="{C183D7F6-B498-43B3-948B-1728B52AA6E4}">
                <adec:decorative xmlns:adec="http://schemas.microsoft.com/office/drawing/2017/decorative" val="1"/>
              </a:ext>
            </a:extLst>
          </p:cNvPr>
          <p:cNvSpPr/>
          <p:nvPr/>
        </p:nvSpPr>
        <p:spPr>
          <a:xfrm>
            <a:off x="2511108" y="4154568"/>
            <a:ext cx="508000" cy="19714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solidFill>
                  <a:schemeClr val="accent1"/>
                </a:solidFill>
              </a:rPr>
              <a:t>3%</a:t>
            </a:r>
          </a:p>
        </p:txBody>
      </p:sp>
      <p:sp>
        <p:nvSpPr>
          <p:cNvPr id="5" name="Text Placeholder 3">
            <a:extLst>
              <a:ext uri="{FF2B5EF4-FFF2-40B4-BE49-F238E27FC236}">
                <a16:creationId xmlns:a16="http://schemas.microsoft.com/office/drawing/2014/main" id="{5E900068-9106-F538-BFA9-9062FD2DB090}"/>
              </a:ext>
            </a:extLst>
          </p:cNvPr>
          <p:cNvSpPr txBox="1">
            <a:spLocks/>
          </p:cNvSpPr>
          <p:nvPr/>
        </p:nvSpPr>
        <p:spPr>
          <a:xfrm>
            <a:off x="360000" y="6132242"/>
            <a:ext cx="6810375" cy="497158"/>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A15. Now going back to your trip in Wales in 2025, how would you rate your experience over from 1 to 10 where 1 is very poor and 10 is very good? 2025 Wales trip takers, n=159.</a:t>
            </a:r>
          </a:p>
        </p:txBody>
      </p:sp>
      <p:pic>
        <p:nvPicPr>
          <p:cNvPr id="14338" name="Picture 2">
            <a:extLst>
              <a:ext uri="{FF2B5EF4-FFF2-40B4-BE49-F238E27FC236}">
                <a16:creationId xmlns:a16="http://schemas.microsoft.com/office/drawing/2014/main" id="{81E832D9-A324-77C2-100B-00EFED22241F}"/>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7626348" y="0"/>
            <a:ext cx="4565650"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767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B1FD5-9F90-25AB-02AD-229C62019C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59558F2-FF8F-13FE-7DA1-3CFE8F1278F3}"/>
              </a:ext>
            </a:extLst>
          </p:cNvPr>
          <p:cNvSpPr txBox="1">
            <a:spLocks noGrp="1"/>
          </p:cNvSpPr>
          <p:nvPr>
            <p:ph type="title" idx="4294967295"/>
          </p:nvPr>
        </p:nvSpPr>
        <p:spPr>
          <a:xfrm>
            <a:off x="441833" y="1673749"/>
            <a:ext cx="5075448"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Reasons for choosing Wales as a destination | 2025 Trips</a:t>
            </a:r>
          </a:p>
        </p:txBody>
      </p:sp>
      <p:sp>
        <p:nvSpPr>
          <p:cNvPr id="12" name="TextBox 11">
            <a:extLst>
              <a:ext uri="{FF2B5EF4-FFF2-40B4-BE49-F238E27FC236}">
                <a16:creationId xmlns:a16="http://schemas.microsoft.com/office/drawing/2014/main" id="{E44200C0-5F0E-0A37-DB5D-3BB0C7C8C090}"/>
              </a:ext>
            </a:extLst>
          </p:cNvPr>
          <p:cNvSpPr txBox="1"/>
          <p:nvPr/>
        </p:nvSpPr>
        <p:spPr>
          <a:xfrm>
            <a:off x="359999" y="298723"/>
            <a:ext cx="6992907" cy="1015663"/>
          </a:xfrm>
          <a:prstGeom prst="rect">
            <a:avLst/>
          </a:prstGeom>
          <a:noFill/>
        </p:spPr>
        <p:txBody>
          <a:bodyPr wrap="square" rtlCol="0">
            <a:spAutoFit/>
          </a:bodyPr>
          <a:lstStyle/>
          <a:p>
            <a:pPr lvl="0" defTabSz="457189">
              <a:spcBef>
                <a:spcPct val="0"/>
              </a:spcBef>
              <a:defRPr/>
            </a:pPr>
            <a:r>
              <a:rPr lang="en-US" sz="2000" b="1" dirty="0">
                <a:solidFill>
                  <a:srgbClr val="120742"/>
                </a:solidFill>
                <a:latin typeface="Arial" panose="020B0604020202020204" pitchFamily="34" charset="0"/>
                <a:cs typeface="Arial" panose="020B0604020202020204" pitchFamily="34" charset="0"/>
              </a:rPr>
              <a:t>70% chose to visit Wales to ‘connect with nature and be outdoors’, while 62% did so to ‘experience the culture and heritage’.</a:t>
            </a:r>
            <a:endParaRPr lang="en-GB" sz="2000" b="1" dirty="0">
              <a:solidFill>
                <a:srgbClr val="120742"/>
              </a:solidFill>
              <a:latin typeface="Arial" panose="020B0604020202020204" pitchFamily="34" charset="0"/>
              <a:cs typeface="Arial" panose="020B0604020202020204" pitchFamily="34" charset="0"/>
            </a:endParaRPr>
          </a:p>
        </p:txBody>
      </p:sp>
      <p:graphicFrame>
        <p:nvGraphicFramePr>
          <p:cNvPr id="3" name="Chart 2" descr="Bar chart showing the main reasons visitors chose Wales in 2025. Connecting with nature and being outdoors was the most common reason, followed by experiencing Welsh culture and heritage. Returning to Wales, exploring new areas, and spending time with family or friends were also frequently cited motivations.">
            <a:extLst>
              <a:ext uri="{FF2B5EF4-FFF2-40B4-BE49-F238E27FC236}">
                <a16:creationId xmlns:a16="http://schemas.microsoft.com/office/drawing/2014/main" id="{5707AFE8-9B66-8427-645D-97419357912B}"/>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998151905"/>
              </p:ext>
            </p:extLst>
          </p:nvPr>
        </p:nvGraphicFramePr>
        <p:xfrm>
          <a:off x="-2561130" y="1896150"/>
          <a:ext cx="9316605" cy="3906684"/>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55EEF540-B5AB-E0B9-D549-18AD5122F73E}"/>
              </a:ext>
              <a:ext uri="{C183D7F6-B498-43B3-948B-1728B52AA6E4}">
                <adec:decorative xmlns:adec="http://schemas.microsoft.com/office/drawing/2017/decorative" val="0"/>
              </a:ext>
            </a:extLst>
          </p:cNvPr>
          <p:cNvSpPr txBox="1"/>
          <p:nvPr/>
        </p:nvSpPr>
        <p:spPr>
          <a:xfrm>
            <a:off x="3856452" y="2852768"/>
            <a:ext cx="234360" cy="246221"/>
          </a:xfrm>
          <a:prstGeom prst="rect">
            <a:avLst/>
          </a:prstGeom>
          <a:noFill/>
        </p:spPr>
        <p:txBody>
          <a:bodyPr wrap="none" rtlCol="0">
            <a:spAutoFit/>
          </a:bodyPr>
          <a:lstStyle/>
          <a:p>
            <a:r>
              <a:rPr lang="en-GB" sz="1000" dirty="0">
                <a:solidFill>
                  <a:srgbClr val="120742"/>
                </a:solidFill>
              </a:rPr>
              <a:t>*</a:t>
            </a:r>
          </a:p>
        </p:txBody>
      </p:sp>
      <p:sp>
        <p:nvSpPr>
          <p:cNvPr id="9" name="TextBox 8">
            <a:extLst>
              <a:ext uri="{FF2B5EF4-FFF2-40B4-BE49-F238E27FC236}">
                <a16:creationId xmlns:a16="http://schemas.microsoft.com/office/drawing/2014/main" id="{4CB06BD9-AD3D-BDA4-FF5C-B96656067F7C}"/>
              </a:ext>
              <a:ext uri="{C183D7F6-B498-43B3-948B-1728B52AA6E4}">
                <adec:decorative xmlns:adec="http://schemas.microsoft.com/office/drawing/2017/decorative" val="0"/>
              </a:ext>
            </a:extLst>
          </p:cNvPr>
          <p:cNvSpPr txBox="1"/>
          <p:nvPr/>
        </p:nvSpPr>
        <p:spPr>
          <a:xfrm>
            <a:off x="359999" y="5860851"/>
            <a:ext cx="6788148" cy="400110"/>
          </a:xfrm>
          <a:prstGeom prst="rect">
            <a:avLst/>
          </a:prstGeom>
          <a:noFill/>
        </p:spPr>
        <p:txBody>
          <a:bodyPr wrap="square">
            <a:spAutoFit/>
          </a:bodyPr>
          <a:lstStyle/>
          <a:p>
            <a:r>
              <a:rPr lang="en-US" sz="1000" dirty="0">
                <a:solidFill>
                  <a:srgbClr val="120742"/>
                </a:solidFill>
              </a:rPr>
              <a:t>*It may reflect both the destination's popularity and a sampling effect, as respondents are likely already familiar with Wales, influencing their likelihood to return. </a:t>
            </a:r>
            <a:endParaRPr lang="en-GB" sz="1000" dirty="0">
              <a:solidFill>
                <a:srgbClr val="120742"/>
              </a:solidFill>
            </a:endParaRPr>
          </a:p>
        </p:txBody>
      </p:sp>
      <p:sp>
        <p:nvSpPr>
          <p:cNvPr id="2" name="Text Placeholder 3">
            <a:extLst>
              <a:ext uri="{FF2B5EF4-FFF2-40B4-BE49-F238E27FC236}">
                <a16:creationId xmlns:a16="http://schemas.microsoft.com/office/drawing/2014/main" id="{335DC5B2-3328-086C-509A-F5039F861D9A}"/>
              </a:ext>
            </a:extLst>
          </p:cNvPr>
          <p:cNvSpPr txBox="1">
            <a:spLocks/>
          </p:cNvSpPr>
          <p:nvPr/>
        </p:nvSpPr>
        <p:spPr>
          <a:xfrm>
            <a:off x="359999" y="6220215"/>
            <a:ext cx="678815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A7. Which, if any, of the following were the main factors that made you choose Wales as a destination for this short break/holiday in 2025? 2025 Wales trip takers, n=159. </a:t>
            </a:r>
          </a:p>
        </p:txBody>
      </p:sp>
      <p:pic>
        <p:nvPicPr>
          <p:cNvPr id="13" name="Picture 2">
            <a:extLst>
              <a:ext uri="{FF2B5EF4-FFF2-40B4-BE49-F238E27FC236}">
                <a16:creationId xmlns:a16="http://schemas.microsoft.com/office/drawing/2014/main" id="{5C88FB96-A1A0-D7D0-8E8A-56FA0D8CCA89}"/>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a:fillRect/>
          </a:stretch>
        </p:blipFill>
        <p:spPr bwMode="auto">
          <a:xfrm>
            <a:off x="7627938" y="0"/>
            <a:ext cx="4564062" cy="6620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760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2BEEC-4178-5B62-808E-DE348C442158}"/>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117655D5-2C8C-0A14-D45D-27B105B627A1}"/>
              </a:ext>
            </a:extLst>
          </p:cNvPr>
          <p:cNvSpPr txBox="1">
            <a:spLocks noGrp="1"/>
          </p:cNvSpPr>
          <p:nvPr>
            <p:ph type="title" idx="4294967295"/>
          </p:nvPr>
        </p:nvSpPr>
        <p:spPr>
          <a:xfrm>
            <a:off x="4729050" y="1749736"/>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Top 14 activities done in Wales | 2025 Trips</a:t>
            </a:r>
          </a:p>
        </p:txBody>
      </p:sp>
      <p:sp>
        <p:nvSpPr>
          <p:cNvPr id="6" name="Title 5">
            <a:extLst>
              <a:ext uri="{FF2B5EF4-FFF2-40B4-BE49-F238E27FC236}">
                <a16:creationId xmlns:a16="http://schemas.microsoft.com/office/drawing/2014/main" id="{98AA04B6-39D6-ABD7-DDF8-92F247AACBB7}"/>
              </a:ext>
            </a:extLst>
          </p:cNvPr>
          <p:cNvSpPr>
            <a:spLocks/>
          </p:cNvSpPr>
          <p:nvPr/>
        </p:nvSpPr>
        <p:spPr>
          <a:xfrm>
            <a:off x="4690949" y="229009"/>
            <a:ext cx="7501051" cy="576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189"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rPr>
              <a:t>Walking, hiking, or rambling are the most popular activities in Wales, aligning with the main motivation for visiting, connecting with nature and enjoying the outdoors. This is followed by visiting heritage sites or cultural attractions and trying local food/drink.</a:t>
            </a:r>
            <a:endParaRPr kumimoji="0" lang="en-GB" sz="1800" b="1" i="0" u="none" strike="noStrike" kern="1200" cap="none" spc="0" normalizeH="0" baseline="0" noProof="0" dirty="0">
              <a:ln>
                <a:noFill/>
              </a:ln>
              <a:solidFill>
                <a:srgbClr val="120742"/>
              </a:solidFill>
              <a:effectLst/>
              <a:uLnTx/>
              <a:uFillTx/>
              <a:latin typeface="Arial" panose="020B0604020202020204" pitchFamily="34" charset="0"/>
              <a:ea typeface="+mj-ea"/>
              <a:cs typeface="Arial" panose="020B0604020202020204" pitchFamily="34" charset="0"/>
            </a:endParaRPr>
          </a:p>
        </p:txBody>
      </p:sp>
      <p:graphicFrame>
        <p:nvGraphicFramePr>
          <p:cNvPr id="2" name="Chart 1" descr="Bar chart showing the most popular activities undertaken during visits to Wales. Walking and hiking were the leading activities, followed by visiting heritage attractions, trying local food and drink, and learning about local history and culture. Outdoor and cultural experiences dominate visitor behaviour.">
            <a:extLst>
              <a:ext uri="{FF2B5EF4-FFF2-40B4-BE49-F238E27FC236}">
                <a16:creationId xmlns:a16="http://schemas.microsoft.com/office/drawing/2014/main" id="{92B09634-40E1-BD23-DF24-9A08FE7AEBC5}"/>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504154457"/>
              </p:ext>
            </p:extLst>
          </p:nvPr>
        </p:nvGraphicFramePr>
        <p:xfrm>
          <a:off x="2289411" y="2165985"/>
          <a:ext cx="8577711" cy="3961712"/>
        </p:xfrm>
        <a:graphic>
          <a:graphicData uri="http://schemas.openxmlformats.org/drawingml/2006/chart">
            <c:chart xmlns:c="http://schemas.openxmlformats.org/drawingml/2006/chart" xmlns:r="http://schemas.openxmlformats.org/officeDocument/2006/relationships" r:id="rId2"/>
          </a:graphicData>
        </a:graphic>
      </p:graphicFrame>
      <p:pic>
        <p:nvPicPr>
          <p:cNvPr id="13" name="Picture 12">
            <a:extLst>
              <a:ext uri="{FF2B5EF4-FFF2-40B4-BE49-F238E27FC236}">
                <a16:creationId xmlns:a16="http://schemas.microsoft.com/office/drawing/2014/main" id="{B49BB24E-E307-B776-B1FC-0B6A19BFD1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0"/>
            <a:ext cx="4502622" cy="6612426"/>
          </a:xfrm>
          <a:prstGeom prst="rect">
            <a:avLst/>
          </a:prstGeom>
        </p:spPr>
      </p:pic>
      <p:sp>
        <p:nvSpPr>
          <p:cNvPr id="9" name="Text Placeholder 3">
            <a:extLst>
              <a:ext uri="{FF2B5EF4-FFF2-40B4-BE49-F238E27FC236}">
                <a16:creationId xmlns:a16="http://schemas.microsoft.com/office/drawing/2014/main" id="{02A9A83E-9A68-B137-7A2C-FE77F6771419}"/>
              </a:ext>
            </a:extLst>
          </p:cNvPr>
          <p:cNvSpPr txBox="1">
            <a:spLocks/>
          </p:cNvSpPr>
          <p:nvPr/>
        </p:nvSpPr>
        <p:spPr>
          <a:xfrm>
            <a:off x="4690950" y="6209612"/>
            <a:ext cx="6838288" cy="328203"/>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A14. Which, if any, of the following did you do on this trip in Wales in 2025? </a:t>
            </a:r>
          </a:p>
          <a:p>
            <a:pPr marL="0" indent="0">
              <a:buNone/>
            </a:pPr>
            <a:r>
              <a:rPr lang="en-US" sz="1200" dirty="0">
                <a:solidFill>
                  <a:schemeClr val="tx1"/>
                </a:solidFill>
              </a:rPr>
              <a:t>2025 Wales trip takers, n=159. </a:t>
            </a:r>
          </a:p>
        </p:txBody>
      </p:sp>
    </p:spTree>
    <p:extLst>
      <p:ext uri="{BB962C8B-B14F-4D97-AF65-F5344CB8AC3E}">
        <p14:creationId xmlns:p14="http://schemas.microsoft.com/office/powerpoint/2010/main" val="3928527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FC76C-04DF-E3E6-E441-8F0D30CF2BD2}"/>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17353A5A-F010-5755-6385-158D1C0CB07B}"/>
              </a:ext>
            </a:extLst>
          </p:cNvPr>
          <p:cNvSpPr txBox="1">
            <a:spLocks noGrp="1"/>
          </p:cNvSpPr>
          <p:nvPr>
            <p:ph type="title" idx="4294967295"/>
          </p:nvPr>
        </p:nvSpPr>
        <p:spPr>
          <a:xfrm>
            <a:off x="360000" y="1554346"/>
            <a:ext cx="4458490"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Destination choices | 2025 Trips</a:t>
            </a:r>
          </a:p>
        </p:txBody>
      </p:sp>
      <p:sp>
        <p:nvSpPr>
          <p:cNvPr id="17" name="TextBox 16">
            <a:extLst>
              <a:ext uri="{FF2B5EF4-FFF2-40B4-BE49-F238E27FC236}">
                <a16:creationId xmlns:a16="http://schemas.microsoft.com/office/drawing/2014/main" id="{04F2889A-F8D3-8901-9501-387AFA0377ED}"/>
              </a:ext>
            </a:extLst>
          </p:cNvPr>
          <p:cNvSpPr txBox="1"/>
          <p:nvPr/>
        </p:nvSpPr>
        <p:spPr>
          <a:xfrm>
            <a:off x="360000" y="298723"/>
            <a:ext cx="11311300" cy="707886"/>
          </a:xfrm>
          <a:prstGeom prst="rect">
            <a:avLst/>
          </a:prstGeom>
          <a:noFill/>
        </p:spPr>
        <p:txBody>
          <a:bodyPr wrap="square" rtlCol="0">
            <a:spAutoFit/>
          </a:bodyPr>
          <a:lstStyle/>
          <a:p>
            <a:r>
              <a:rPr lang="en-US" sz="2000" b="1" dirty="0">
                <a:solidFill>
                  <a:srgbClr val="04043F"/>
                </a:solidFill>
              </a:rPr>
              <a:t>North Wales received the highest number of overnight visits (53%) in 2025, followed by the Southeast (48%). The majority of visitors stayed overnight in multiple locations (55%).</a:t>
            </a:r>
          </a:p>
        </p:txBody>
      </p:sp>
      <p:grpSp>
        <p:nvGrpSpPr>
          <p:cNvPr id="15" name="Group 14" descr="Map showing where visitors stayed during their 2025 trip to Wales. North Wales received the highest proportion of overnight visits, followed by South East Wales, South West Wales and Mid Wales. ">
            <a:extLst>
              <a:ext uri="{FF2B5EF4-FFF2-40B4-BE49-F238E27FC236}">
                <a16:creationId xmlns:a16="http://schemas.microsoft.com/office/drawing/2014/main" id="{95F8E36F-A982-0DBE-8F86-6133354C122F}"/>
              </a:ext>
              <a:ext uri="{C183D7F6-B498-43B3-948B-1728B52AA6E4}">
                <adec:decorative xmlns:adec="http://schemas.microsoft.com/office/drawing/2017/decorative" val="0"/>
              </a:ext>
            </a:extLst>
          </p:cNvPr>
          <p:cNvGrpSpPr/>
          <p:nvPr/>
        </p:nvGrpSpPr>
        <p:grpSpPr>
          <a:xfrm>
            <a:off x="520648" y="2368262"/>
            <a:ext cx="4797192" cy="3056999"/>
            <a:chOff x="6918558" y="2460640"/>
            <a:chExt cx="4797192" cy="3056999"/>
          </a:xfrm>
        </p:grpSpPr>
        <p:pic>
          <p:nvPicPr>
            <p:cNvPr id="3" name="Picture 2">
              <a:extLst>
                <a:ext uri="{FF2B5EF4-FFF2-40B4-BE49-F238E27FC236}">
                  <a16:creationId xmlns:a16="http://schemas.microsoft.com/office/drawing/2014/main" id="{A3DA58A0-EA4E-4C1E-5082-DCCB0BD9219E}"/>
                </a:ext>
                <a:ext uri="{C183D7F6-B498-43B3-948B-1728B52AA6E4}">
                  <adec:decorative xmlns:adec="http://schemas.microsoft.com/office/drawing/2017/decorative" val="0"/>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Effect>
                        <a14:brightnessContrast contrast="52000"/>
                      </a14:imgEffect>
                    </a14:imgLayer>
                  </a14:imgProps>
                </a:ext>
                <a:ext uri="{28A0092B-C50C-407E-A947-70E740481C1C}">
                  <a14:useLocalDpi xmlns:a14="http://schemas.microsoft.com/office/drawing/2010/main" val="0"/>
                </a:ext>
              </a:extLst>
            </a:blip>
            <a:stretch>
              <a:fillRect/>
            </a:stretch>
          </p:blipFill>
          <p:spPr>
            <a:xfrm>
              <a:off x="8240210" y="2460640"/>
              <a:ext cx="2135057" cy="2856131"/>
            </a:xfrm>
            <a:prstGeom prst="rect">
              <a:avLst/>
            </a:prstGeom>
          </p:spPr>
        </p:pic>
        <p:sp>
          <p:nvSpPr>
            <p:cNvPr id="5" name="TextBox 4">
              <a:extLst>
                <a:ext uri="{FF2B5EF4-FFF2-40B4-BE49-F238E27FC236}">
                  <a16:creationId xmlns:a16="http://schemas.microsoft.com/office/drawing/2014/main" id="{C4DCFF95-5D17-D19A-7647-0D51D06C1305}"/>
                </a:ext>
              </a:extLst>
            </p:cNvPr>
            <p:cNvSpPr txBox="1"/>
            <p:nvPr/>
          </p:nvSpPr>
          <p:spPr>
            <a:xfrm>
              <a:off x="6990225" y="2807403"/>
              <a:ext cx="1547090" cy="612934"/>
            </a:xfrm>
            <a:prstGeom prst="roundRect">
              <a:avLst/>
            </a:prstGeom>
            <a:solidFill>
              <a:srgbClr val="120742"/>
            </a:solidFill>
            <a:ln>
              <a:solidFill>
                <a:schemeClr val="bg1"/>
              </a:solidFill>
            </a:ln>
          </p:spPr>
          <p:txBody>
            <a:bodyPr wrap="square" rtlCol="0">
              <a:spAutoFit/>
            </a:bodyPr>
            <a:lstStyle/>
            <a:p>
              <a:pPr algn="ctr"/>
              <a:r>
                <a:rPr lang="en-GB" sz="2000" b="1" dirty="0">
                  <a:solidFill>
                    <a:schemeClr val="bg1"/>
                  </a:solidFill>
                </a:rPr>
                <a:t>53%</a:t>
              </a:r>
            </a:p>
            <a:p>
              <a:pPr algn="ctr"/>
              <a:r>
                <a:rPr lang="en-GB" sz="1000" dirty="0">
                  <a:solidFill>
                    <a:schemeClr val="bg1"/>
                  </a:solidFill>
                </a:rPr>
                <a:t>North Wales (1)</a:t>
              </a:r>
            </a:p>
          </p:txBody>
        </p:sp>
        <p:sp>
          <p:nvSpPr>
            <p:cNvPr id="7" name="TextBox 6">
              <a:extLst>
                <a:ext uri="{FF2B5EF4-FFF2-40B4-BE49-F238E27FC236}">
                  <a16:creationId xmlns:a16="http://schemas.microsoft.com/office/drawing/2014/main" id="{C6131EAF-8A45-C5D5-EB6B-A6D074518317}"/>
                </a:ext>
              </a:extLst>
            </p:cNvPr>
            <p:cNvSpPr txBox="1"/>
            <p:nvPr/>
          </p:nvSpPr>
          <p:spPr>
            <a:xfrm>
              <a:off x="10078162" y="3525767"/>
              <a:ext cx="1547090" cy="612000"/>
            </a:xfrm>
            <a:prstGeom prst="roundRect">
              <a:avLst/>
            </a:prstGeom>
            <a:solidFill>
              <a:srgbClr val="120742"/>
            </a:solidFill>
            <a:ln>
              <a:solidFill>
                <a:schemeClr val="bg1"/>
              </a:solidFill>
            </a:ln>
          </p:spPr>
          <p:txBody>
            <a:bodyPr wrap="square" rtlCol="0">
              <a:spAutoFit/>
            </a:bodyPr>
            <a:lstStyle/>
            <a:p>
              <a:pPr algn="ctr"/>
              <a:r>
                <a:rPr lang="en-GB" sz="2000" b="1" dirty="0">
                  <a:solidFill>
                    <a:schemeClr val="bg1"/>
                  </a:solidFill>
                </a:rPr>
                <a:t>36%</a:t>
              </a:r>
            </a:p>
            <a:p>
              <a:pPr algn="ctr"/>
              <a:r>
                <a:rPr lang="en-GB" sz="900" dirty="0">
                  <a:solidFill>
                    <a:schemeClr val="bg1"/>
                  </a:solidFill>
                </a:rPr>
                <a:t>Mid Wales (2)</a:t>
              </a:r>
            </a:p>
          </p:txBody>
        </p:sp>
        <p:sp>
          <p:nvSpPr>
            <p:cNvPr id="8" name="TextBox 7">
              <a:extLst>
                <a:ext uri="{FF2B5EF4-FFF2-40B4-BE49-F238E27FC236}">
                  <a16:creationId xmlns:a16="http://schemas.microsoft.com/office/drawing/2014/main" id="{AA68417A-107D-C9D3-0194-6FE963251422}"/>
                </a:ext>
              </a:extLst>
            </p:cNvPr>
            <p:cNvSpPr txBox="1"/>
            <p:nvPr/>
          </p:nvSpPr>
          <p:spPr>
            <a:xfrm>
              <a:off x="6918558" y="4839733"/>
              <a:ext cx="1548000" cy="612934"/>
            </a:xfrm>
            <a:prstGeom prst="roundRect">
              <a:avLst/>
            </a:prstGeom>
            <a:solidFill>
              <a:srgbClr val="120742"/>
            </a:solidFill>
            <a:ln>
              <a:solidFill>
                <a:schemeClr val="bg1"/>
              </a:solidFill>
            </a:ln>
          </p:spPr>
          <p:txBody>
            <a:bodyPr wrap="square" rtlCol="0">
              <a:spAutoFit/>
            </a:bodyPr>
            <a:lstStyle/>
            <a:p>
              <a:pPr algn="ctr"/>
              <a:r>
                <a:rPr lang="en-GB" sz="2000" b="1" dirty="0">
                  <a:solidFill>
                    <a:schemeClr val="bg1"/>
                  </a:solidFill>
                </a:rPr>
                <a:t>44%</a:t>
              </a:r>
            </a:p>
            <a:p>
              <a:pPr algn="ctr"/>
              <a:r>
                <a:rPr lang="en-GB" sz="1000" dirty="0">
                  <a:solidFill>
                    <a:schemeClr val="bg1"/>
                  </a:solidFill>
                </a:rPr>
                <a:t>South West Wales (3)</a:t>
              </a:r>
            </a:p>
          </p:txBody>
        </p:sp>
        <p:sp>
          <p:nvSpPr>
            <p:cNvPr id="9" name="TextBox 8">
              <a:extLst>
                <a:ext uri="{FF2B5EF4-FFF2-40B4-BE49-F238E27FC236}">
                  <a16:creationId xmlns:a16="http://schemas.microsoft.com/office/drawing/2014/main" id="{919077B0-C901-5ADA-D3EF-14AF71BD2C31}"/>
                </a:ext>
              </a:extLst>
            </p:cNvPr>
            <p:cNvSpPr txBox="1"/>
            <p:nvPr/>
          </p:nvSpPr>
          <p:spPr>
            <a:xfrm>
              <a:off x="10167750" y="4938757"/>
              <a:ext cx="1548000" cy="578882"/>
            </a:xfrm>
            <a:prstGeom prst="roundRect">
              <a:avLst/>
            </a:prstGeom>
            <a:solidFill>
              <a:srgbClr val="120742"/>
            </a:solidFill>
            <a:ln>
              <a:solidFill>
                <a:schemeClr val="bg1"/>
              </a:solidFill>
            </a:ln>
          </p:spPr>
          <p:txBody>
            <a:bodyPr wrap="square" rtlCol="0">
              <a:spAutoFit/>
            </a:bodyPr>
            <a:lstStyle/>
            <a:p>
              <a:pPr algn="ctr"/>
              <a:r>
                <a:rPr lang="en-GB" b="1" dirty="0">
                  <a:solidFill>
                    <a:schemeClr val="bg1"/>
                  </a:solidFill>
                </a:rPr>
                <a:t>48%</a:t>
              </a:r>
            </a:p>
            <a:p>
              <a:pPr algn="ctr"/>
              <a:r>
                <a:rPr lang="en-GB" sz="1000" dirty="0">
                  <a:solidFill>
                    <a:schemeClr val="bg1"/>
                  </a:solidFill>
                </a:rPr>
                <a:t>South East Wales (4)</a:t>
              </a:r>
            </a:p>
          </p:txBody>
        </p:sp>
      </p:grpSp>
      <p:graphicFrame>
        <p:nvGraphicFramePr>
          <p:cNvPr id="6" name="Chart 5" descr="Bar chart comparing whether visitors stayed in one location or multiple locations across survey years. Touring holidays remain the most common type of trip, with over half of visitors staying overnight in several locations during 2025. Although the proportion has declined slightly over time, multi-location trips continue to be more common than single-location stays.">
            <a:extLst>
              <a:ext uri="{FF2B5EF4-FFF2-40B4-BE49-F238E27FC236}">
                <a16:creationId xmlns:a16="http://schemas.microsoft.com/office/drawing/2014/main" id="{4B58ABBE-9FDC-B2A3-3D7E-9C8C910534A2}"/>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842276482"/>
              </p:ext>
            </p:extLst>
          </p:nvPr>
        </p:nvGraphicFramePr>
        <p:xfrm>
          <a:off x="6391285" y="1839929"/>
          <a:ext cx="5599071" cy="4113667"/>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 Placeholder 3">
            <a:extLst>
              <a:ext uri="{FF2B5EF4-FFF2-40B4-BE49-F238E27FC236}">
                <a16:creationId xmlns:a16="http://schemas.microsoft.com/office/drawing/2014/main" id="{1480089D-AB12-8F5C-BC08-B34C4471B656}"/>
              </a:ext>
            </a:extLst>
          </p:cNvPr>
          <p:cNvSpPr txBox="1">
            <a:spLocks/>
          </p:cNvSpPr>
          <p:nvPr/>
        </p:nvSpPr>
        <p:spPr>
          <a:xfrm>
            <a:off x="360000" y="6164827"/>
            <a:ext cx="11353800" cy="439388"/>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A12. Where in Wales did you stay overnight on this trip in [MONTH]? Please select all that apply. </a:t>
            </a:r>
          </a:p>
          <a:p>
            <a:pPr marL="0" indent="0">
              <a:buNone/>
            </a:pPr>
            <a:r>
              <a:rPr lang="en-US" sz="1200" dirty="0">
                <a:solidFill>
                  <a:schemeClr val="tx1"/>
                </a:solidFill>
              </a:rPr>
              <a:t>A13. Which of the below best describes your trip in Wales in 2023? Wales trip takers, n=199 (2023), n=178 (2024), n=159 (2025).</a:t>
            </a:r>
          </a:p>
        </p:txBody>
      </p:sp>
      <p:sp>
        <p:nvSpPr>
          <p:cNvPr id="21" name="TextBox 20">
            <a:extLst>
              <a:ext uri="{FF2B5EF4-FFF2-40B4-BE49-F238E27FC236}">
                <a16:creationId xmlns:a16="http://schemas.microsoft.com/office/drawing/2014/main" id="{9B080DFB-B5C6-E6E8-41F7-9EE50F16DC73}"/>
              </a:ext>
            </a:extLst>
          </p:cNvPr>
          <p:cNvSpPr txBox="1"/>
          <p:nvPr/>
        </p:nvSpPr>
        <p:spPr>
          <a:xfrm>
            <a:off x="6156960" y="1554346"/>
            <a:ext cx="6107475" cy="307777"/>
          </a:xfrm>
          <a:prstGeom prst="rect">
            <a:avLst/>
          </a:prstGeom>
          <a:noFill/>
        </p:spPr>
        <p:txBody>
          <a:bodyPr wrap="square" rtlCol="0">
            <a:spAutoFit/>
          </a:bodyPr>
          <a:lstStyle/>
          <a:p>
            <a:r>
              <a:rPr lang="en-GB" sz="1400" dirty="0">
                <a:solidFill>
                  <a:srgbClr val="120742"/>
                </a:solidFill>
              </a:rPr>
              <a:t>Number of locations on trip | 2025 Trips</a:t>
            </a:r>
          </a:p>
        </p:txBody>
      </p:sp>
      <p:sp>
        <p:nvSpPr>
          <p:cNvPr id="23" name="TextBox 22">
            <a:extLst>
              <a:ext uri="{FF2B5EF4-FFF2-40B4-BE49-F238E27FC236}">
                <a16:creationId xmlns:a16="http://schemas.microsoft.com/office/drawing/2014/main" id="{2A283C5B-5948-6438-6DD1-A19066506FCB}"/>
              </a:ext>
              <a:ext uri="{C183D7F6-B498-43B3-948B-1728B52AA6E4}">
                <adec:decorative xmlns:adec="http://schemas.microsoft.com/office/drawing/2017/decorative" val="0"/>
              </a:ext>
            </a:extLst>
          </p:cNvPr>
          <p:cNvSpPr txBox="1"/>
          <p:nvPr/>
        </p:nvSpPr>
        <p:spPr>
          <a:xfrm>
            <a:off x="6936181" y="2946792"/>
            <a:ext cx="794527" cy="1061829"/>
          </a:xfrm>
          <a:prstGeom prst="rect">
            <a:avLst/>
          </a:prstGeom>
          <a:noFill/>
        </p:spPr>
        <p:txBody>
          <a:bodyPr wrap="square">
            <a:spAutoFit/>
          </a:bodyPr>
          <a:lstStyle/>
          <a:p>
            <a:pPr algn="ctr"/>
            <a:r>
              <a:rPr lang="en-US" sz="1050" dirty="0">
                <a:solidFill>
                  <a:schemeClr val="bg1"/>
                </a:solidFill>
              </a:rPr>
              <a:t>I stayed overnight in several places / toured around</a:t>
            </a:r>
          </a:p>
        </p:txBody>
      </p:sp>
      <p:sp>
        <p:nvSpPr>
          <p:cNvPr id="22" name="TextBox 21">
            <a:extLst>
              <a:ext uri="{FF2B5EF4-FFF2-40B4-BE49-F238E27FC236}">
                <a16:creationId xmlns:a16="http://schemas.microsoft.com/office/drawing/2014/main" id="{63710CEF-0EEE-CC82-0DC9-01EBC2C8558A}"/>
              </a:ext>
              <a:ext uri="{C183D7F6-B498-43B3-948B-1728B52AA6E4}">
                <adec:decorative xmlns:adec="http://schemas.microsoft.com/office/drawing/2017/decorative" val="0"/>
              </a:ext>
            </a:extLst>
          </p:cNvPr>
          <p:cNvSpPr txBox="1"/>
          <p:nvPr/>
        </p:nvSpPr>
        <p:spPr>
          <a:xfrm>
            <a:off x="8793556" y="2946792"/>
            <a:ext cx="794527" cy="1061829"/>
          </a:xfrm>
          <a:prstGeom prst="rect">
            <a:avLst/>
          </a:prstGeom>
          <a:noFill/>
        </p:spPr>
        <p:txBody>
          <a:bodyPr wrap="square">
            <a:spAutoFit/>
          </a:bodyPr>
          <a:lstStyle/>
          <a:p>
            <a:pPr algn="ctr"/>
            <a:r>
              <a:rPr lang="en-US" sz="1050" dirty="0">
                <a:solidFill>
                  <a:schemeClr val="bg1"/>
                </a:solidFill>
              </a:rPr>
              <a:t>I stayed overnight in several places / toured around</a:t>
            </a:r>
          </a:p>
        </p:txBody>
      </p:sp>
      <p:sp>
        <p:nvSpPr>
          <p:cNvPr id="24" name="TextBox 23">
            <a:extLst>
              <a:ext uri="{FF2B5EF4-FFF2-40B4-BE49-F238E27FC236}">
                <a16:creationId xmlns:a16="http://schemas.microsoft.com/office/drawing/2014/main" id="{D321DA9B-03DF-FDF1-8F73-5261E7896E3D}"/>
              </a:ext>
              <a:ext uri="{C183D7F6-B498-43B3-948B-1728B52AA6E4}">
                <adec:decorative xmlns:adec="http://schemas.microsoft.com/office/drawing/2017/decorative" val="0"/>
              </a:ext>
            </a:extLst>
          </p:cNvPr>
          <p:cNvSpPr txBox="1"/>
          <p:nvPr/>
        </p:nvSpPr>
        <p:spPr>
          <a:xfrm>
            <a:off x="10650931" y="2946792"/>
            <a:ext cx="794527" cy="1061829"/>
          </a:xfrm>
          <a:prstGeom prst="rect">
            <a:avLst/>
          </a:prstGeom>
          <a:noFill/>
        </p:spPr>
        <p:txBody>
          <a:bodyPr wrap="square">
            <a:spAutoFit/>
          </a:bodyPr>
          <a:lstStyle/>
          <a:p>
            <a:pPr algn="ctr"/>
            <a:r>
              <a:rPr lang="en-US" sz="1050" dirty="0">
                <a:solidFill>
                  <a:schemeClr val="bg1"/>
                </a:solidFill>
              </a:rPr>
              <a:t>I stayed overnight in several places / toured around</a:t>
            </a:r>
          </a:p>
        </p:txBody>
      </p:sp>
      <p:sp>
        <p:nvSpPr>
          <p:cNvPr id="2" name="TextBox 1">
            <a:extLst>
              <a:ext uri="{FF2B5EF4-FFF2-40B4-BE49-F238E27FC236}">
                <a16:creationId xmlns:a16="http://schemas.microsoft.com/office/drawing/2014/main" id="{ACB36D40-DB14-76C7-5803-86684ECA71DA}"/>
              </a:ext>
              <a:ext uri="{C183D7F6-B498-43B3-948B-1728B52AA6E4}">
                <adec:decorative xmlns:adec="http://schemas.microsoft.com/office/drawing/2017/decorative" val="0"/>
              </a:ext>
            </a:extLst>
          </p:cNvPr>
          <p:cNvSpPr txBox="1"/>
          <p:nvPr/>
        </p:nvSpPr>
        <p:spPr>
          <a:xfrm>
            <a:off x="6156960" y="4406189"/>
            <a:ext cx="794527" cy="738664"/>
          </a:xfrm>
          <a:prstGeom prst="rect">
            <a:avLst/>
          </a:prstGeom>
          <a:noFill/>
        </p:spPr>
        <p:txBody>
          <a:bodyPr wrap="square">
            <a:spAutoFit/>
          </a:bodyPr>
          <a:lstStyle/>
          <a:p>
            <a:pPr algn="ctr"/>
            <a:r>
              <a:rPr lang="en-US" sz="1050" dirty="0">
                <a:solidFill>
                  <a:srgbClr val="120742"/>
                </a:solidFill>
              </a:rPr>
              <a:t>I stayed overnight in one location</a:t>
            </a:r>
          </a:p>
        </p:txBody>
      </p:sp>
    </p:spTree>
    <p:extLst>
      <p:ext uri="{BB962C8B-B14F-4D97-AF65-F5344CB8AC3E}">
        <p14:creationId xmlns:p14="http://schemas.microsoft.com/office/powerpoint/2010/main" val="65540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49749-957B-49C2-6135-EA7DACA3091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E82BA45-5965-B3B4-A3F0-9CA84A48F55D}"/>
              </a:ext>
            </a:extLst>
          </p:cNvPr>
          <p:cNvSpPr txBox="1">
            <a:spLocks noGrp="1"/>
          </p:cNvSpPr>
          <p:nvPr>
            <p:ph type="title" idx="4294967295"/>
          </p:nvPr>
        </p:nvSpPr>
        <p:spPr>
          <a:xfrm>
            <a:off x="359999" y="2126435"/>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Month of trip | All Waves</a:t>
            </a:r>
          </a:p>
        </p:txBody>
      </p:sp>
      <p:sp>
        <p:nvSpPr>
          <p:cNvPr id="9" name="TextBox 8">
            <a:extLst>
              <a:ext uri="{FF2B5EF4-FFF2-40B4-BE49-F238E27FC236}">
                <a16:creationId xmlns:a16="http://schemas.microsoft.com/office/drawing/2014/main" id="{430209E3-6DF5-A115-FC71-153CF1EA3794}"/>
              </a:ext>
            </a:extLst>
          </p:cNvPr>
          <p:cNvSpPr txBox="1"/>
          <p:nvPr/>
        </p:nvSpPr>
        <p:spPr>
          <a:xfrm>
            <a:off x="360000" y="365124"/>
            <a:ext cx="7159131" cy="1015663"/>
          </a:xfrm>
          <a:prstGeom prst="rect">
            <a:avLst/>
          </a:prstGeom>
          <a:noFill/>
        </p:spPr>
        <p:txBody>
          <a:bodyPr wrap="square" rtlCol="0">
            <a:spAutoFit/>
          </a:bodyPr>
          <a:lstStyle/>
          <a:p>
            <a:r>
              <a:rPr lang="en-US" sz="2000" b="1" dirty="0">
                <a:solidFill>
                  <a:srgbClr val="04043F"/>
                </a:solidFill>
              </a:rPr>
              <a:t>The summer months continue to be the most popular time to visit Wales. However, August and September were more popular in 2024.</a:t>
            </a:r>
          </a:p>
        </p:txBody>
      </p:sp>
      <p:graphicFrame>
        <p:nvGraphicFramePr>
          <p:cNvPr id="11" name="Chart 10" descr="Bar chart showing when visitors travelled to Wales during 2023–2025. Summer remained the most popular time to visit, with July and August recording the highest proportions of trips each year. Travel patterns have remained broadly consistent across survey waves, with relatively few visits taking place during the winter months.">
            <a:extLst>
              <a:ext uri="{FF2B5EF4-FFF2-40B4-BE49-F238E27FC236}">
                <a16:creationId xmlns:a16="http://schemas.microsoft.com/office/drawing/2014/main" id="{7727D36A-E65D-5FB9-29B0-36CE69A7BAC3}"/>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002309478"/>
              </p:ext>
            </p:extLst>
          </p:nvPr>
        </p:nvGraphicFramePr>
        <p:xfrm>
          <a:off x="157882" y="2118783"/>
          <a:ext cx="7426277" cy="3903133"/>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3">
            <a:extLst>
              <a:ext uri="{FF2B5EF4-FFF2-40B4-BE49-F238E27FC236}">
                <a16:creationId xmlns:a16="http://schemas.microsoft.com/office/drawing/2014/main" id="{7316C536-26D4-1D46-074A-CA26EF7B43C4}"/>
              </a:ext>
            </a:extLst>
          </p:cNvPr>
          <p:cNvSpPr txBox="1">
            <a:spLocks/>
          </p:cNvSpPr>
          <p:nvPr/>
        </p:nvSpPr>
        <p:spPr>
          <a:xfrm>
            <a:off x="359999" y="6204064"/>
            <a:ext cx="6610351"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A4. And in which month(s) of the year did you visit Wales for a short break or holiday in 2025?</a:t>
            </a:r>
          </a:p>
          <a:p>
            <a:pPr marL="0" indent="0">
              <a:buNone/>
            </a:pPr>
            <a:r>
              <a:rPr lang="en-US" sz="1200" dirty="0">
                <a:solidFill>
                  <a:schemeClr val="tx1"/>
                </a:solidFill>
              </a:rPr>
              <a:t>Wales trip takers, n=199 (2023), n=178 (2024), n=159 (2025).</a:t>
            </a:r>
          </a:p>
        </p:txBody>
      </p:sp>
      <p:pic>
        <p:nvPicPr>
          <p:cNvPr id="1026" name="Picture 2">
            <a:extLst>
              <a:ext uri="{FF2B5EF4-FFF2-40B4-BE49-F238E27FC236}">
                <a16:creationId xmlns:a16="http://schemas.microsoft.com/office/drawing/2014/main" id="{CCA4E6EC-9AAD-D69B-729F-62E52F78EC70}"/>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4">
            <a:extLst>
              <a:ext uri="{28A0092B-C50C-407E-A947-70E740481C1C}">
                <a14:useLocalDpi xmlns:a14="http://schemas.microsoft.com/office/drawing/2010/main" val="0"/>
              </a:ext>
            </a:extLst>
          </a:blip>
          <a:srcRect/>
          <a:stretch>
            <a:fillRect/>
          </a:stretch>
        </p:blipFill>
        <p:spPr bwMode="auto">
          <a:xfrm>
            <a:off x="7627200" y="0"/>
            <a:ext cx="4564800" cy="6604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41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AA74-E8C0-9C57-C2C3-9003B2D1788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A615ABE-F204-7270-0FDD-C509E70167E7}"/>
              </a:ext>
            </a:extLst>
          </p:cNvPr>
          <p:cNvSpPr txBox="1">
            <a:spLocks noGrp="1"/>
          </p:cNvSpPr>
          <p:nvPr>
            <p:ph type="title" idx="4294967295"/>
          </p:nvPr>
        </p:nvSpPr>
        <p:spPr>
          <a:xfrm>
            <a:off x="360000" y="1797556"/>
            <a:ext cx="4885436"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Amount of nights | All Waves</a:t>
            </a:r>
          </a:p>
        </p:txBody>
      </p:sp>
      <p:sp>
        <p:nvSpPr>
          <p:cNvPr id="12" name="TextBox 11">
            <a:extLst>
              <a:ext uri="{FF2B5EF4-FFF2-40B4-BE49-F238E27FC236}">
                <a16:creationId xmlns:a16="http://schemas.microsoft.com/office/drawing/2014/main" id="{CE72A405-5E7B-1082-8136-9A4CCD618A13}"/>
              </a:ext>
            </a:extLst>
          </p:cNvPr>
          <p:cNvSpPr txBox="1"/>
          <p:nvPr/>
        </p:nvSpPr>
        <p:spPr>
          <a:xfrm>
            <a:off x="360000" y="365124"/>
            <a:ext cx="11165250" cy="707886"/>
          </a:xfrm>
          <a:prstGeom prst="rect">
            <a:avLst/>
          </a:prstGeom>
          <a:noFill/>
        </p:spPr>
        <p:txBody>
          <a:bodyPr wrap="square" rtlCol="0">
            <a:spAutoFit/>
          </a:bodyPr>
          <a:lstStyle/>
          <a:p>
            <a:r>
              <a:rPr lang="en-US" sz="2000" b="1" dirty="0">
                <a:solidFill>
                  <a:srgbClr val="04043F"/>
                </a:solidFill>
              </a:rPr>
              <a:t>Most preferred longer stays, with 52% staying 8 or more nights. The average stay was 9.06 nights.</a:t>
            </a:r>
          </a:p>
        </p:txBody>
      </p:sp>
      <p:graphicFrame>
        <p:nvGraphicFramePr>
          <p:cNvPr id="9" name="Chart 8" descr="Bar chart comparing trip duration across survey years. Longer holidays remain the most common, with just over half of visitors staying eight nights or more in 2025. Around one-quarter stayed between four and seven nights, while shorter breaks of one to three nights accounted for the smallest share of trips.">
            <a:extLst>
              <a:ext uri="{FF2B5EF4-FFF2-40B4-BE49-F238E27FC236}">
                <a16:creationId xmlns:a16="http://schemas.microsoft.com/office/drawing/2014/main" id="{00A1F736-64E7-EF16-06B1-CF360943D88E}"/>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629246442"/>
              </p:ext>
            </p:extLst>
          </p:nvPr>
        </p:nvGraphicFramePr>
        <p:xfrm>
          <a:off x="219994" y="2012713"/>
          <a:ext cx="5678602" cy="394013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descr="Chart showing the average number of children and dogs travelling with visitors, alongside average travelling party size. Most trips were taken by small adult groups, with relatively few including children or dogs. On average, travelling parties consisted of around three people, indicating that couples and small groups make up the majority of visitors.">
            <a:extLst>
              <a:ext uri="{FF2B5EF4-FFF2-40B4-BE49-F238E27FC236}">
                <a16:creationId xmlns:a16="http://schemas.microsoft.com/office/drawing/2014/main" id="{0618DFA8-2C65-3452-15D4-97EE4D1C497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002461468"/>
              </p:ext>
            </p:extLst>
          </p:nvPr>
        </p:nvGraphicFramePr>
        <p:xfrm>
          <a:off x="6377426" y="2749646"/>
          <a:ext cx="5025487" cy="320319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3CA19C3E-8C90-F9BA-A963-ADCE6D9BFD13}"/>
              </a:ext>
            </a:extLst>
          </p:cNvPr>
          <p:cNvSpPr txBox="1">
            <a:spLocks/>
          </p:cNvSpPr>
          <p:nvPr/>
        </p:nvSpPr>
        <p:spPr>
          <a:xfrm>
            <a:off x="360000" y="6205142"/>
            <a:ext cx="113538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A5. On this overnight trip in Wales in 2025, how many nights did you stay away for? </a:t>
            </a:r>
          </a:p>
          <a:p>
            <a:pPr marL="0" indent="0">
              <a:buNone/>
            </a:pPr>
            <a:r>
              <a:rPr lang="en-US" sz="1200" dirty="0">
                <a:solidFill>
                  <a:schemeClr val="tx1"/>
                </a:solidFill>
              </a:rPr>
              <a:t>A6. Including yourself, how many of the following were there in your immediate party on this overnight trip in Wales in [MONTH]? 2025 Wales trip takers, n=159.</a:t>
            </a:r>
          </a:p>
        </p:txBody>
      </p:sp>
      <p:sp>
        <p:nvSpPr>
          <p:cNvPr id="11" name="TextBox 10">
            <a:extLst>
              <a:ext uri="{FF2B5EF4-FFF2-40B4-BE49-F238E27FC236}">
                <a16:creationId xmlns:a16="http://schemas.microsoft.com/office/drawing/2014/main" id="{09321D20-8DAB-202E-5AF2-5BBB1F979E54}"/>
              </a:ext>
            </a:extLst>
          </p:cNvPr>
          <p:cNvSpPr txBox="1"/>
          <p:nvPr/>
        </p:nvSpPr>
        <p:spPr>
          <a:xfrm>
            <a:off x="6135048" y="1797556"/>
            <a:ext cx="6107475" cy="307777"/>
          </a:xfrm>
          <a:prstGeom prst="rect">
            <a:avLst/>
          </a:prstGeom>
          <a:noFill/>
        </p:spPr>
        <p:txBody>
          <a:bodyPr wrap="square" rtlCol="0">
            <a:spAutoFit/>
          </a:bodyPr>
          <a:lstStyle/>
          <a:p>
            <a:r>
              <a:rPr lang="en-GB" sz="1400" dirty="0">
                <a:solidFill>
                  <a:srgbClr val="120742"/>
                </a:solidFill>
              </a:rPr>
              <a:t>Immediate party size | All Waves</a:t>
            </a:r>
          </a:p>
        </p:txBody>
      </p:sp>
      <p:cxnSp>
        <p:nvCxnSpPr>
          <p:cNvPr id="4" name="Straight Connector 3">
            <a:extLst>
              <a:ext uri="{FF2B5EF4-FFF2-40B4-BE49-F238E27FC236}">
                <a16:creationId xmlns:a16="http://schemas.microsoft.com/office/drawing/2014/main" id="{F90FFD73-8E4A-FE2B-0621-96581114A5F5}"/>
              </a:ext>
              <a:ext uri="{C183D7F6-B498-43B3-948B-1728B52AA6E4}">
                <adec:decorative xmlns:adec="http://schemas.microsoft.com/office/drawing/2017/decorative" val="1"/>
              </a:ext>
            </a:extLst>
          </p:cNvPr>
          <p:cNvCxnSpPr>
            <a:cxnSpLocks/>
          </p:cNvCxnSpPr>
          <p:nvPr/>
        </p:nvCxnSpPr>
        <p:spPr>
          <a:xfrm flipV="1">
            <a:off x="5977702" y="1555955"/>
            <a:ext cx="0" cy="425729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0816657-F067-0101-09C6-A241CCD41491}"/>
              </a:ext>
              <a:ext uri="{C183D7F6-B498-43B3-948B-1728B52AA6E4}">
                <adec:decorative xmlns:adec="http://schemas.microsoft.com/office/drawing/2017/decorative" val="0"/>
              </a:ext>
            </a:extLst>
          </p:cNvPr>
          <p:cNvSpPr txBox="1"/>
          <p:nvPr/>
        </p:nvSpPr>
        <p:spPr>
          <a:xfrm>
            <a:off x="6056809" y="3159293"/>
            <a:ext cx="1697461" cy="553998"/>
          </a:xfrm>
          <a:prstGeom prst="rect">
            <a:avLst/>
          </a:prstGeom>
          <a:noFill/>
        </p:spPr>
        <p:txBody>
          <a:bodyPr wrap="square" rtlCol="0">
            <a:spAutoFit/>
          </a:bodyPr>
          <a:lstStyle/>
          <a:p>
            <a:r>
              <a:rPr lang="en-GB" sz="1000" dirty="0">
                <a:solidFill>
                  <a:schemeClr val="accent1"/>
                </a:solidFill>
                <a:latin typeface="Arial" panose="020B0604020202020204" pitchFamily="34" charset="0"/>
              </a:rPr>
              <a:t>Average number of children/dogs within party </a:t>
            </a:r>
          </a:p>
          <a:p>
            <a:r>
              <a:rPr lang="en-GB" sz="1000" i="1" dirty="0">
                <a:solidFill>
                  <a:schemeClr val="accent1"/>
                </a:solidFill>
                <a:latin typeface="Arial" panose="020B0604020202020204" pitchFamily="34" charset="0"/>
              </a:rPr>
              <a:t>(2025 Trips)</a:t>
            </a:r>
          </a:p>
        </p:txBody>
      </p:sp>
      <p:grpSp>
        <p:nvGrpSpPr>
          <p:cNvPr id="20" name="Group 19">
            <a:extLst>
              <a:ext uri="{FF2B5EF4-FFF2-40B4-BE49-F238E27FC236}">
                <a16:creationId xmlns:a16="http://schemas.microsoft.com/office/drawing/2014/main" id="{2508F72C-6A7D-D2FD-1F3F-9E216400727C}"/>
              </a:ext>
              <a:ext uri="{C183D7F6-B498-43B3-948B-1728B52AA6E4}">
                <adec:decorative xmlns:adec="http://schemas.microsoft.com/office/drawing/2017/decorative" val="1"/>
              </a:ext>
            </a:extLst>
          </p:cNvPr>
          <p:cNvGrpSpPr/>
          <p:nvPr/>
        </p:nvGrpSpPr>
        <p:grpSpPr>
          <a:xfrm>
            <a:off x="8017364" y="3283207"/>
            <a:ext cx="526190" cy="277000"/>
            <a:chOff x="7534424" y="3311865"/>
            <a:chExt cx="526190" cy="277000"/>
          </a:xfrm>
        </p:grpSpPr>
        <p:sp>
          <p:nvSpPr>
            <p:cNvPr id="17" name="TextBox 16">
              <a:extLst>
                <a:ext uri="{FF2B5EF4-FFF2-40B4-BE49-F238E27FC236}">
                  <a16:creationId xmlns:a16="http://schemas.microsoft.com/office/drawing/2014/main" id="{071424C2-C7CE-B6FB-8985-BCDE61F6F0BF}"/>
                </a:ext>
                <a:ext uri="{C183D7F6-B498-43B3-948B-1728B52AA6E4}">
                  <adec:decorative xmlns:adec="http://schemas.microsoft.com/office/drawing/2017/decorative" val="0"/>
                </a:ext>
              </a:extLst>
            </p:cNvPr>
            <p:cNvSpPr txBox="1"/>
            <p:nvPr/>
          </p:nvSpPr>
          <p:spPr>
            <a:xfrm>
              <a:off x="7534424" y="3311865"/>
              <a:ext cx="526190" cy="276999"/>
            </a:xfrm>
            <a:prstGeom prst="rect">
              <a:avLst/>
            </a:prstGeom>
            <a:noFill/>
          </p:spPr>
          <p:txBody>
            <a:bodyPr wrap="square" rtlCol="0">
              <a:spAutoFit/>
            </a:bodyPr>
            <a:lstStyle/>
            <a:p>
              <a:pPr algn="ctr"/>
              <a:r>
                <a:rPr lang="en-GB" sz="1200" dirty="0">
                  <a:solidFill>
                    <a:srgbClr val="120742"/>
                  </a:solidFill>
                </a:rPr>
                <a:t>1.39</a:t>
              </a:r>
            </a:p>
          </p:txBody>
        </p:sp>
        <p:sp>
          <p:nvSpPr>
            <p:cNvPr id="15" name="Rectangle: Rounded Corners 14">
              <a:extLst>
                <a:ext uri="{FF2B5EF4-FFF2-40B4-BE49-F238E27FC236}">
                  <a16:creationId xmlns:a16="http://schemas.microsoft.com/office/drawing/2014/main" id="{D3818A2C-52FA-AE01-EEF0-CAC18B96BE59}"/>
                </a:ext>
              </a:extLst>
            </p:cNvPr>
            <p:cNvSpPr/>
            <p:nvPr/>
          </p:nvSpPr>
          <p:spPr>
            <a:xfrm>
              <a:off x="7534424" y="3311865"/>
              <a:ext cx="526190" cy="277000"/>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E2C67AC1-E303-E803-B64C-9F467EC7B5DC}"/>
              </a:ext>
              <a:ext uri="{C183D7F6-B498-43B3-948B-1728B52AA6E4}">
                <adec:decorative xmlns:adec="http://schemas.microsoft.com/office/drawing/2017/decorative" val="1"/>
              </a:ext>
            </a:extLst>
          </p:cNvPr>
          <p:cNvGrpSpPr/>
          <p:nvPr/>
        </p:nvGrpSpPr>
        <p:grpSpPr>
          <a:xfrm>
            <a:off x="10404593" y="3283207"/>
            <a:ext cx="526190" cy="291585"/>
            <a:chOff x="9937955" y="3311865"/>
            <a:chExt cx="526190" cy="291585"/>
          </a:xfrm>
        </p:grpSpPr>
        <p:sp>
          <p:nvSpPr>
            <p:cNvPr id="18" name="TextBox 17">
              <a:extLst>
                <a:ext uri="{FF2B5EF4-FFF2-40B4-BE49-F238E27FC236}">
                  <a16:creationId xmlns:a16="http://schemas.microsoft.com/office/drawing/2014/main" id="{E2B73ECE-6F5A-7FAE-9E53-6CD13E735FD0}"/>
                </a:ext>
                <a:ext uri="{C183D7F6-B498-43B3-948B-1728B52AA6E4}">
                  <adec:decorative xmlns:adec="http://schemas.microsoft.com/office/drawing/2017/decorative" val="0"/>
                </a:ext>
              </a:extLst>
            </p:cNvPr>
            <p:cNvSpPr txBox="1"/>
            <p:nvPr/>
          </p:nvSpPr>
          <p:spPr>
            <a:xfrm>
              <a:off x="9937955" y="3326451"/>
              <a:ext cx="526190" cy="276999"/>
            </a:xfrm>
            <a:prstGeom prst="rect">
              <a:avLst/>
            </a:prstGeom>
            <a:noFill/>
          </p:spPr>
          <p:txBody>
            <a:bodyPr wrap="square" rtlCol="0">
              <a:spAutoFit/>
            </a:bodyPr>
            <a:lstStyle/>
            <a:p>
              <a:pPr algn="ctr"/>
              <a:r>
                <a:rPr lang="en-GB" sz="1200" dirty="0">
                  <a:solidFill>
                    <a:srgbClr val="120742"/>
                  </a:solidFill>
                </a:rPr>
                <a:t>1</a:t>
              </a:r>
            </a:p>
          </p:txBody>
        </p:sp>
        <p:sp>
          <p:nvSpPr>
            <p:cNvPr id="19" name="Rectangle: Rounded Corners 18">
              <a:extLst>
                <a:ext uri="{FF2B5EF4-FFF2-40B4-BE49-F238E27FC236}">
                  <a16:creationId xmlns:a16="http://schemas.microsoft.com/office/drawing/2014/main" id="{F51DE2AF-46C1-B129-49C2-425C7D9572BD}"/>
                </a:ext>
              </a:extLst>
            </p:cNvPr>
            <p:cNvSpPr/>
            <p:nvPr/>
          </p:nvSpPr>
          <p:spPr>
            <a:xfrm>
              <a:off x="9937955" y="3311865"/>
              <a:ext cx="526190" cy="277000"/>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cxnSp>
        <p:nvCxnSpPr>
          <p:cNvPr id="24" name="Straight Connector 23">
            <a:extLst>
              <a:ext uri="{FF2B5EF4-FFF2-40B4-BE49-F238E27FC236}">
                <a16:creationId xmlns:a16="http://schemas.microsoft.com/office/drawing/2014/main" id="{D086153A-2C09-574F-44A0-AD8D3378249A}"/>
              </a:ext>
              <a:ext uri="{C183D7F6-B498-43B3-948B-1728B52AA6E4}">
                <adec:decorative xmlns:adec="http://schemas.microsoft.com/office/drawing/2017/decorative" val="1"/>
              </a:ext>
            </a:extLst>
          </p:cNvPr>
          <p:cNvCxnSpPr>
            <a:cxnSpLocks/>
          </p:cNvCxnSpPr>
          <p:nvPr/>
        </p:nvCxnSpPr>
        <p:spPr>
          <a:xfrm flipV="1">
            <a:off x="8285824" y="3574792"/>
            <a:ext cx="0" cy="1085698"/>
          </a:xfrm>
          <a:prstGeom prst="line">
            <a:avLst/>
          </a:prstGeom>
          <a:ln w="9525">
            <a:solidFill>
              <a:srgbClr val="120742"/>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A4014E2-F0EC-398F-909C-5806C171996E}"/>
              </a:ext>
              <a:ext uri="{C183D7F6-B498-43B3-948B-1728B52AA6E4}">
                <adec:decorative xmlns:adec="http://schemas.microsoft.com/office/drawing/2017/decorative" val="1"/>
              </a:ext>
            </a:extLst>
          </p:cNvPr>
          <p:cNvCxnSpPr>
            <a:cxnSpLocks/>
          </p:cNvCxnSpPr>
          <p:nvPr/>
        </p:nvCxnSpPr>
        <p:spPr>
          <a:xfrm flipV="1">
            <a:off x="10667688" y="3574792"/>
            <a:ext cx="0" cy="1247931"/>
          </a:xfrm>
          <a:prstGeom prst="line">
            <a:avLst/>
          </a:prstGeom>
          <a:ln w="9525">
            <a:solidFill>
              <a:srgbClr val="120742"/>
            </a:solidFill>
            <a:prstDash val="dash"/>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2ED7D01F-C203-6813-A29F-6A525CDE260B}"/>
              </a:ext>
              <a:ext uri="{C183D7F6-B498-43B3-948B-1728B52AA6E4}">
                <adec:decorative xmlns:adec="http://schemas.microsoft.com/office/drawing/2017/decorative" val="1"/>
              </a:ext>
            </a:extLst>
          </p:cNvPr>
          <p:cNvGrpSpPr/>
          <p:nvPr/>
        </p:nvGrpSpPr>
        <p:grpSpPr>
          <a:xfrm>
            <a:off x="9528202" y="1501439"/>
            <a:ext cx="2312580" cy="1600406"/>
            <a:chOff x="9611433" y="1892874"/>
            <a:chExt cx="2237518" cy="1600406"/>
          </a:xfrm>
        </p:grpSpPr>
        <p:sp>
          <p:nvSpPr>
            <p:cNvPr id="23" name="Rectangle 22">
              <a:extLst>
                <a:ext uri="{FF2B5EF4-FFF2-40B4-BE49-F238E27FC236}">
                  <a16:creationId xmlns:a16="http://schemas.microsoft.com/office/drawing/2014/main" id="{DA391084-B510-9604-4252-8F90BD3FC6A9}"/>
                </a:ext>
              </a:extLst>
            </p:cNvPr>
            <p:cNvSpPr/>
            <p:nvPr/>
          </p:nvSpPr>
          <p:spPr>
            <a:xfrm>
              <a:off x="9611433" y="1892874"/>
              <a:ext cx="2233798" cy="1600406"/>
            </a:xfrm>
            <a:prstGeom prst="rect">
              <a:avLst/>
            </a:prstGeom>
            <a:solidFill>
              <a:srgbClr val="1207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5" name="Group 24">
              <a:extLst>
                <a:ext uri="{FF2B5EF4-FFF2-40B4-BE49-F238E27FC236}">
                  <a16:creationId xmlns:a16="http://schemas.microsoft.com/office/drawing/2014/main" id="{353C93D8-876F-8BD2-01BB-C78502B50BED}"/>
                </a:ext>
              </a:extLst>
            </p:cNvPr>
            <p:cNvGrpSpPr/>
            <p:nvPr/>
          </p:nvGrpSpPr>
          <p:grpSpPr>
            <a:xfrm>
              <a:off x="9863608" y="2129218"/>
              <a:ext cx="1798350" cy="808424"/>
              <a:chOff x="9372066" y="2069657"/>
              <a:chExt cx="2248276" cy="931135"/>
            </a:xfrm>
          </p:grpSpPr>
          <p:pic>
            <p:nvPicPr>
              <p:cNvPr id="27" name="Graphic 26">
                <a:extLst>
                  <a:ext uri="{FF2B5EF4-FFF2-40B4-BE49-F238E27FC236}">
                    <a16:creationId xmlns:a16="http://schemas.microsoft.com/office/drawing/2014/main" id="{8E4D6EBA-CF55-8EC3-ADAB-F94DAC09D5E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03573" y="2069657"/>
                <a:ext cx="1021403" cy="920307"/>
              </a:xfrm>
              <a:prstGeom prst="rect">
                <a:avLst/>
              </a:prstGeom>
            </p:spPr>
          </p:pic>
          <p:pic>
            <p:nvPicPr>
              <p:cNvPr id="29" name="Graphic 28">
                <a:extLst>
                  <a:ext uri="{FF2B5EF4-FFF2-40B4-BE49-F238E27FC236}">
                    <a16:creationId xmlns:a16="http://schemas.microsoft.com/office/drawing/2014/main" id="{B526BEDD-BCE5-83FC-2C1A-1E9A0E79313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t="34411" b="-1"/>
              <a:stretch>
                <a:fillRect/>
              </a:stretch>
            </p:blipFill>
            <p:spPr>
              <a:xfrm>
                <a:off x="10598939" y="2386320"/>
                <a:ext cx="1021403" cy="603646"/>
              </a:xfrm>
              <a:prstGeom prst="rect">
                <a:avLst/>
              </a:prstGeom>
            </p:spPr>
          </p:pic>
          <p:pic>
            <p:nvPicPr>
              <p:cNvPr id="30" name="Graphic 29">
                <a:extLst>
                  <a:ext uri="{FF2B5EF4-FFF2-40B4-BE49-F238E27FC236}">
                    <a16:creationId xmlns:a16="http://schemas.microsoft.com/office/drawing/2014/main" id="{65410698-64B6-BA94-25D3-5F415461C7A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72066" y="2080485"/>
                <a:ext cx="1021403" cy="920307"/>
              </a:xfrm>
              <a:prstGeom prst="rect">
                <a:avLst/>
              </a:prstGeom>
            </p:spPr>
          </p:pic>
        </p:grpSp>
        <p:sp>
          <p:nvSpPr>
            <p:cNvPr id="26" name="TextBox 25">
              <a:extLst>
                <a:ext uri="{FF2B5EF4-FFF2-40B4-BE49-F238E27FC236}">
                  <a16:creationId xmlns:a16="http://schemas.microsoft.com/office/drawing/2014/main" id="{0E533ECE-AC0E-6006-E815-5085C1592D10}"/>
                </a:ext>
              </a:extLst>
            </p:cNvPr>
            <p:cNvSpPr txBox="1"/>
            <p:nvPr/>
          </p:nvSpPr>
          <p:spPr>
            <a:xfrm>
              <a:off x="9616305" y="2937642"/>
              <a:ext cx="223264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Arial" panose="020B0604020202020204"/>
                  <a:ea typeface="+mn-ea"/>
                  <a:cs typeface="+mn-cs"/>
                </a:rPr>
                <a:t>On average, groups contained </a:t>
              </a:r>
              <a:r>
                <a:rPr lang="en-GB" sz="1200" b="1" dirty="0">
                  <a:solidFill>
                    <a:srgbClr val="FFFFFF"/>
                  </a:solidFill>
                  <a:latin typeface="Arial" panose="020B0604020202020204"/>
                </a:rPr>
                <a:t>2</a:t>
              </a:r>
              <a:r>
                <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rPr>
                <a:t>.</a:t>
              </a:r>
              <a:r>
                <a:rPr lang="en-GB" sz="1200" b="1" dirty="0">
                  <a:solidFill>
                    <a:srgbClr val="FFFFFF"/>
                  </a:solidFill>
                  <a:latin typeface="Arial" panose="020B0604020202020204"/>
                </a:rPr>
                <a:t>8</a:t>
              </a:r>
              <a:r>
                <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rPr>
                <a:t> people </a:t>
              </a:r>
              <a:r>
                <a:rPr kumimoji="0" lang="en-GB" sz="1200" b="0" i="0" u="none" strike="noStrike" kern="1200" cap="none" spc="0" normalizeH="0" baseline="0" noProof="0" dirty="0">
                  <a:ln>
                    <a:noFill/>
                  </a:ln>
                  <a:solidFill>
                    <a:srgbClr val="FFFFFF"/>
                  </a:solidFill>
                  <a:effectLst/>
                  <a:uLnTx/>
                  <a:uFillTx/>
                  <a:latin typeface="Arial" panose="020B0604020202020204"/>
                  <a:ea typeface="+mn-ea"/>
                  <a:cs typeface="+mn-cs"/>
                </a:rPr>
                <a:t>in 2025</a:t>
              </a:r>
            </a:p>
          </p:txBody>
        </p:sp>
      </p:grpSp>
    </p:spTree>
    <p:extLst>
      <p:ext uri="{BB962C8B-B14F-4D97-AF65-F5344CB8AC3E}">
        <p14:creationId xmlns:p14="http://schemas.microsoft.com/office/powerpoint/2010/main" val="2399259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3ACDA-C680-2F41-4E62-F54C05E8E299}"/>
            </a:ext>
          </a:extLst>
        </p:cNvPr>
        <p:cNvGrpSpPr/>
        <p:nvPr/>
      </p:nvGrpSpPr>
      <p:grpSpPr>
        <a:xfrm>
          <a:off x="0" y="0"/>
          <a:ext cx="0" cy="0"/>
          <a:chOff x="0" y="0"/>
          <a:chExt cx="0" cy="0"/>
        </a:xfrm>
      </p:grpSpPr>
      <p:graphicFrame>
        <p:nvGraphicFramePr>
          <p:cNvPr id="3" name="Chart 2" descr="Bar chart showing how visitors booked accommodation for their 2025 trip. Travel websites were the most commonly used booking method, closely followed by booking directly with accommodation providers. Smaller proportions used homestay websites, camping organisations or travel agents. Around one in eight visitors found accommodation information through the Visit Wales website.">
            <a:extLst>
              <a:ext uri="{FF2B5EF4-FFF2-40B4-BE49-F238E27FC236}">
                <a16:creationId xmlns:a16="http://schemas.microsoft.com/office/drawing/2014/main" id="{C3664BF4-4CBC-153C-37AA-1C9092CE363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767753880"/>
              </p:ext>
            </p:extLst>
          </p:nvPr>
        </p:nvGraphicFramePr>
        <p:xfrm>
          <a:off x="-2430934" y="2184733"/>
          <a:ext cx="9170337" cy="3484498"/>
        </p:xfrm>
        <a:graphic>
          <a:graphicData uri="http://schemas.openxmlformats.org/drawingml/2006/chart">
            <c:chart xmlns:c="http://schemas.openxmlformats.org/drawingml/2006/chart" xmlns:r="http://schemas.openxmlformats.org/officeDocument/2006/relationships" r:id="rId3"/>
          </a:graphicData>
        </a:graphic>
      </p:graphicFrame>
      <p:pic>
        <p:nvPicPr>
          <p:cNvPr id="9218" name="Picture 2">
            <a:extLst>
              <a:ext uri="{FF2B5EF4-FFF2-40B4-BE49-F238E27FC236}">
                <a16:creationId xmlns:a16="http://schemas.microsoft.com/office/drawing/2014/main" id="{9E6AE33E-8FE6-047A-27C6-35866C9CCAB7}"/>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9455460" y="0"/>
            <a:ext cx="2736539" cy="661111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B62CD5B3-26F4-29B3-EB68-22F28317F748}"/>
              </a:ext>
            </a:extLst>
          </p:cNvPr>
          <p:cNvSpPr txBox="1">
            <a:spLocks noGrp="1"/>
          </p:cNvSpPr>
          <p:nvPr>
            <p:ph type="title" idx="4294967295"/>
          </p:nvPr>
        </p:nvSpPr>
        <p:spPr>
          <a:xfrm>
            <a:off x="360000" y="1527055"/>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Booking Sources | 2025 Trips</a:t>
            </a:r>
          </a:p>
        </p:txBody>
      </p:sp>
      <p:sp>
        <p:nvSpPr>
          <p:cNvPr id="5" name="TextBox 4">
            <a:extLst>
              <a:ext uri="{FF2B5EF4-FFF2-40B4-BE49-F238E27FC236}">
                <a16:creationId xmlns:a16="http://schemas.microsoft.com/office/drawing/2014/main" id="{3A0035B0-A1ED-ECBE-9B07-9A4F655871DE}"/>
              </a:ext>
            </a:extLst>
          </p:cNvPr>
          <p:cNvSpPr txBox="1"/>
          <p:nvPr/>
        </p:nvSpPr>
        <p:spPr>
          <a:xfrm>
            <a:off x="360000" y="365124"/>
            <a:ext cx="8957972" cy="1015663"/>
          </a:xfrm>
          <a:prstGeom prst="rect">
            <a:avLst/>
          </a:prstGeom>
          <a:noFill/>
        </p:spPr>
        <p:txBody>
          <a:bodyPr wrap="square" rtlCol="0">
            <a:spAutoFit/>
          </a:bodyPr>
          <a:lstStyle/>
          <a:p>
            <a:r>
              <a:rPr lang="en-US" sz="2000" b="1" dirty="0">
                <a:solidFill>
                  <a:srgbClr val="04043F"/>
                </a:solidFill>
              </a:rPr>
              <a:t>34% of Wales trip takers booked their accommodation via ‘a travel website’ and 32% ‘directly with an accommodation provider’. 12% found information for their accommodation via the Visit Wales website.</a:t>
            </a:r>
          </a:p>
        </p:txBody>
      </p:sp>
      <p:sp>
        <p:nvSpPr>
          <p:cNvPr id="2" name="Text Placeholder 3">
            <a:extLst>
              <a:ext uri="{FF2B5EF4-FFF2-40B4-BE49-F238E27FC236}">
                <a16:creationId xmlns:a16="http://schemas.microsoft.com/office/drawing/2014/main" id="{C1C81B03-AC08-9577-6388-FCB40A8A7D76}"/>
              </a:ext>
            </a:extLst>
          </p:cNvPr>
          <p:cNvSpPr txBox="1">
            <a:spLocks/>
          </p:cNvSpPr>
          <p:nvPr/>
        </p:nvSpPr>
        <p:spPr>
          <a:xfrm>
            <a:off x="360000" y="6019133"/>
            <a:ext cx="9042272" cy="54927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100" dirty="0">
                <a:solidFill>
                  <a:schemeClr val="tx1"/>
                </a:solidFill>
              </a:rPr>
              <a:t>A9. How did you book your accommodation for this trip in Wales? 2025 Wales trip takers, n=159.</a:t>
            </a:r>
          </a:p>
          <a:p>
            <a:pPr marL="0" indent="0">
              <a:buNone/>
            </a:pPr>
            <a:r>
              <a:rPr lang="en-US" sz="1100" dirty="0">
                <a:solidFill>
                  <a:schemeClr val="tx1"/>
                </a:solidFill>
              </a:rPr>
              <a:t>A10. Did you find information or contact details for the accommodation you stayed in on the Visit Wales website? </a:t>
            </a:r>
          </a:p>
          <a:p>
            <a:pPr marL="0" indent="0">
              <a:buNone/>
            </a:pPr>
            <a:r>
              <a:rPr lang="en-US" sz="1100" dirty="0">
                <a:solidFill>
                  <a:schemeClr val="tx1"/>
                </a:solidFill>
              </a:rPr>
              <a:t>Those who booked accommodation, n=122. </a:t>
            </a:r>
          </a:p>
        </p:txBody>
      </p:sp>
      <p:sp>
        <p:nvSpPr>
          <p:cNvPr id="7" name="TextBox 6">
            <a:extLst>
              <a:ext uri="{FF2B5EF4-FFF2-40B4-BE49-F238E27FC236}">
                <a16:creationId xmlns:a16="http://schemas.microsoft.com/office/drawing/2014/main" id="{05A65465-ADF0-2C65-E14B-E13B2021347A}"/>
              </a:ext>
              <a:ext uri="{C183D7F6-B498-43B3-948B-1728B52AA6E4}">
                <adec:decorative xmlns:adec="http://schemas.microsoft.com/office/drawing/2017/decorative" val="0"/>
              </a:ext>
            </a:extLst>
          </p:cNvPr>
          <p:cNvSpPr txBox="1"/>
          <p:nvPr/>
        </p:nvSpPr>
        <p:spPr>
          <a:xfrm>
            <a:off x="6823701" y="4451857"/>
            <a:ext cx="2578571" cy="1169551"/>
          </a:xfrm>
          <a:prstGeom prst="rect">
            <a:avLst/>
          </a:prstGeom>
          <a:noFill/>
        </p:spPr>
        <p:txBody>
          <a:bodyPr wrap="square" rtlCol="0" anchor="ctr">
            <a:spAutoFit/>
          </a:bodyPr>
          <a:lstStyle/>
          <a:p>
            <a:pPr algn="ctr"/>
            <a:r>
              <a:rPr lang="en-US" sz="1400" dirty="0">
                <a:solidFill>
                  <a:srgbClr val="120742"/>
                </a:solidFill>
              </a:rPr>
              <a:t>found information or contact details for their accommodation on the Visit Wales website, similar to last year’s 12%.</a:t>
            </a:r>
            <a:endParaRPr lang="en-GB" sz="1200" dirty="0">
              <a:solidFill>
                <a:srgbClr val="120742"/>
              </a:solidFill>
            </a:endParaRPr>
          </a:p>
        </p:txBody>
      </p:sp>
      <p:grpSp>
        <p:nvGrpSpPr>
          <p:cNvPr id="8" name="Group 7">
            <a:extLst>
              <a:ext uri="{FF2B5EF4-FFF2-40B4-BE49-F238E27FC236}">
                <a16:creationId xmlns:a16="http://schemas.microsoft.com/office/drawing/2014/main" id="{90EA822A-0508-DF75-ACD6-8F852C11B8BC}"/>
              </a:ext>
              <a:ext uri="{C183D7F6-B498-43B3-948B-1728B52AA6E4}">
                <adec:decorative xmlns:adec="http://schemas.microsoft.com/office/drawing/2017/decorative" val="1"/>
              </a:ext>
            </a:extLst>
          </p:cNvPr>
          <p:cNvGrpSpPr/>
          <p:nvPr/>
        </p:nvGrpSpPr>
        <p:grpSpPr>
          <a:xfrm>
            <a:off x="6906176" y="2286565"/>
            <a:ext cx="2411798" cy="2273014"/>
            <a:chOff x="6982185" y="2760024"/>
            <a:chExt cx="2411798" cy="2273014"/>
          </a:xfrm>
        </p:grpSpPr>
        <p:graphicFrame>
          <p:nvGraphicFramePr>
            <p:cNvPr id="9" name="Chart 8">
              <a:extLst>
                <a:ext uri="{FF2B5EF4-FFF2-40B4-BE49-F238E27FC236}">
                  <a16:creationId xmlns:a16="http://schemas.microsoft.com/office/drawing/2014/main" id="{E353591C-E62E-DAA5-B245-25D95C0EA403}"/>
                </a:ext>
              </a:extLst>
            </p:cNvPr>
            <p:cNvGraphicFramePr/>
            <p:nvPr>
              <p:extLst>
                <p:ext uri="{D42A27DB-BD31-4B8C-83A1-F6EECF244321}">
                  <p14:modId xmlns:p14="http://schemas.microsoft.com/office/powerpoint/2010/main" val="3951076854"/>
                </p:ext>
              </p:extLst>
            </p:nvPr>
          </p:nvGraphicFramePr>
          <p:xfrm>
            <a:off x="6982185" y="2760024"/>
            <a:ext cx="2411798" cy="2273014"/>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4F4C8EA8-24D8-B12A-8450-426E420C78B3}"/>
                </a:ext>
                <a:ext uri="{C183D7F6-B498-43B3-948B-1728B52AA6E4}">
                  <adec:decorative xmlns:adec="http://schemas.microsoft.com/office/drawing/2017/decorative" val="0"/>
                </a:ext>
              </a:extLst>
            </p:cNvPr>
            <p:cNvSpPr txBox="1"/>
            <p:nvPr/>
          </p:nvSpPr>
          <p:spPr>
            <a:xfrm>
              <a:off x="7557346" y="3510044"/>
              <a:ext cx="1338828" cy="784830"/>
            </a:xfrm>
            <a:prstGeom prst="rect">
              <a:avLst/>
            </a:prstGeom>
            <a:noFill/>
          </p:spPr>
          <p:txBody>
            <a:bodyPr wrap="none" rtlCol="0">
              <a:spAutoFit/>
            </a:bodyPr>
            <a:lstStyle/>
            <a:p>
              <a:r>
                <a:rPr lang="en-GB" sz="4500" b="1" dirty="0">
                  <a:solidFill>
                    <a:srgbClr val="120742"/>
                  </a:solidFill>
                </a:rPr>
                <a:t>12</a:t>
              </a:r>
              <a:r>
                <a:rPr lang="en-GB" sz="4500" b="1" noProof="0" dirty="0">
                  <a:solidFill>
                    <a:srgbClr val="120742"/>
                  </a:solidFill>
                </a:rPr>
                <a:t>%</a:t>
              </a:r>
            </a:p>
          </p:txBody>
        </p:sp>
      </p:grpSp>
      <p:cxnSp>
        <p:nvCxnSpPr>
          <p:cNvPr id="12" name="Straight Connector 11">
            <a:extLst>
              <a:ext uri="{FF2B5EF4-FFF2-40B4-BE49-F238E27FC236}">
                <a16:creationId xmlns:a16="http://schemas.microsoft.com/office/drawing/2014/main" id="{2E1651DD-445E-0ED1-D56B-E7E1F9932594}"/>
              </a:ext>
              <a:ext uri="{C183D7F6-B498-43B3-948B-1728B52AA6E4}">
                <adec:decorative xmlns:adec="http://schemas.microsoft.com/office/drawing/2017/decorative" val="1"/>
              </a:ext>
            </a:extLst>
          </p:cNvPr>
          <p:cNvCxnSpPr>
            <a:cxnSpLocks/>
          </p:cNvCxnSpPr>
          <p:nvPr/>
        </p:nvCxnSpPr>
        <p:spPr>
          <a:xfrm flipV="1">
            <a:off x="6759367" y="1828800"/>
            <a:ext cx="0" cy="3984445"/>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841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FF1AE-78DE-791B-56A1-EDC4536606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64B6D4-60FF-4595-9DB0-0B3E0091D486}"/>
              </a:ext>
            </a:extLst>
          </p:cNvPr>
          <p:cNvSpPr txBox="1">
            <a:spLocks noGrp="1"/>
          </p:cNvSpPr>
          <p:nvPr>
            <p:ph type="title" idx="4294967295"/>
          </p:nvPr>
        </p:nvSpPr>
        <p:spPr>
          <a:xfrm>
            <a:off x="360000" y="1297123"/>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Accommodation type | 2025 Trips</a:t>
            </a:r>
          </a:p>
        </p:txBody>
      </p:sp>
      <p:sp>
        <p:nvSpPr>
          <p:cNvPr id="6" name="TextBox 5">
            <a:extLst>
              <a:ext uri="{FF2B5EF4-FFF2-40B4-BE49-F238E27FC236}">
                <a16:creationId xmlns:a16="http://schemas.microsoft.com/office/drawing/2014/main" id="{0EFCDB6F-BE59-D7EB-3111-A0F86F469BF5}"/>
              </a:ext>
            </a:extLst>
          </p:cNvPr>
          <p:cNvSpPr txBox="1"/>
          <p:nvPr/>
        </p:nvSpPr>
        <p:spPr>
          <a:xfrm>
            <a:off x="360000" y="365124"/>
            <a:ext cx="7231425" cy="707886"/>
          </a:xfrm>
          <a:prstGeom prst="rect">
            <a:avLst/>
          </a:prstGeom>
          <a:noFill/>
        </p:spPr>
        <p:txBody>
          <a:bodyPr wrap="square" rtlCol="0">
            <a:spAutoFit/>
          </a:bodyPr>
          <a:lstStyle/>
          <a:p>
            <a:r>
              <a:rPr lang="en-US" sz="2000" b="1" dirty="0">
                <a:solidFill>
                  <a:srgbClr val="04043F"/>
                </a:solidFill>
              </a:rPr>
              <a:t>‘Hotels/motels’ was the most popular accommodation type (36%).</a:t>
            </a:r>
            <a:endParaRPr lang="en-GB" sz="2000" b="1" dirty="0">
              <a:solidFill>
                <a:srgbClr val="04043F"/>
              </a:solidFill>
            </a:endParaRPr>
          </a:p>
        </p:txBody>
      </p:sp>
      <p:graphicFrame>
        <p:nvGraphicFramePr>
          <p:cNvPr id="3" name="Chart 2" descr="Bar chart showing accommodation used during trips to Wales. Hotels, motels and inns were the most common choice, followed by guest houses, bed and breakfasts, and rented cottages or houses. Smaller proportions stayed in apartments, campervans, or with friends and relatives, reflecting a range of accommodation preferences.">
            <a:extLst>
              <a:ext uri="{FF2B5EF4-FFF2-40B4-BE49-F238E27FC236}">
                <a16:creationId xmlns:a16="http://schemas.microsoft.com/office/drawing/2014/main" id="{56C3B60B-EE0E-3E96-5EE6-A54DA7D8AE96}"/>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139755634"/>
              </p:ext>
            </p:extLst>
          </p:nvPr>
        </p:nvGraphicFramePr>
        <p:xfrm>
          <a:off x="-1534155" y="1976484"/>
          <a:ext cx="8094195" cy="378117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22FB2-7F60-3310-40FF-9CA468F9BBB6}"/>
              </a:ext>
            </a:extLst>
          </p:cNvPr>
          <p:cNvSpPr txBox="1">
            <a:spLocks/>
          </p:cNvSpPr>
          <p:nvPr/>
        </p:nvSpPr>
        <p:spPr>
          <a:xfrm>
            <a:off x="346437" y="6129240"/>
            <a:ext cx="6865937" cy="47158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A11. What type/s of accommodation did you stay at during your trip in 2025 in Wales?  </a:t>
            </a:r>
          </a:p>
          <a:p>
            <a:pPr marL="0" indent="0">
              <a:buNone/>
            </a:pPr>
            <a:r>
              <a:rPr lang="en-US" sz="1200" dirty="0">
                <a:solidFill>
                  <a:schemeClr val="tx1"/>
                </a:solidFill>
              </a:rPr>
              <a:t>2025 Wales trip takers, n=159.</a:t>
            </a:r>
          </a:p>
        </p:txBody>
      </p:sp>
      <p:pic>
        <p:nvPicPr>
          <p:cNvPr id="12" name="Picture 2">
            <a:extLst>
              <a:ext uri="{FF2B5EF4-FFF2-40B4-BE49-F238E27FC236}">
                <a16:creationId xmlns:a16="http://schemas.microsoft.com/office/drawing/2014/main" id="{FD9D4F1D-09CD-5124-2699-05E6A038ED1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7348786" y="0"/>
            <a:ext cx="4854689" cy="6625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217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3DBE4-3B13-E6BC-4A71-DCD103DE07FF}"/>
            </a:ext>
          </a:extLst>
        </p:cNvPr>
        <p:cNvGrpSpPr/>
        <p:nvPr/>
      </p:nvGrpSpPr>
      <p:grpSpPr>
        <a:xfrm>
          <a:off x="0" y="0"/>
          <a:ext cx="0" cy="0"/>
          <a:chOff x="0" y="0"/>
          <a:chExt cx="0" cy="0"/>
        </a:xfrm>
      </p:grpSpPr>
      <p:pic>
        <p:nvPicPr>
          <p:cNvPr id="15362" name="Picture 2">
            <a:extLst>
              <a:ext uri="{FF2B5EF4-FFF2-40B4-BE49-F238E27FC236}">
                <a16:creationId xmlns:a16="http://schemas.microsoft.com/office/drawing/2014/main" id="{935EA0C6-015D-D881-95BA-8DA62922C59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101599" y="0"/>
            <a:ext cx="122935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9A6388E5-507E-8B60-2A93-91CB08BA7081}"/>
              </a:ext>
              <a:ext uri="{C183D7F6-B498-43B3-948B-1728B52AA6E4}">
                <adec:decorative xmlns:adec="http://schemas.microsoft.com/office/drawing/2017/decorative" val="1"/>
              </a:ext>
            </a:extLst>
          </p:cNvPr>
          <p:cNvSpPr/>
          <p:nvPr/>
        </p:nvSpPr>
        <p:spPr>
          <a:xfrm>
            <a:off x="-101600" y="0"/>
            <a:ext cx="12293599"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itle 6">
            <a:extLst>
              <a:ext uri="{FF2B5EF4-FFF2-40B4-BE49-F238E27FC236}">
                <a16:creationId xmlns:a16="http://schemas.microsoft.com/office/drawing/2014/main" id="{72786C95-76ED-E316-5B6E-71E7BA9EB693}"/>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IMPACT OF VISIT WALES MARKETING</a:t>
            </a:r>
          </a:p>
        </p:txBody>
      </p:sp>
      <p:pic>
        <p:nvPicPr>
          <p:cNvPr id="4" name="Picture 2">
            <a:extLst>
              <a:ext uri="{FF2B5EF4-FFF2-40B4-BE49-F238E27FC236}">
                <a16:creationId xmlns:a16="http://schemas.microsoft.com/office/drawing/2014/main" id="{29A46452-EB9B-3AB1-6265-F1CCBD322CC5}"/>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87A9474-AC8D-58D8-99AF-95A0815C5C6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3818490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CC5DE-18C1-3930-4D46-980D77637970}"/>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09D2F0F5-BB64-55DB-9ABD-1BE08B134BA5}"/>
              </a:ext>
            </a:extLst>
          </p:cNvPr>
          <p:cNvSpPr txBox="1">
            <a:spLocks noGrp="1"/>
          </p:cNvSpPr>
          <p:nvPr>
            <p:ph type="title" idx="4294967295"/>
          </p:nvPr>
        </p:nvSpPr>
        <p:spPr>
          <a:xfrm>
            <a:off x="360000" y="28800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20742"/>
                </a:solidFill>
                <a:effectLst/>
                <a:uLnTx/>
                <a:uFillTx/>
                <a:latin typeface="+mn-lt"/>
                <a:ea typeface="+mn-ea"/>
                <a:cs typeface="+mn-cs"/>
              </a:rPr>
              <a:t>IMPACT OF VISIT WALES MARKETING</a:t>
            </a:r>
          </a:p>
        </p:txBody>
      </p:sp>
      <p:cxnSp>
        <p:nvCxnSpPr>
          <p:cNvPr id="16" name="Straight Connector 15">
            <a:extLst>
              <a:ext uri="{FF2B5EF4-FFF2-40B4-BE49-F238E27FC236}">
                <a16:creationId xmlns:a16="http://schemas.microsoft.com/office/drawing/2014/main" id="{51F8170F-EBEB-17A9-359A-0691AD79E594}"/>
              </a:ext>
              <a:ext uri="{C183D7F6-B498-43B3-948B-1728B52AA6E4}">
                <adec:decorative xmlns:adec="http://schemas.microsoft.com/office/drawing/2017/decorative" val="1"/>
              </a:ext>
            </a:extLst>
          </p:cNvPr>
          <p:cNvCxnSpPr>
            <a:cxnSpLocks/>
          </p:cNvCxnSpPr>
          <p:nvPr/>
        </p:nvCxnSpPr>
        <p:spPr>
          <a:xfrm>
            <a:off x="445042" y="688110"/>
            <a:ext cx="46418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2">
            <a:extLst>
              <a:ext uri="{FF2B5EF4-FFF2-40B4-BE49-F238E27FC236}">
                <a16:creationId xmlns:a16="http://schemas.microsoft.com/office/drawing/2014/main" id="{EE5A3A0B-B11F-049E-C190-D9273B5C4B3D}"/>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a:stretch>
            <a:fillRect/>
          </a:stretch>
        </p:blipFill>
        <p:spPr bwMode="auto">
          <a:xfrm>
            <a:off x="0" y="1268818"/>
            <a:ext cx="4061263" cy="558918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9C2F601F-C771-7437-19EF-37CD4F70EDDC}"/>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3">
            <a:extLst>
              <a:ext uri="{28A0092B-C50C-407E-A947-70E740481C1C}">
                <a14:useLocalDpi xmlns:a14="http://schemas.microsoft.com/office/drawing/2010/main" val="0"/>
              </a:ext>
            </a:extLst>
          </a:blip>
          <a:srcRect/>
          <a:stretch>
            <a:fillRect/>
          </a:stretch>
        </p:blipFill>
        <p:spPr bwMode="auto">
          <a:xfrm>
            <a:off x="8046720" y="1268816"/>
            <a:ext cx="4150043" cy="55891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7AC360D3-138E-84A1-E8BD-85B431FA4468}"/>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a:stretch>
            <a:fillRect/>
          </a:stretch>
        </p:blipFill>
        <p:spPr bwMode="auto">
          <a:xfrm>
            <a:off x="4056501" y="1268818"/>
            <a:ext cx="4061263" cy="558918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873CED2A-31C1-9B6A-15AD-45E8EB6684F8}"/>
              </a:ext>
              <a:ext uri="{C183D7F6-B498-43B3-948B-1728B52AA6E4}">
                <adec:decorative xmlns:adec="http://schemas.microsoft.com/office/drawing/2017/decorative" val="1"/>
              </a:ext>
            </a:extLst>
          </p:cNvPr>
          <p:cNvSpPr/>
          <p:nvPr/>
        </p:nvSpPr>
        <p:spPr>
          <a:xfrm>
            <a:off x="-8059" y="1268815"/>
            <a:ext cx="12208117" cy="5589184"/>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3BD8DEB0-A3D3-71F2-A4CC-019B9521EF9D}"/>
              </a:ext>
            </a:extLst>
          </p:cNvPr>
          <p:cNvSpPr txBox="1"/>
          <p:nvPr/>
        </p:nvSpPr>
        <p:spPr>
          <a:xfrm>
            <a:off x="19547" y="1495754"/>
            <a:ext cx="4059565" cy="5016758"/>
          </a:xfrm>
          <a:prstGeom prst="rect">
            <a:avLst/>
          </a:prstGeom>
          <a:noFill/>
        </p:spPr>
        <p:txBody>
          <a:bodyPr wrap="square" rtlCol="0">
            <a:spAutoFit/>
          </a:bodyPr>
          <a:lstStyle/>
          <a:p>
            <a:pPr algn="ctr"/>
            <a:r>
              <a:rPr lang="en-US" sz="2000" b="1" dirty="0">
                <a:solidFill>
                  <a:schemeClr val="bg1"/>
                </a:solidFill>
              </a:rPr>
              <a:t>Contact Visit Wales</a:t>
            </a:r>
          </a:p>
          <a:p>
            <a:pPr algn="ctr"/>
            <a:endParaRPr lang="en-US" sz="2000" dirty="0">
              <a:solidFill>
                <a:schemeClr val="bg1"/>
              </a:solidFill>
            </a:endParaRPr>
          </a:p>
          <a:p>
            <a:pPr algn="ctr"/>
            <a:r>
              <a:rPr lang="en-US" sz="2000" dirty="0">
                <a:solidFill>
                  <a:schemeClr val="bg1"/>
                </a:solidFill>
              </a:rPr>
              <a:t>Wales trip takers were most likely to have seen or heard about Wales through promotion or content on a website (40%) or social media (32%), followed by ‘word of mouth’ (30%).</a:t>
            </a:r>
          </a:p>
          <a:p>
            <a:pPr algn="ctr"/>
            <a:endParaRPr lang="en-US" sz="2000" dirty="0">
              <a:solidFill>
                <a:schemeClr val="bg1"/>
              </a:solidFill>
            </a:endParaRPr>
          </a:p>
          <a:p>
            <a:pPr algn="ctr"/>
            <a:r>
              <a:rPr lang="en-US" sz="2000" dirty="0">
                <a:solidFill>
                  <a:schemeClr val="bg1"/>
                </a:solidFill>
              </a:rPr>
              <a:t>E-Newsletters remain the most common way of receiving Visit Wales content at a total level (76%) of those sampled, </a:t>
            </a:r>
            <a:r>
              <a:rPr lang="en-GB" sz="2000" dirty="0">
                <a:solidFill>
                  <a:schemeClr val="bg1"/>
                </a:solidFill>
              </a:rPr>
              <a:t>though this is likely influenced by the skewed sample.</a:t>
            </a:r>
          </a:p>
          <a:p>
            <a:pPr algn="ctr"/>
            <a:endParaRPr lang="en-US" sz="2000" dirty="0">
              <a:solidFill>
                <a:schemeClr val="bg1"/>
              </a:solidFill>
            </a:endParaRPr>
          </a:p>
        </p:txBody>
      </p:sp>
      <p:sp>
        <p:nvSpPr>
          <p:cNvPr id="4" name="TextBox 3">
            <a:extLst>
              <a:ext uri="{FF2B5EF4-FFF2-40B4-BE49-F238E27FC236}">
                <a16:creationId xmlns:a16="http://schemas.microsoft.com/office/drawing/2014/main" id="{DBF741B8-D4CC-57BA-CD73-575F4A3B2A87}"/>
              </a:ext>
            </a:extLst>
          </p:cNvPr>
          <p:cNvSpPr txBox="1"/>
          <p:nvPr/>
        </p:nvSpPr>
        <p:spPr>
          <a:xfrm>
            <a:off x="4083426" y="1495752"/>
            <a:ext cx="3981144" cy="2862322"/>
          </a:xfrm>
          <a:prstGeom prst="rect">
            <a:avLst/>
          </a:prstGeom>
          <a:noFill/>
        </p:spPr>
        <p:txBody>
          <a:bodyPr wrap="square" rtlCol="0">
            <a:spAutoFit/>
          </a:bodyPr>
          <a:lstStyle/>
          <a:p>
            <a:pPr algn="ctr"/>
            <a:r>
              <a:rPr lang="en-US" sz="2000" b="1" dirty="0">
                <a:solidFill>
                  <a:schemeClr val="bg1"/>
                </a:solidFill>
              </a:rPr>
              <a:t>Visit Wales website</a:t>
            </a:r>
          </a:p>
          <a:p>
            <a:pPr algn="ctr"/>
            <a:endParaRPr lang="en-US" sz="2000" dirty="0">
              <a:solidFill>
                <a:schemeClr val="bg1"/>
              </a:solidFill>
            </a:endParaRPr>
          </a:p>
          <a:p>
            <a:pPr algn="ctr"/>
            <a:r>
              <a:rPr lang="en-US" sz="2000" dirty="0">
                <a:solidFill>
                  <a:schemeClr val="bg1"/>
                </a:solidFill>
              </a:rPr>
              <a:t>Most visitors accessed the Visit Wales website at home, on a desktop. </a:t>
            </a:r>
          </a:p>
          <a:p>
            <a:pPr algn="ctr"/>
            <a:endParaRPr lang="en-US" sz="2000" dirty="0">
              <a:solidFill>
                <a:schemeClr val="bg1"/>
              </a:solidFill>
            </a:endParaRPr>
          </a:p>
          <a:p>
            <a:pPr algn="ctr"/>
            <a:r>
              <a:rPr lang="en-US" sz="2000" dirty="0">
                <a:solidFill>
                  <a:schemeClr val="bg1"/>
                </a:solidFill>
              </a:rPr>
              <a:t>Mobile devices are a more popular route to access when at work or during a trip to Wales.</a:t>
            </a:r>
          </a:p>
        </p:txBody>
      </p:sp>
      <p:sp>
        <p:nvSpPr>
          <p:cNvPr id="3" name="TextBox 2">
            <a:extLst>
              <a:ext uri="{FF2B5EF4-FFF2-40B4-BE49-F238E27FC236}">
                <a16:creationId xmlns:a16="http://schemas.microsoft.com/office/drawing/2014/main" id="{75C8C09E-774C-D313-4EDA-32AAFFBEBC7C}"/>
              </a:ext>
              <a:ext uri="{C183D7F6-B498-43B3-948B-1728B52AA6E4}">
                <adec:decorative xmlns:adec="http://schemas.microsoft.com/office/drawing/2017/decorative" val="0"/>
              </a:ext>
            </a:extLst>
          </p:cNvPr>
          <p:cNvSpPr txBox="1"/>
          <p:nvPr/>
        </p:nvSpPr>
        <p:spPr>
          <a:xfrm>
            <a:off x="8135613" y="1495754"/>
            <a:ext cx="4059565" cy="3785652"/>
          </a:xfrm>
          <a:prstGeom prst="rect">
            <a:avLst/>
          </a:prstGeom>
          <a:noFill/>
        </p:spPr>
        <p:txBody>
          <a:bodyPr wrap="square" rtlCol="0">
            <a:spAutoFit/>
          </a:bodyPr>
          <a:lstStyle/>
          <a:p>
            <a:pPr algn="ctr"/>
            <a:r>
              <a:rPr lang="en-US" sz="2000" b="1" dirty="0">
                <a:solidFill>
                  <a:schemeClr val="bg1"/>
                </a:solidFill>
              </a:rPr>
              <a:t>Influence promotion</a:t>
            </a:r>
          </a:p>
          <a:p>
            <a:pPr algn="ctr"/>
            <a:endParaRPr lang="en-US" sz="2000" dirty="0">
              <a:solidFill>
                <a:schemeClr val="bg1"/>
              </a:solidFill>
            </a:endParaRPr>
          </a:p>
          <a:p>
            <a:pPr algn="ctr"/>
            <a:r>
              <a:rPr lang="en-US" sz="2000" dirty="0">
                <a:solidFill>
                  <a:schemeClr val="bg1"/>
                </a:solidFill>
              </a:rPr>
              <a:t>16% of 2025 trip takers said that Visit Wales communications influenced their decision to visit.</a:t>
            </a:r>
          </a:p>
          <a:p>
            <a:pPr algn="ctr"/>
            <a:endParaRPr lang="en-US" sz="2000" dirty="0">
              <a:solidFill>
                <a:schemeClr val="bg1"/>
              </a:solidFill>
            </a:endParaRPr>
          </a:p>
          <a:p>
            <a:pPr algn="ctr"/>
            <a:r>
              <a:rPr lang="en-US" sz="2000" dirty="0">
                <a:solidFill>
                  <a:schemeClr val="bg1"/>
                </a:solidFill>
              </a:rPr>
              <a:t>Of this group, 52% saw communications about new places, with 43% of those citing it as very/extremely influential on their trip.</a:t>
            </a:r>
          </a:p>
          <a:p>
            <a:pPr algn="ctr"/>
            <a:endParaRPr lang="en-US" sz="2000" dirty="0">
              <a:solidFill>
                <a:schemeClr val="bg1"/>
              </a:solidFill>
            </a:endParaRPr>
          </a:p>
        </p:txBody>
      </p:sp>
    </p:spTree>
    <p:extLst>
      <p:ext uri="{BB962C8B-B14F-4D97-AF65-F5344CB8AC3E}">
        <p14:creationId xmlns:p14="http://schemas.microsoft.com/office/powerpoint/2010/main" val="3365556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1E47D-EE60-40CD-0C4E-896EE465B6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FFA2EF-3AB9-45F3-1646-7FC87759C97F}"/>
              </a:ext>
            </a:extLst>
          </p:cNvPr>
          <p:cNvSpPr txBox="1">
            <a:spLocks noGrp="1"/>
          </p:cNvSpPr>
          <p:nvPr>
            <p:ph type="title" idx="4294967295"/>
          </p:nvPr>
        </p:nvSpPr>
        <p:spPr>
          <a:xfrm>
            <a:off x="259498" y="1471364"/>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Communication Exposure | 2025 Trips</a:t>
            </a:r>
          </a:p>
        </p:txBody>
      </p:sp>
      <p:sp>
        <p:nvSpPr>
          <p:cNvPr id="9" name="TextBox 8">
            <a:extLst>
              <a:ext uri="{FF2B5EF4-FFF2-40B4-BE49-F238E27FC236}">
                <a16:creationId xmlns:a16="http://schemas.microsoft.com/office/drawing/2014/main" id="{66236AF4-3FC0-F956-AE98-5E2AB2AE10BA}"/>
              </a:ext>
            </a:extLst>
          </p:cNvPr>
          <p:cNvSpPr txBox="1"/>
          <p:nvPr/>
        </p:nvSpPr>
        <p:spPr>
          <a:xfrm>
            <a:off x="360000" y="365124"/>
            <a:ext cx="7012350" cy="1015663"/>
          </a:xfrm>
          <a:prstGeom prst="rect">
            <a:avLst/>
          </a:prstGeom>
          <a:noFill/>
        </p:spPr>
        <p:txBody>
          <a:bodyPr wrap="square" rtlCol="0">
            <a:spAutoFit/>
          </a:bodyPr>
          <a:lstStyle/>
          <a:p>
            <a:r>
              <a:rPr lang="en-US" sz="2000" b="1" dirty="0">
                <a:solidFill>
                  <a:srgbClr val="04043F"/>
                </a:solidFill>
              </a:rPr>
              <a:t>Wales trip takers were most likely to have seen or heard about Wales through promotion or content on a website or social media, followed by ‘word of mouth’.</a:t>
            </a:r>
          </a:p>
        </p:txBody>
      </p:sp>
      <p:graphicFrame>
        <p:nvGraphicFramePr>
          <p:cNvPr id="4" name="Chart 3" descr="Bar chart showing where visitors saw or heard information about Wales during 2025. Website content was the most common source, followed by social media and recommendations from friends or family. Traditional media, online advertising and travel companies played a smaller role in raising awareness of Wales.">
            <a:extLst>
              <a:ext uri="{FF2B5EF4-FFF2-40B4-BE49-F238E27FC236}">
                <a16:creationId xmlns:a16="http://schemas.microsoft.com/office/drawing/2014/main" id="{F959F03F-266A-A4F5-E109-3196121F9B40}"/>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421998469"/>
              </p:ext>
            </p:extLst>
          </p:nvPr>
        </p:nvGraphicFramePr>
        <p:xfrm>
          <a:off x="-1877148" y="1687206"/>
          <a:ext cx="9316605" cy="441176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3">
            <a:extLst>
              <a:ext uri="{FF2B5EF4-FFF2-40B4-BE49-F238E27FC236}">
                <a16:creationId xmlns:a16="http://schemas.microsoft.com/office/drawing/2014/main" id="{250EF32F-3AA6-63E8-4811-45DC7BB8A473}"/>
              </a:ext>
            </a:extLst>
          </p:cNvPr>
          <p:cNvSpPr txBox="1">
            <a:spLocks/>
          </p:cNvSpPr>
          <p:nvPr/>
        </p:nvSpPr>
        <p:spPr>
          <a:xfrm>
            <a:off x="488016" y="6218555"/>
            <a:ext cx="63754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A18. Thinking about marketing and communications which, if any, of the following did you see or hear about Wales during 2025? 2025 Wales trip takers, n=159. </a:t>
            </a:r>
          </a:p>
        </p:txBody>
      </p:sp>
      <p:pic>
        <p:nvPicPr>
          <p:cNvPr id="5" name="Picture 2">
            <a:extLst>
              <a:ext uri="{FF2B5EF4-FFF2-40B4-BE49-F238E27FC236}">
                <a16:creationId xmlns:a16="http://schemas.microsoft.com/office/drawing/2014/main" id="{862B2B38-E040-434F-6517-C186AC6B2D2E}"/>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a:fillRect/>
          </a:stretch>
        </p:blipFill>
        <p:spPr bwMode="auto">
          <a:xfrm>
            <a:off x="7627938" y="0"/>
            <a:ext cx="4564062" cy="6601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615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4D497-E275-BC62-4EE4-883C15E3D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076971-2A36-6E7A-BAF9-0021098FD8EA}"/>
              </a:ext>
            </a:extLst>
          </p:cNvPr>
          <p:cNvSpPr txBox="1">
            <a:spLocks noGrp="1"/>
          </p:cNvSpPr>
          <p:nvPr>
            <p:ph type="title" idx="4294967295"/>
          </p:nvPr>
        </p:nvSpPr>
        <p:spPr>
          <a:xfrm>
            <a:off x="5610126" y="63161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Contact with Visit Wales | 2025 Trips</a:t>
            </a:r>
          </a:p>
        </p:txBody>
      </p:sp>
      <p:sp>
        <p:nvSpPr>
          <p:cNvPr id="5" name="Rectangle 4">
            <a:extLst>
              <a:ext uri="{FF2B5EF4-FFF2-40B4-BE49-F238E27FC236}">
                <a16:creationId xmlns:a16="http://schemas.microsoft.com/office/drawing/2014/main" id="{B208F75C-1B3D-FD4E-58E8-66623B131540}"/>
              </a:ext>
              <a:ext uri="{C183D7F6-B498-43B3-948B-1728B52AA6E4}">
                <adec:decorative xmlns:adec="http://schemas.microsoft.com/office/drawing/2017/decorative" val="1"/>
              </a:ext>
            </a:extLst>
          </p:cNvPr>
          <p:cNvSpPr/>
          <p:nvPr/>
        </p:nvSpPr>
        <p:spPr>
          <a:xfrm>
            <a:off x="0" y="1"/>
            <a:ext cx="5162550" cy="6608776"/>
          </a:xfrm>
          <a:prstGeom prst="rect">
            <a:avLst/>
          </a:prstGeom>
          <a:solidFill>
            <a:srgbClr val="1207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6D4289A0-BDA3-86BD-8D43-75496059A6BE}"/>
              </a:ext>
            </a:extLst>
          </p:cNvPr>
          <p:cNvSpPr txBox="1"/>
          <p:nvPr/>
        </p:nvSpPr>
        <p:spPr>
          <a:xfrm>
            <a:off x="364126" y="1321695"/>
            <a:ext cx="4632961" cy="4431983"/>
          </a:xfrm>
          <a:prstGeom prst="rect">
            <a:avLst/>
          </a:prstGeom>
          <a:noFill/>
        </p:spPr>
        <p:txBody>
          <a:bodyPr wrap="square">
            <a:spAutoFit/>
          </a:bodyPr>
          <a:lstStyle/>
          <a:p>
            <a:r>
              <a:rPr lang="en-US" b="1" dirty="0">
                <a:solidFill>
                  <a:schemeClr val="bg1"/>
                </a:solidFill>
                <a:latin typeface="Arial" panose="020B0604020202020204" pitchFamily="34" charset="0"/>
                <a:ea typeface="+mj-ea"/>
                <a:cs typeface="Arial" panose="020B0604020202020204" pitchFamily="34" charset="0"/>
              </a:rPr>
              <a:t>E-newsletters from Visit Wales were the most popular way for potential visitors to be in contact with Visit Wales, , though this is likely influenced by the skewed sample*.</a:t>
            </a:r>
          </a:p>
          <a:p>
            <a:endParaRPr lang="en-US" b="1" dirty="0">
              <a:solidFill>
                <a:schemeClr val="bg1"/>
              </a:solidFill>
              <a:latin typeface="Arial" panose="020B0604020202020204" pitchFamily="34" charset="0"/>
              <a:ea typeface="+mj-ea"/>
              <a:cs typeface="Arial" panose="020B0604020202020204" pitchFamily="34" charset="0"/>
            </a:endParaRPr>
          </a:p>
          <a:p>
            <a:r>
              <a:rPr lang="en-US" b="1" dirty="0">
                <a:solidFill>
                  <a:schemeClr val="bg1"/>
                </a:solidFill>
              </a:rPr>
              <a:t>48% also visited the Visit Wales website. Instagram and Facebook lead the way in terms of social media.</a:t>
            </a:r>
          </a:p>
          <a:p>
            <a:endParaRPr lang="en-US" b="1" dirty="0">
              <a:solidFill>
                <a:schemeClr val="bg1"/>
              </a:solidFill>
            </a:endParaRPr>
          </a:p>
          <a:p>
            <a:r>
              <a:rPr lang="en-GB" sz="1200" b="1" dirty="0">
                <a:solidFill>
                  <a:schemeClr val="bg1"/>
                </a:solidFill>
              </a:rPr>
              <a:t>*</a:t>
            </a:r>
            <a:r>
              <a:rPr lang="en-US" sz="1200" dirty="0">
                <a:solidFill>
                  <a:schemeClr val="bg1"/>
                </a:solidFill>
              </a:rPr>
              <a:t>The majority of the re-contact sample comes from the ECRM database, and most of the social media sample was captured via Facebook. As both sources rank within the top three, this may influence the overall distribution of responses.</a:t>
            </a:r>
            <a:endParaRPr lang="en-GB" sz="1200" b="1" dirty="0">
              <a:solidFill>
                <a:schemeClr val="bg1"/>
              </a:solidFill>
            </a:endParaRPr>
          </a:p>
          <a:p>
            <a:endParaRPr lang="en-GB" b="1" dirty="0">
              <a:solidFill>
                <a:schemeClr val="bg1"/>
              </a:solidFill>
            </a:endParaRPr>
          </a:p>
          <a:p>
            <a:endParaRPr lang="en-US" b="1" dirty="0">
              <a:solidFill>
                <a:schemeClr val="bg1"/>
              </a:solidFill>
              <a:latin typeface="Arial" panose="020B0604020202020204" pitchFamily="34" charset="0"/>
              <a:ea typeface="+mj-ea"/>
              <a:cs typeface="Arial" panose="020B0604020202020204" pitchFamily="34" charset="0"/>
            </a:endParaRPr>
          </a:p>
          <a:p>
            <a:endParaRPr lang="en-GB" b="1" dirty="0">
              <a:solidFill>
                <a:schemeClr val="bg1"/>
              </a:solidFill>
              <a:latin typeface="Arial" panose="020B0604020202020204" pitchFamily="34" charset="0"/>
              <a:ea typeface="+mj-ea"/>
              <a:cs typeface="Arial" panose="020B0604020202020204" pitchFamily="34" charset="0"/>
            </a:endParaRPr>
          </a:p>
        </p:txBody>
      </p:sp>
      <p:graphicFrame>
        <p:nvGraphicFramePr>
          <p:cNvPr id="12" name="Chart 11" descr="Bar chart showing how respondents interacted with Visit Wales during 2025. E-newsletters were by far the most common point of contact, followed by visits to the Visit Wales website. Instagram and Facebook were used by smaller proportions, while relatively few respondents reported using other social media platforms.">
            <a:extLst>
              <a:ext uri="{FF2B5EF4-FFF2-40B4-BE49-F238E27FC236}">
                <a16:creationId xmlns:a16="http://schemas.microsoft.com/office/drawing/2014/main" id="{65E3E3C2-D376-B908-3B02-4D201EF1F638}"/>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067107877"/>
              </p:ext>
            </p:extLst>
          </p:nvPr>
        </p:nvGraphicFramePr>
        <p:xfrm>
          <a:off x="5610126" y="1321695"/>
          <a:ext cx="6217747" cy="447620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3">
            <a:extLst>
              <a:ext uri="{FF2B5EF4-FFF2-40B4-BE49-F238E27FC236}">
                <a16:creationId xmlns:a16="http://schemas.microsoft.com/office/drawing/2014/main" id="{0DF18273-CCBA-86B4-FE98-38ACC37DD133}"/>
              </a:ext>
            </a:extLst>
          </p:cNvPr>
          <p:cNvSpPr txBox="1">
            <a:spLocks/>
          </p:cNvSpPr>
          <p:nvPr/>
        </p:nvSpPr>
        <p:spPr>
          <a:xfrm>
            <a:off x="5162550" y="6180209"/>
            <a:ext cx="11353800" cy="34730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A19. Thinking about  contact you had with Visit Wales in 2025, which of the following apply to you? </a:t>
            </a:r>
          </a:p>
          <a:p>
            <a:pPr marL="0" indent="0">
              <a:buNone/>
            </a:pPr>
            <a:r>
              <a:rPr lang="en-US" sz="1200" dirty="0">
                <a:solidFill>
                  <a:schemeClr val="tx1"/>
                </a:solidFill>
              </a:rPr>
              <a:t>Total base size, n=1,041.</a:t>
            </a:r>
          </a:p>
        </p:txBody>
      </p:sp>
    </p:spTree>
    <p:extLst>
      <p:ext uri="{BB962C8B-B14F-4D97-AF65-F5344CB8AC3E}">
        <p14:creationId xmlns:p14="http://schemas.microsoft.com/office/powerpoint/2010/main" val="2229980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A1C7-F3E2-162B-040A-920B363664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3A4953-6E4F-BE60-462A-47B2C8076113}"/>
              </a:ext>
              <a:ext uri="{C183D7F6-B498-43B3-948B-1728B52AA6E4}">
                <adec:decorative xmlns:adec="http://schemas.microsoft.com/office/drawing/2017/decorative" val="0"/>
              </a:ext>
            </a:extLst>
          </p:cNvPr>
          <p:cNvSpPr txBox="1">
            <a:spLocks noGrp="1"/>
          </p:cNvSpPr>
          <p:nvPr>
            <p:ph type="title" idx="4294967295"/>
          </p:nvPr>
        </p:nvSpPr>
        <p:spPr>
          <a:xfrm>
            <a:off x="375236" y="1778384"/>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Access to Visit Wales Website | 2025 Trips</a:t>
            </a:r>
          </a:p>
        </p:txBody>
      </p:sp>
      <p:sp>
        <p:nvSpPr>
          <p:cNvPr id="7" name="TextBox 6">
            <a:extLst>
              <a:ext uri="{FF2B5EF4-FFF2-40B4-BE49-F238E27FC236}">
                <a16:creationId xmlns:a16="http://schemas.microsoft.com/office/drawing/2014/main" id="{F81A67DA-E217-D589-27F9-C8971919ABD0}"/>
              </a:ext>
            </a:extLst>
          </p:cNvPr>
          <p:cNvSpPr txBox="1"/>
          <p:nvPr/>
        </p:nvSpPr>
        <p:spPr>
          <a:xfrm>
            <a:off x="360000" y="365124"/>
            <a:ext cx="7012350" cy="1015663"/>
          </a:xfrm>
          <a:prstGeom prst="rect">
            <a:avLst/>
          </a:prstGeom>
          <a:noFill/>
        </p:spPr>
        <p:txBody>
          <a:bodyPr wrap="square" rtlCol="0">
            <a:spAutoFit/>
          </a:bodyPr>
          <a:lstStyle/>
          <a:p>
            <a:r>
              <a:rPr lang="en-US" sz="2000" b="1" dirty="0">
                <a:solidFill>
                  <a:srgbClr val="04043F"/>
                </a:solidFill>
              </a:rPr>
              <a:t>Most visitors accessed the Visit Wales website from home on a laptop. However, while on a trip, mobile phone usage was more common.</a:t>
            </a:r>
          </a:p>
        </p:txBody>
      </p:sp>
      <p:graphicFrame>
        <p:nvGraphicFramePr>
          <p:cNvPr id="4" name="Chart 3" descr="Table comparing devices used to access the Visit Wales website at home, during a trip and at work. Desktop and laptop computers were most commonly used at home, while mobile phones dominated during trips. Both desktop and mobile devices were widely used when accessing the website at work.">
            <a:extLst>
              <a:ext uri="{FF2B5EF4-FFF2-40B4-BE49-F238E27FC236}">
                <a16:creationId xmlns:a16="http://schemas.microsoft.com/office/drawing/2014/main" id="{A606ACFD-BED3-1E6E-291E-0A150618F37D}"/>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640017858"/>
              </p:ext>
            </p:extLst>
          </p:nvPr>
        </p:nvGraphicFramePr>
        <p:xfrm>
          <a:off x="753349" y="1645409"/>
          <a:ext cx="6243345" cy="33305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8">
            <a:extLst>
              <a:ext uri="{FF2B5EF4-FFF2-40B4-BE49-F238E27FC236}">
                <a16:creationId xmlns:a16="http://schemas.microsoft.com/office/drawing/2014/main" id="{EB4302EA-12E7-6874-0938-C5C9BAB51D0D}"/>
              </a:ext>
            </a:extLst>
          </p:cNvPr>
          <p:cNvGraphicFramePr>
            <a:graphicFrameLocks noGrp="1"/>
          </p:cNvGraphicFramePr>
          <p:nvPr>
            <p:extLst>
              <p:ext uri="{D42A27DB-BD31-4B8C-83A1-F6EECF244321}">
                <p14:modId xmlns:p14="http://schemas.microsoft.com/office/powerpoint/2010/main" val="3703736235"/>
              </p:ext>
            </p:extLst>
          </p:nvPr>
        </p:nvGraphicFramePr>
        <p:xfrm>
          <a:off x="226745" y="4628156"/>
          <a:ext cx="6551126" cy="1224280"/>
        </p:xfrm>
        <a:graphic>
          <a:graphicData uri="http://schemas.openxmlformats.org/drawingml/2006/table">
            <a:tbl>
              <a:tblPr firstRow="1" bandRow="1">
                <a:tableStyleId>{5C22544A-7EE6-4342-B048-85BDC9FD1C3A}</a:tableStyleId>
              </a:tblPr>
              <a:tblGrid>
                <a:gridCol w="765359">
                  <a:extLst>
                    <a:ext uri="{9D8B030D-6E8A-4147-A177-3AD203B41FA5}">
                      <a16:colId xmlns:a16="http://schemas.microsoft.com/office/drawing/2014/main" val="2594540140"/>
                    </a:ext>
                  </a:extLst>
                </a:gridCol>
                <a:gridCol w="1928589">
                  <a:extLst>
                    <a:ext uri="{9D8B030D-6E8A-4147-A177-3AD203B41FA5}">
                      <a16:colId xmlns:a16="http://schemas.microsoft.com/office/drawing/2014/main" val="2319858019"/>
                    </a:ext>
                  </a:extLst>
                </a:gridCol>
                <a:gridCol w="1928589">
                  <a:extLst>
                    <a:ext uri="{9D8B030D-6E8A-4147-A177-3AD203B41FA5}">
                      <a16:colId xmlns:a16="http://schemas.microsoft.com/office/drawing/2014/main" val="2725203612"/>
                    </a:ext>
                  </a:extLst>
                </a:gridCol>
                <a:gridCol w="1928589">
                  <a:extLst>
                    <a:ext uri="{9D8B030D-6E8A-4147-A177-3AD203B41FA5}">
                      <a16:colId xmlns:a16="http://schemas.microsoft.com/office/drawing/2014/main" val="2883182107"/>
                    </a:ext>
                  </a:extLst>
                </a:gridCol>
              </a:tblGrid>
              <a:tr h="370840">
                <a:tc>
                  <a:txBody>
                    <a:bodyPr/>
                    <a:lstStyle/>
                    <a:p>
                      <a:pPr algn="ctr"/>
                      <a:endParaRPr lang="en-GB" sz="1400" b="0">
                        <a:solidFill>
                          <a:srgbClr val="002060"/>
                        </a:solidFill>
                      </a:endParaRPr>
                    </a:p>
                  </a:txBody>
                  <a:tcPr anchor="ctr">
                    <a:lnL w="6350" cap="flat" cmpd="sng" algn="ctr">
                      <a:no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0">
                          <a:solidFill>
                            <a:srgbClr val="002060"/>
                          </a:solidFill>
                        </a:rPr>
                        <a:t>At Home</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0">
                          <a:solidFill>
                            <a:srgbClr val="002060"/>
                          </a:solidFill>
                        </a:rPr>
                        <a:t>During a trip to Wales</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0">
                          <a:solidFill>
                            <a:srgbClr val="002060"/>
                          </a:solidFill>
                        </a:rPr>
                        <a:t>At work</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73339812"/>
                  </a:ext>
                </a:extLst>
              </a:tr>
              <a:tr h="426720">
                <a:tc>
                  <a:txBody>
                    <a:bodyPr/>
                    <a:lstStyle/>
                    <a:p>
                      <a:pPr algn="ctr"/>
                      <a:r>
                        <a:rPr lang="en-GB" sz="1100" b="0">
                          <a:solidFill>
                            <a:srgbClr val="002060"/>
                          </a:solidFill>
                        </a:rPr>
                        <a:t>Laptop/</a:t>
                      </a:r>
                    </a:p>
                    <a:p>
                      <a:pPr algn="ctr"/>
                      <a:r>
                        <a:rPr lang="en-GB" sz="1100" b="0">
                          <a:solidFill>
                            <a:srgbClr val="002060"/>
                          </a:solidFill>
                        </a:rPr>
                        <a:t>Desktop</a:t>
                      </a:r>
                    </a:p>
                  </a:txBody>
                  <a:tcPr>
                    <a:lnL w="6350" cap="flat" cmpd="sng" algn="ctr">
                      <a:no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dirty="0">
                          <a:solidFill>
                            <a:srgbClr val="002060"/>
                          </a:solidFill>
                        </a:rPr>
                        <a:t>76%</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dirty="0">
                          <a:solidFill>
                            <a:srgbClr val="002060"/>
                          </a:solidFill>
                        </a:rPr>
                        <a:t>22%</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dirty="0">
                          <a:solidFill>
                            <a:srgbClr val="002060"/>
                          </a:solidFill>
                        </a:rPr>
                        <a:t>55%</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19538"/>
                  </a:ext>
                </a:extLst>
              </a:tr>
              <a:tr h="426720">
                <a:tc>
                  <a:txBody>
                    <a:bodyPr/>
                    <a:lstStyle/>
                    <a:p>
                      <a:pPr algn="ctr"/>
                      <a:r>
                        <a:rPr lang="en-GB" sz="1100" b="0">
                          <a:solidFill>
                            <a:srgbClr val="002060"/>
                          </a:solidFill>
                        </a:rPr>
                        <a:t>Mobile</a:t>
                      </a:r>
                    </a:p>
                  </a:txBody>
                  <a:tcPr>
                    <a:lnL w="6350" cap="flat" cmpd="sng" algn="ctr">
                      <a:no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dirty="0">
                          <a:solidFill>
                            <a:srgbClr val="002060"/>
                          </a:solidFill>
                        </a:rPr>
                        <a:t>65%</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dirty="0">
                          <a:solidFill>
                            <a:srgbClr val="002060"/>
                          </a:solidFill>
                        </a:rPr>
                        <a:t>91%</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200" b="0" dirty="0">
                          <a:solidFill>
                            <a:srgbClr val="002060"/>
                          </a:solidFill>
                        </a:rPr>
                        <a:t>59%</a:t>
                      </a:r>
                    </a:p>
                  </a:txBody>
                  <a:tcPr anchor="ctr">
                    <a:lnL w="6350" cap="flat" cmpd="sng" algn="ctr">
                      <a:solidFill>
                        <a:srgbClr val="002060"/>
                      </a:solidFill>
                      <a:prstDash val="solid"/>
                      <a:round/>
                      <a:headEnd type="none" w="med" len="med"/>
                      <a:tailEnd type="none" w="med" len="med"/>
                    </a:lnL>
                    <a:lnR w="635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91710195"/>
                  </a:ext>
                </a:extLst>
              </a:tr>
            </a:tbl>
          </a:graphicData>
        </a:graphic>
      </p:graphicFrame>
      <p:sp>
        <p:nvSpPr>
          <p:cNvPr id="10" name="Text Placeholder 3">
            <a:extLst>
              <a:ext uri="{FF2B5EF4-FFF2-40B4-BE49-F238E27FC236}">
                <a16:creationId xmlns:a16="http://schemas.microsoft.com/office/drawing/2014/main" id="{B7F48692-198B-7EDC-BAA5-5DF663EC41FB}"/>
              </a:ext>
              <a:ext uri="{C183D7F6-B498-43B3-948B-1728B52AA6E4}">
                <adec:decorative xmlns:adec="http://schemas.microsoft.com/office/drawing/2017/decorative" val="0"/>
              </a:ext>
            </a:extLst>
          </p:cNvPr>
          <p:cNvSpPr txBox="1">
            <a:spLocks/>
          </p:cNvSpPr>
          <p:nvPr/>
        </p:nvSpPr>
        <p:spPr>
          <a:xfrm>
            <a:off x="256126" y="6080124"/>
            <a:ext cx="6788999" cy="549276"/>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A20. In the past 12 months, what devices did you use to access the Visit Wales website?  Who visited Visit Wales website, n=501, at home n=496, during a trip n=129, and at work n=127.</a:t>
            </a:r>
          </a:p>
        </p:txBody>
      </p:sp>
      <p:pic>
        <p:nvPicPr>
          <p:cNvPr id="6146" name="Picture 2">
            <a:extLst>
              <a:ext uri="{FF2B5EF4-FFF2-40B4-BE49-F238E27FC236}">
                <a16:creationId xmlns:a16="http://schemas.microsoft.com/office/drawing/2014/main" id="{FF297C8C-162A-5C0C-F90C-574554273E28}"/>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4">
            <a:extLst>
              <a:ext uri="{28A0092B-C50C-407E-A947-70E740481C1C}">
                <a14:useLocalDpi xmlns:a14="http://schemas.microsoft.com/office/drawing/2010/main" val="0"/>
              </a:ext>
            </a:extLst>
          </a:blip>
          <a:srcRect t="-115"/>
          <a:stretch>
            <a:fillRect/>
          </a:stretch>
        </p:blipFill>
        <p:spPr bwMode="auto">
          <a:xfrm>
            <a:off x="7627200" y="0"/>
            <a:ext cx="4564800" cy="6609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281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7EFF-5F9D-0788-3EA5-3CF3921CAC0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5EB0E14-D0B1-D843-B834-06046BF3B363}"/>
              </a:ext>
            </a:extLst>
          </p:cNvPr>
          <p:cNvSpPr txBox="1">
            <a:spLocks noGrp="1"/>
          </p:cNvSpPr>
          <p:nvPr>
            <p:ph type="title" idx="4294967295"/>
          </p:nvPr>
        </p:nvSpPr>
        <p:spPr>
          <a:xfrm>
            <a:off x="360000" y="1537545"/>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Visit Wales Influence on Trip Decision | 2025 Trips</a:t>
            </a:r>
          </a:p>
        </p:txBody>
      </p:sp>
      <p:sp>
        <p:nvSpPr>
          <p:cNvPr id="6" name="Title 5">
            <a:extLst>
              <a:ext uri="{FF2B5EF4-FFF2-40B4-BE49-F238E27FC236}">
                <a16:creationId xmlns:a16="http://schemas.microsoft.com/office/drawing/2014/main" id="{9C529624-E709-4FBE-D0E5-837D99199F26}"/>
              </a:ext>
            </a:extLst>
          </p:cNvPr>
          <p:cNvSpPr txBox="1">
            <a:spLocks/>
          </p:cNvSpPr>
          <p:nvPr/>
        </p:nvSpPr>
        <p:spPr>
          <a:xfrm>
            <a:off x="360000" y="377489"/>
            <a:ext cx="11163302" cy="549275"/>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sz="1800" b="1" noProof="0" dirty="0"/>
              <a:t>16% stated that communications from Visit </a:t>
            </a:r>
            <a:r>
              <a:rPr lang="en-US" sz="1800" b="1" noProof="0" dirty="0">
                <a:solidFill>
                  <a:srgbClr val="002060"/>
                </a:solidFill>
              </a:rPr>
              <a:t>Wales had a major or strong influence on </a:t>
            </a:r>
            <a:r>
              <a:rPr lang="en-US" sz="1800" b="1" noProof="0" dirty="0"/>
              <a:t>their decision to visit Wales. Additionally, 33% reported that Visit Wales communications influenced them to visit a part of Wales they had not been to before, aligning with messaging about discovering new places.</a:t>
            </a:r>
          </a:p>
        </p:txBody>
      </p:sp>
      <p:graphicFrame>
        <p:nvGraphicFramePr>
          <p:cNvPr id="17" name="Chart 16" descr="Bar chart showing the influence of Visit Wales communications on visitors' decision to travel. Most respondents reported either no influence or a moderate influence. Around one in six rated communications as having a strong or major influence, demonstrating that Visit Wales marketing contributed directly to some travel decisions.">
            <a:extLst>
              <a:ext uri="{FF2B5EF4-FFF2-40B4-BE49-F238E27FC236}">
                <a16:creationId xmlns:a16="http://schemas.microsoft.com/office/drawing/2014/main" id="{AA9E1E85-1B73-1AF6-AB67-32A3F1E9E422}"/>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387691390"/>
              </p:ext>
            </p:extLst>
          </p:nvPr>
        </p:nvGraphicFramePr>
        <p:xfrm>
          <a:off x="213740" y="2272743"/>
          <a:ext cx="4254500" cy="329918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0177B7FD-923B-F132-12BD-19A776BAD4EC}"/>
              </a:ext>
              <a:ext uri="{C183D7F6-B498-43B3-948B-1728B52AA6E4}">
                <adec:decorative xmlns:adec="http://schemas.microsoft.com/office/drawing/2017/decorative" val="0"/>
              </a:ext>
            </a:extLst>
          </p:cNvPr>
          <p:cNvSpPr txBox="1"/>
          <p:nvPr/>
        </p:nvSpPr>
        <p:spPr>
          <a:xfrm>
            <a:off x="724907" y="2875314"/>
            <a:ext cx="797810" cy="338554"/>
          </a:xfrm>
          <a:prstGeom prst="rect">
            <a:avLst/>
          </a:prstGeom>
          <a:noFill/>
        </p:spPr>
        <p:txBody>
          <a:bodyPr wrap="square" rtlCol="0">
            <a:spAutoFit/>
          </a:bodyPr>
          <a:lstStyle/>
          <a:p>
            <a:r>
              <a:rPr lang="en-GB" sz="1600" noProof="0" dirty="0">
                <a:solidFill>
                  <a:srgbClr val="120742"/>
                </a:solidFill>
              </a:rPr>
              <a:t>16%</a:t>
            </a:r>
          </a:p>
        </p:txBody>
      </p:sp>
      <p:sp>
        <p:nvSpPr>
          <p:cNvPr id="9" name="TextBox 8">
            <a:extLst>
              <a:ext uri="{FF2B5EF4-FFF2-40B4-BE49-F238E27FC236}">
                <a16:creationId xmlns:a16="http://schemas.microsoft.com/office/drawing/2014/main" id="{518F685E-84DD-8515-8370-80496B20DA28}"/>
              </a:ext>
            </a:extLst>
          </p:cNvPr>
          <p:cNvSpPr txBox="1"/>
          <p:nvPr/>
        </p:nvSpPr>
        <p:spPr>
          <a:xfrm>
            <a:off x="5006812" y="1537544"/>
            <a:ext cx="6107475" cy="307777"/>
          </a:xfrm>
          <a:prstGeom prst="rect">
            <a:avLst/>
          </a:prstGeom>
          <a:noFill/>
        </p:spPr>
        <p:txBody>
          <a:bodyPr wrap="square" rtlCol="0">
            <a:spAutoFit/>
          </a:bodyPr>
          <a:lstStyle/>
          <a:p>
            <a:r>
              <a:rPr lang="en-GB" sz="1400" dirty="0">
                <a:solidFill>
                  <a:srgbClr val="120742"/>
                </a:solidFill>
              </a:rPr>
              <a:t>Visit Wales Influence on Trip Behaviours | 2025 Trips</a:t>
            </a:r>
          </a:p>
        </p:txBody>
      </p:sp>
      <p:graphicFrame>
        <p:nvGraphicFramePr>
          <p:cNvPr id="2" name="Chart 1" descr="Bar chart showing ways Visit Wales communications influenced visitor behaviour. The most common impact was encouraging visitors to explore parts of Wales they had not previously visited. Smaller proportions reported visiting more places, travelling outside the summer season, taking part in different activities or increasing their spending.">
            <a:extLst>
              <a:ext uri="{FF2B5EF4-FFF2-40B4-BE49-F238E27FC236}">
                <a16:creationId xmlns:a16="http://schemas.microsoft.com/office/drawing/2014/main" id="{84015118-E0BE-881A-25A2-44DE493F095D}"/>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753215989"/>
              </p:ext>
            </p:extLst>
          </p:nvPr>
        </p:nvGraphicFramePr>
        <p:xfrm>
          <a:off x="2789218" y="2139696"/>
          <a:ext cx="7978569" cy="343223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Placeholder 3">
            <a:extLst>
              <a:ext uri="{FF2B5EF4-FFF2-40B4-BE49-F238E27FC236}">
                <a16:creationId xmlns:a16="http://schemas.microsoft.com/office/drawing/2014/main" id="{2B55DD0C-88D4-AC57-7716-C8E2E67BE56D}"/>
              </a:ext>
            </a:extLst>
          </p:cNvPr>
          <p:cNvSpPr txBox="1">
            <a:spLocks/>
          </p:cNvSpPr>
          <p:nvPr/>
        </p:nvSpPr>
        <p:spPr>
          <a:xfrm>
            <a:off x="419100" y="5999347"/>
            <a:ext cx="11353800" cy="561268"/>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A22. On a scale of 1 to 5 where 1 means ‘no influence at ’ and 5 means 'a major influence', what influence, if any, did Visit Wales communications have on your decision to take a short break or holiday in 2025? </a:t>
            </a:r>
          </a:p>
          <a:p>
            <a:pPr marL="0" indent="0">
              <a:buNone/>
            </a:pPr>
            <a:r>
              <a:rPr lang="en-US" sz="1200" dirty="0">
                <a:solidFill>
                  <a:schemeClr val="tx1"/>
                </a:solidFill>
              </a:rPr>
              <a:t>A23. In 2025, did Visit Wales communications impact your </a:t>
            </a:r>
            <a:r>
              <a:rPr lang="en-US" sz="1200" dirty="0" err="1">
                <a:solidFill>
                  <a:schemeClr val="tx1"/>
                </a:solidFill>
              </a:rPr>
              <a:t>behaviour</a:t>
            </a:r>
            <a:r>
              <a:rPr lang="en-US" sz="1200" dirty="0">
                <a:solidFill>
                  <a:schemeClr val="tx1"/>
                </a:solidFill>
              </a:rPr>
              <a:t> in any of the following ways...  2025 Wales trip takers, n=159. </a:t>
            </a:r>
          </a:p>
        </p:txBody>
      </p:sp>
      <p:grpSp>
        <p:nvGrpSpPr>
          <p:cNvPr id="13" name="Group 12">
            <a:extLst>
              <a:ext uri="{FF2B5EF4-FFF2-40B4-BE49-F238E27FC236}">
                <a16:creationId xmlns:a16="http://schemas.microsoft.com/office/drawing/2014/main" id="{65976E50-DD72-CCF7-D0AD-E788C9B5C14D}"/>
              </a:ext>
              <a:ext uri="{C183D7F6-B498-43B3-948B-1728B52AA6E4}">
                <adec:decorative xmlns:adec="http://schemas.microsoft.com/office/drawing/2017/decorative" val="1"/>
              </a:ext>
            </a:extLst>
          </p:cNvPr>
          <p:cNvGrpSpPr/>
          <p:nvPr/>
        </p:nvGrpSpPr>
        <p:grpSpPr>
          <a:xfrm>
            <a:off x="1300241" y="2809603"/>
            <a:ext cx="180000" cy="520629"/>
            <a:chOff x="1612103" y="2751070"/>
            <a:chExt cx="151231" cy="726920"/>
          </a:xfrm>
        </p:grpSpPr>
        <p:cxnSp>
          <p:nvCxnSpPr>
            <p:cNvPr id="11" name="Straight Connector 10">
              <a:extLst>
                <a:ext uri="{FF2B5EF4-FFF2-40B4-BE49-F238E27FC236}">
                  <a16:creationId xmlns:a16="http://schemas.microsoft.com/office/drawing/2014/main" id="{1B31ABFE-B8AF-7D94-0998-ED97D6EE2CF7}"/>
                </a:ext>
              </a:extLst>
            </p:cNvPr>
            <p:cNvCxnSpPr/>
            <p:nvPr/>
          </p:nvCxnSpPr>
          <p:spPr>
            <a:xfrm>
              <a:off x="1763334" y="2751070"/>
              <a:ext cx="0" cy="726920"/>
            </a:xfrm>
            <a:prstGeom prst="line">
              <a:avLst/>
            </a:prstGeom>
            <a:ln>
              <a:solidFill>
                <a:srgbClr val="92D050"/>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A3DFD6C-1312-5D98-4F1E-3EFC59F3B5CA}"/>
                </a:ext>
              </a:extLst>
            </p:cNvPr>
            <p:cNvCxnSpPr>
              <a:cxnSpLocks/>
            </p:cNvCxnSpPr>
            <p:nvPr/>
          </p:nvCxnSpPr>
          <p:spPr>
            <a:xfrm flipH="1">
              <a:off x="1612103" y="3114530"/>
              <a:ext cx="151231" cy="0"/>
            </a:xfrm>
            <a:prstGeom prst="line">
              <a:avLst/>
            </a:prstGeom>
            <a:ln>
              <a:solidFill>
                <a:srgbClr val="92D050"/>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a:extLst>
              <a:ext uri="{FF2B5EF4-FFF2-40B4-BE49-F238E27FC236}">
                <a16:creationId xmlns:a16="http://schemas.microsoft.com/office/drawing/2014/main" id="{FC643399-30C8-3E13-AD87-9E4F89FB699F}"/>
              </a:ext>
              <a:ext uri="{C183D7F6-B498-43B3-948B-1728B52AA6E4}">
                <adec:decorative xmlns:adec="http://schemas.microsoft.com/office/drawing/2017/decorative" val="1"/>
              </a:ext>
            </a:extLst>
          </p:cNvPr>
          <p:cNvCxnSpPr>
            <a:cxnSpLocks/>
          </p:cNvCxnSpPr>
          <p:nvPr/>
        </p:nvCxnSpPr>
        <p:spPr>
          <a:xfrm flipV="1">
            <a:off x="4734604" y="2139696"/>
            <a:ext cx="0" cy="3532501"/>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19B2DBC-9D04-CBB2-F134-4C40189768FA}"/>
              </a:ext>
              <a:ext uri="{C183D7F6-B498-43B3-948B-1728B52AA6E4}">
                <adec:decorative xmlns:adec="http://schemas.microsoft.com/office/drawing/2017/decorative" val="1"/>
              </a:ext>
            </a:extLst>
          </p:cNvPr>
          <p:cNvCxnSpPr>
            <a:cxnSpLocks/>
          </p:cNvCxnSpPr>
          <p:nvPr/>
        </p:nvCxnSpPr>
        <p:spPr>
          <a:xfrm flipH="1">
            <a:off x="6167164" y="2712720"/>
            <a:ext cx="4778204" cy="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8839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597BF-DD29-9323-8A16-8C09456F3647}"/>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75E695BD-01E3-1C29-91CF-794A8EE1F763}"/>
              </a:ext>
            </a:extLst>
          </p:cNvPr>
          <p:cNvSpPr txBox="1">
            <a:spLocks noGrp="1"/>
          </p:cNvSpPr>
          <p:nvPr>
            <p:ph type="title" idx="4294967295"/>
          </p:nvPr>
        </p:nvSpPr>
        <p:spPr>
          <a:xfrm>
            <a:off x="360000" y="1207452"/>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Types of communication seen and perceived level of influence | 2025 Trips</a:t>
            </a:r>
          </a:p>
        </p:txBody>
      </p:sp>
      <p:sp>
        <p:nvSpPr>
          <p:cNvPr id="23" name="TextBox 22">
            <a:extLst>
              <a:ext uri="{FF2B5EF4-FFF2-40B4-BE49-F238E27FC236}">
                <a16:creationId xmlns:a16="http://schemas.microsoft.com/office/drawing/2014/main" id="{F568673D-3607-24DD-82ED-588A8C430EDD}"/>
              </a:ext>
            </a:extLst>
          </p:cNvPr>
          <p:cNvSpPr txBox="1"/>
          <p:nvPr/>
        </p:nvSpPr>
        <p:spPr>
          <a:xfrm>
            <a:off x="360000" y="365124"/>
            <a:ext cx="11444904" cy="707886"/>
          </a:xfrm>
          <a:prstGeom prst="rect">
            <a:avLst/>
          </a:prstGeom>
          <a:noFill/>
        </p:spPr>
        <p:txBody>
          <a:bodyPr wrap="square" rtlCol="0">
            <a:spAutoFit/>
          </a:bodyPr>
          <a:lstStyle/>
          <a:p>
            <a:r>
              <a:rPr lang="en-US" sz="2000" b="1" dirty="0">
                <a:solidFill>
                  <a:srgbClr val="04043F"/>
                </a:solidFill>
              </a:rPr>
              <a:t>52% saw communications about new places. Of those, 43% found it very or extremely influential.</a:t>
            </a:r>
          </a:p>
        </p:txBody>
      </p:sp>
      <p:graphicFrame>
        <p:nvGraphicFramePr>
          <p:cNvPr id="5" name="Table 4">
            <a:extLst>
              <a:ext uri="{FF2B5EF4-FFF2-40B4-BE49-F238E27FC236}">
                <a16:creationId xmlns:a16="http://schemas.microsoft.com/office/drawing/2014/main" id="{41234CC0-F903-B3C9-8939-CD4D14208C85}"/>
              </a:ext>
            </a:extLst>
          </p:cNvPr>
          <p:cNvGraphicFramePr>
            <a:graphicFrameLocks noGrp="1"/>
          </p:cNvGraphicFramePr>
          <p:nvPr>
            <p:extLst>
              <p:ext uri="{D42A27DB-BD31-4B8C-83A1-F6EECF244321}">
                <p14:modId xmlns:p14="http://schemas.microsoft.com/office/powerpoint/2010/main" val="1927005856"/>
              </p:ext>
            </p:extLst>
          </p:nvPr>
        </p:nvGraphicFramePr>
        <p:xfrm>
          <a:off x="3146016" y="1468519"/>
          <a:ext cx="6918547" cy="4287283"/>
        </p:xfrm>
        <a:graphic>
          <a:graphicData uri="http://schemas.openxmlformats.org/drawingml/2006/table">
            <a:tbl>
              <a:tblPr firstRow="1" bandRow="1">
                <a:tableStyleId>{5C22544A-7EE6-4342-B048-85BDC9FD1C3A}</a:tableStyleId>
              </a:tblPr>
              <a:tblGrid>
                <a:gridCol w="5053653">
                  <a:extLst>
                    <a:ext uri="{9D8B030D-6E8A-4147-A177-3AD203B41FA5}">
                      <a16:colId xmlns:a16="http://schemas.microsoft.com/office/drawing/2014/main" val="2457979750"/>
                    </a:ext>
                  </a:extLst>
                </a:gridCol>
                <a:gridCol w="1864894">
                  <a:extLst>
                    <a:ext uri="{9D8B030D-6E8A-4147-A177-3AD203B41FA5}">
                      <a16:colId xmlns:a16="http://schemas.microsoft.com/office/drawing/2014/main" val="1815352964"/>
                    </a:ext>
                  </a:extLst>
                </a:gridCol>
              </a:tblGrid>
              <a:tr h="62912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1" dirty="0">
                          <a:solidFill>
                            <a:srgbClr val="120742"/>
                          </a:solidFill>
                        </a:rPr>
                        <a:t>Very/Extremely Influential</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03699709"/>
                  </a:ext>
                </a:extLst>
              </a:tr>
              <a:tr h="73347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600" b="1" kern="1200" dirty="0">
                          <a:solidFill>
                            <a:srgbClr val="120742"/>
                          </a:solidFill>
                          <a:latin typeface="+mn-lt"/>
                          <a:ea typeface="+mn-ea"/>
                          <a:cs typeface="+mn-cs"/>
                        </a:rPr>
                        <a:t>43%</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04172352"/>
                  </a:ext>
                </a:extLst>
              </a:tr>
              <a:tr h="73347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1600" b="1" dirty="0">
                        <a:solidFill>
                          <a:srgbClr val="120742"/>
                        </a:solidFill>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59390575"/>
                  </a:ext>
                </a:extLst>
              </a:tr>
              <a:tr h="73347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600" b="1" dirty="0">
                          <a:solidFill>
                            <a:srgbClr val="120742"/>
                          </a:solidFill>
                        </a:rPr>
                        <a:t>45%</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6801322"/>
                  </a:ext>
                </a:extLst>
              </a:tr>
              <a:tr h="724273">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600" b="1" dirty="0">
                          <a:solidFill>
                            <a:srgbClr val="120742"/>
                          </a:solidFill>
                        </a:rPr>
                        <a:t>44%</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18970430"/>
                  </a:ext>
                </a:extLst>
              </a:tr>
              <a:tr h="733472">
                <a:tc>
                  <a:txBody>
                    <a:bodyPr/>
                    <a:lstStyle/>
                    <a:p>
                      <a:pPr algn="ctr"/>
                      <a:endParaRPr lang="en-GB"/>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600" b="1" dirty="0">
                          <a:solidFill>
                            <a:srgbClr val="120742"/>
                          </a:solidFill>
                        </a:rPr>
                        <a:t>28%</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52931773"/>
                  </a:ext>
                </a:extLst>
              </a:tr>
            </a:tbl>
          </a:graphicData>
        </a:graphic>
      </p:graphicFrame>
      <p:graphicFrame>
        <p:nvGraphicFramePr>
          <p:cNvPr id="6" name="Chart 5" descr="Bar chart showing communications seen by visitors and their perceived influence. Messages promoting new places in Wales were the most frequently recalled and were also considered highly influential by many respondents. Communications about activities, year-round visits and events were seen less often but were similarly well received.">
            <a:extLst>
              <a:ext uri="{FF2B5EF4-FFF2-40B4-BE49-F238E27FC236}">
                <a16:creationId xmlns:a16="http://schemas.microsoft.com/office/drawing/2014/main" id="{55697EA0-7A44-C02D-A67D-9BC25646CF23}"/>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131968297"/>
              </p:ext>
            </p:extLst>
          </p:nvPr>
        </p:nvGraphicFramePr>
        <p:xfrm>
          <a:off x="813262" y="1924216"/>
          <a:ext cx="7217593" cy="4003633"/>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a:extLst>
              <a:ext uri="{FF2B5EF4-FFF2-40B4-BE49-F238E27FC236}">
                <a16:creationId xmlns:a16="http://schemas.microsoft.com/office/drawing/2014/main" id="{ECA21A51-89D3-D53F-33B7-A58066591ABA}"/>
              </a:ext>
              <a:ext uri="{C183D7F6-B498-43B3-948B-1728B52AA6E4}">
                <adec:decorative xmlns:adec="http://schemas.microsoft.com/office/drawing/2017/decorative" val="1"/>
              </a:ext>
            </a:extLst>
          </p:cNvPr>
          <p:cNvCxnSpPr>
            <a:cxnSpLocks/>
          </p:cNvCxnSpPr>
          <p:nvPr/>
        </p:nvCxnSpPr>
        <p:spPr>
          <a:xfrm>
            <a:off x="7764101" y="2433872"/>
            <a:ext cx="986707"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2D094A8-8275-E78C-6F2B-431B6904EBD1}"/>
              </a:ext>
              <a:ext uri="{C183D7F6-B498-43B3-948B-1728B52AA6E4}">
                <adec:decorative xmlns:adec="http://schemas.microsoft.com/office/drawing/2017/decorative" val="1"/>
              </a:ext>
            </a:extLst>
          </p:cNvPr>
          <p:cNvCxnSpPr>
            <a:cxnSpLocks/>
          </p:cNvCxnSpPr>
          <p:nvPr/>
        </p:nvCxnSpPr>
        <p:spPr>
          <a:xfrm>
            <a:off x="5522976" y="3935569"/>
            <a:ext cx="3305883"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271204A-71B6-5A1E-3633-E04CB4017AB4}"/>
              </a:ext>
              <a:ext uri="{C183D7F6-B498-43B3-948B-1728B52AA6E4}">
                <adec:decorative xmlns:adec="http://schemas.microsoft.com/office/drawing/2017/decorative" val="1"/>
              </a:ext>
            </a:extLst>
          </p:cNvPr>
          <p:cNvCxnSpPr>
            <a:cxnSpLocks/>
          </p:cNvCxnSpPr>
          <p:nvPr/>
        </p:nvCxnSpPr>
        <p:spPr>
          <a:xfrm>
            <a:off x="5358384" y="4673991"/>
            <a:ext cx="3470475"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19C6563-535F-8F8A-705A-C5D45419698C}"/>
              </a:ext>
              <a:ext uri="{C183D7F6-B498-43B3-948B-1728B52AA6E4}">
                <adec:decorative xmlns:adec="http://schemas.microsoft.com/office/drawing/2017/decorative" val="1"/>
              </a:ext>
            </a:extLst>
          </p:cNvPr>
          <p:cNvCxnSpPr>
            <a:cxnSpLocks/>
          </p:cNvCxnSpPr>
          <p:nvPr/>
        </p:nvCxnSpPr>
        <p:spPr>
          <a:xfrm>
            <a:off x="4544568" y="5432772"/>
            <a:ext cx="4284291" cy="0"/>
          </a:xfrm>
          <a:prstGeom prst="line">
            <a:avLst/>
          </a:prstGeom>
          <a:ln w="9525">
            <a:solidFill>
              <a:srgbClr val="120742"/>
            </a:solidFill>
            <a:prstDash val="lgDash"/>
          </a:ln>
          <a:effectLst/>
        </p:spPr>
        <p:style>
          <a:lnRef idx="2">
            <a:schemeClr val="accent1"/>
          </a:lnRef>
          <a:fillRef idx="0">
            <a:schemeClr val="accent1"/>
          </a:fillRef>
          <a:effectRef idx="1">
            <a:schemeClr val="accent1"/>
          </a:effectRef>
          <a:fontRef idx="minor">
            <a:schemeClr val="tx1"/>
          </a:fontRef>
        </p:style>
      </p:cxnSp>
      <p:sp>
        <p:nvSpPr>
          <p:cNvPr id="26" name="Rectangle: Rounded Corners 25">
            <a:extLst>
              <a:ext uri="{FF2B5EF4-FFF2-40B4-BE49-F238E27FC236}">
                <a16:creationId xmlns:a16="http://schemas.microsoft.com/office/drawing/2014/main" id="{5C6250AC-5D66-ED81-E1AB-6EB9D6964AA7}"/>
              </a:ext>
              <a:ext uri="{C183D7F6-B498-43B3-948B-1728B52AA6E4}">
                <adec:decorative xmlns:adec="http://schemas.microsoft.com/office/drawing/2017/decorative" val="0"/>
              </a:ext>
            </a:extLst>
          </p:cNvPr>
          <p:cNvSpPr/>
          <p:nvPr/>
        </p:nvSpPr>
        <p:spPr>
          <a:xfrm>
            <a:off x="8828860" y="2296208"/>
            <a:ext cx="591366" cy="358476"/>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681C8EB-A97C-F3F9-0DF0-0BDCF6B915C9}"/>
              </a:ext>
              <a:ext uri="{C183D7F6-B498-43B3-948B-1728B52AA6E4}">
                <adec:decorative xmlns:adec="http://schemas.microsoft.com/office/drawing/2017/decorative" val="0"/>
              </a:ext>
            </a:extLst>
          </p:cNvPr>
          <p:cNvSpPr/>
          <p:nvPr/>
        </p:nvSpPr>
        <p:spPr>
          <a:xfrm>
            <a:off x="8828860" y="3752200"/>
            <a:ext cx="591366" cy="358476"/>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274FAA31-8442-A026-A549-EEABF6AF1C25}"/>
              </a:ext>
              <a:ext uri="{C183D7F6-B498-43B3-948B-1728B52AA6E4}">
                <adec:decorative xmlns:adec="http://schemas.microsoft.com/office/drawing/2017/decorative" val="0"/>
              </a:ext>
            </a:extLst>
          </p:cNvPr>
          <p:cNvSpPr/>
          <p:nvPr/>
        </p:nvSpPr>
        <p:spPr>
          <a:xfrm>
            <a:off x="8828860" y="4480788"/>
            <a:ext cx="591366" cy="358476"/>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E22D7F7-9EF3-12CA-9B50-B5DFE16E5BF3}"/>
              </a:ext>
              <a:ext uri="{C183D7F6-B498-43B3-948B-1728B52AA6E4}">
                <adec:decorative xmlns:adec="http://schemas.microsoft.com/office/drawing/2017/decorative" val="0"/>
              </a:ext>
            </a:extLst>
          </p:cNvPr>
          <p:cNvSpPr/>
          <p:nvPr/>
        </p:nvSpPr>
        <p:spPr>
          <a:xfrm>
            <a:off x="8828860" y="5216455"/>
            <a:ext cx="591366" cy="358476"/>
          </a:xfrm>
          <a:prstGeom prst="roundRect">
            <a:avLst/>
          </a:prstGeom>
          <a:noFill/>
          <a:ln>
            <a:solidFill>
              <a:srgbClr val="1207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Rectangle: Rounded Corners 1">
            <a:extLst>
              <a:ext uri="{FF2B5EF4-FFF2-40B4-BE49-F238E27FC236}">
                <a16:creationId xmlns:a16="http://schemas.microsoft.com/office/drawing/2014/main" id="{9B2E0A35-7A77-C77E-222E-12026A76D0A5}"/>
              </a:ext>
            </a:extLst>
          </p:cNvPr>
          <p:cNvSpPr/>
          <p:nvPr/>
        </p:nvSpPr>
        <p:spPr>
          <a:xfrm>
            <a:off x="9626864" y="3609785"/>
            <a:ext cx="1132639" cy="2100481"/>
          </a:xfrm>
          <a:prstGeom prst="roundRect">
            <a:avLst/>
          </a:prstGeom>
          <a:solidFill>
            <a:srgbClr val="FFD9D9"/>
          </a:solidFill>
          <a:ln w="12700">
            <a:solidFill>
              <a:srgbClr val="CB33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dirty="0">
                <a:solidFill>
                  <a:srgbClr val="BD1E29"/>
                </a:solidFill>
              </a:rPr>
              <a:t>Caution*: Low base size in this group</a:t>
            </a:r>
          </a:p>
        </p:txBody>
      </p:sp>
      <p:sp>
        <p:nvSpPr>
          <p:cNvPr id="7" name="Text Placeholder 3">
            <a:extLst>
              <a:ext uri="{FF2B5EF4-FFF2-40B4-BE49-F238E27FC236}">
                <a16:creationId xmlns:a16="http://schemas.microsoft.com/office/drawing/2014/main" id="{02B2E7C5-643C-8003-5FC4-A0003D46CB82}"/>
              </a:ext>
            </a:extLst>
          </p:cNvPr>
          <p:cNvSpPr txBox="1">
            <a:spLocks/>
          </p:cNvSpPr>
          <p:nvPr/>
        </p:nvSpPr>
        <p:spPr>
          <a:xfrm>
            <a:off x="360000" y="6211499"/>
            <a:ext cx="11353800" cy="22991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A23a. In 2025, did you see any communication promoting Wales in relation to the following? 2025 Wales trip takers, n=159. </a:t>
            </a:r>
          </a:p>
          <a:p>
            <a:pPr marL="0" indent="0">
              <a:buNone/>
            </a:pPr>
            <a:r>
              <a:rPr lang="en-US" sz="1200" dirty="0">
                <a:solidFill>
                  <a:schemeClr val="tx1"/>
                </a:solidFill>
              </a:rPr>
              <a:t>A23b. And how influential were they on your decision to take a trip in Wales in 2025. 2025 Wales trip takers, new places n=83, new activities n=38*, new reasons to visit all year-round n=34*, new events n=18*.*Caution low base size</a:t>
            </a:r>
          </a:p>
        </p:txBody>
      </p:sp>
    </p:spTree>
    <p:extLst>
      <p:ext uri="{BB962C8B-B14F-4D97-AF65-F5344CB8AC3E}">
        <p14:creationId xmlns:p14="http://schemas.microsoft.com/office/powerpoint/2010/main" val="317900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38C49-3EE4-DC85-0C73-9EE6C74855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6B947B-B1C2-518A-FD3F-C35DB19405C3}"/>
              </a:ext>
            </a:extLst>
          </p:cNvPr>
          <p:cNvSpPr txBox="1">
            <a:spLocks noGrp="1"/>
          </p:cNvSpPr>
          <p:nvPr>
            <p:ph type="title" idx="4294967295"/>
          </p:nvPr>
        </p:nvSpPr>
        <p:spPr>
          <a:xfrm>
            <a:off x="360000" y="1655442"/>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Trip decision timings | 2025 Trips</a:t>
            </a:r>
          </a:p>
        </p:txBody>
      </p:sp>
      <p:sp>
        <p:nvSpPr>
          <p:cNvPr id="3" name="TextBox 2">
            <a:extLst>
              <a:ext uri="{FF2B5EF4-FFF2-40B4-BE49-F238E27FC236}">
                <a16:creationId xmlns:a16="http://schemas.microsoft.com/office/drawing/2014/main" id="{71E0AEA2-6C6F-8ADE-841A-54BD71727702}"/>
              </a:ext>
            </a:extLst>
          </p:cNvPr>
          <p:cNvSpPr txBox="1"/>
          <p:nvPr/>
        </p:nvSpPr>
        <p:spPr>
          <a:xfrm>
            <a:off x="360000" y="365124"/>
            <a:ext cx="7012350" cy="707886"/>
          </a:xfrm>
          <a:prstGeom prst="rect">
            <a:avLst/>
          </a:prstGeom>
          <a:noFill/>
        </p:spPr>
        <p:txBody>
          <a:bodyPr wrap="square" rtlCol="0">
            <a:spAutoFit/>
          </a:bodyPr>
          <a:lstStyle/>
          <a:p>
            <a:r>
              <a:rPr lang="en-US" sz="2000" b="1" dirty="0">
                <a:solidFill>
                  <a:srgbClr val="04043F"/>
                </a:solidFill>
              </a:rPr>
              <a:t>67% of trip takers had already decided to take a trip to Wales in 2025 by the end of 2024. </a:t>
            </a:r>
          </a:p>
        </p:txBody>
      </p:sp>
      <p:graphicFrame>
        <p:nvGraphicFramePr>
          <p:cNvPr id="10" name="Chart 9" descr="Bar chart showing when visitors decided to travel to Wales in 2025. Around two-thirds had already decided by the end of 2024, while one-quarter were still considering their options. Only a small proportion were not considering Wales at that stage or could not remember their decision timing.">
            <a:extLst>
              <a:ext uri="{FF2B5EF4-FFF2-40B4-BE49-F238E27FC236}">
                <a16:creationId xmlns:a16="http://schemas.microsoft.com/office/drawing/2014/main" id="{077A5F2D-8CCF-05FD-5F0D-9423745628BF}"/>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500165287"/>
              </p:ext>
            </p:extLst>
          </p:nvPr>
        </p:nvGraphicFramePr>
        <p:xfrm>
          <a:off x="-2491244" y="2365184"/>
          <a:ext cx="9991019" cy="3260908"/>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Straight Connector 3">
            <a:extLst>
              <a:ext uri="{FF2B5EF4-FFF2-40B4-BE49-F238E27FC236}">
                <a16:creationId xmlns:a16="http://schemas.microsoft.com/office/drawing/2014/main" id="{21F5953A-5768-0CC5-0B7B-2D80599EA996}"/>
              </a:ext>
              <a:ext uri="{C183D7F6-B498-43B3-948B-1728B52AA6E4}">
                <adec:decorative xmlns:adec="http://schemas.microsoft.com/office/drawing/2017/decorative" val="1"/>
              </a:ext>
            </a:extLst>
          </p:cNvPr>
          <p:cNvCxnSpPr>
            <a:cxnSpLocks/>
          </p:cNvCxnSpPr>
          <p:nvPr/>
        </p:nvCxnSpPr>
        <p:spPr>
          <a:xfrm flipH="1">
            <a:off x="360000" y="4796978"/>
            <a:ext cx="6810420" cy="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610F5F1E-3B4C-3AC8-8C99-AB4C61269A8C}"/>
              </a:ext>
            </a:extLst>
          </p:cNvPr>
          <p:cNvSpPr txBox="1">
            <a:spLocks/>
          </p:cNvSpPr>
          <p:nvPr/>
        </p:nvSpPr>
        <p:spPr>
          <a:xfrm>
            <a:off x="348671" y="6207345"/>
            <a:ext cx="63754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A24. Finally in this section, thinking back to the end of 2024, which of these statements best describes your plans at that time to visit Wales in 2025? 2025 Wales trip takers, n=159. </a:t>
            </a:r>
          </a:p>
        </p:txBody>
      </p:sp>
      <p:pic>
        <p:nvPicPr>
          <p:cNvPr id="1026" name="Picture 2">
            <a:extLst>
              <a:ext uri="{FF2B5EF4-FFF2-40B4-BE49-F238E27FC236}">
                <a16:creationId xmlns:a16="http://schemas.microsoft.com/office/drawing/2014/main" id="{6115746E-3F5B-8488-E7A6-1F07D49C9917}"/>
              </a:ext>
              <a:ext uri="{C183D7F6-B498-43B3-948B-1728B52AA6E4}">
                <adec:decorative xmlns:adec="http://schemas.microsoft.com/office/drawing/2017/decorative" val="1"/>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a:stretch>
            <a:fillRect/>
          </a:stretch>
        </p:blipFill>
        <p:spPr bwMode="auto">
          <a:xfrm>
            <a:off x="7627200" y="0"/>
            <a:ext cx="4564800" cy="660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367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E71F91E7-3199-1EA0-5AE4-8B7D71B65B4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6BD9C7D-4475-F31D-EE0E-B81967FCA76D}"/>
              </a:ext>
            </a:extLst>
          </p:cNvPr>
          <p:cNvSpPr txBox="1">
            <a:spLocks noGrp="1"/>
          </p:cNvSpPr>
          <p:nvPr>
            <p:ph type="title" idx="4294967295"/>
          </p:nvPr>
        </p:nvSpPr>
        <p:spPr>
          <a:xfrm>
            <a:off x="386467" y="2908857"/>
            <a:ext cx="6267451"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ARTIFICIAL INTELLIGENCE (AI)</a:t>
            </a:r>
          </a:p>
        </p:txBody>
      </p:sp>
      <p:pic>
        <p:nvPicPr>
          <p:cNvPr id="4" name="Picture 2">
            <a:extLst>
              <a:ext uri="{FF2B5EF4-FFF2-40B4-BE49-F238E27FC236}">
                <a16:creationId xmlns:a16="http://schemas.microsoft.com/office/drawing/2014/main" id="{D3333126-2E0E-3E96-F47B-05187222B97D}"/>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1DA8FD7-2F75-DF03-C75D-4919E976C13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
        <p:nvSpPr>
          <p:cNvPr id="2" name="TextBox 1">
            <a:extLst>
              <a:ext uri="{FF2B5EF4-FFF2-40B4-BE49-F238E27FC236}">
                <a16:creationId xmlns:a16="http://schemas.microsoft.com/office/drawing/2014/main" id="{373A36EF-9FC7-0281-4FF6-7BB541F39007}"/>
              </a:ext>
            </a:extLst>
          </p:cNvPr>
          <p:cNvSpPr txBox="1"/>
          <p:nvPr/>
        </p:nvSpPr>
        <p:spPr>
          <a:xfrm>
            <a:off x="386467" y="3429000"/>
            <a:ext cx="5709533" cy="553998"/>
          </a:xfrm>
          <a:prstGeom prst="rect">
            <a:avLst/>
          </a:prstGeom>
          <a:noFill/>
        </p:spPr>
        <p:txBody>
          <a:bodyPr wrap="square">
            <a:spAutoFit/>
          </a:bodyPr>
          <a:lstStyle/>
          <a:p>
            <a:pPr marL="0" indent="0">
              <a:buNone/>
            </a:pPr>
            <a:r>
              <a:rPr lang="en-US" sz="1000" i="1" dirty="0">
                <a:solidFill>
                  <a:schemeClr val="bg1"/>
                </a:solidFill>
              </a:rPr>
              <a:t>Note that these insights are based on audiences already engaged with Wales or VW touchpoints, and may therefore over represent ‘warm’ users. Less familiar audiences are likely to demonstrate different </a:t>
            </a:r>
            <a:r>
              <a:rPr lang="en-US" sz="1000" i="1" dirty="0" err="1">
                <a:solidFill>
                  <a:schemeClr val="bg1"/>
                </a:solidFill>
              </a:rPr>
              <a:t>behaviours</a:t>
            </a:r>
            <a:r>
              <a:rPr lang="en-US" sz="1000" i="1" dirty="0">
                <a:solidFill>
                  <a:schemeClr val="bg1"/>
                </a:solidFill>
              </a:rPr>
              <a:t>, including greater use of AI for initial discovery and orientation</a:t>
            </a:r>
            <a:endParaRPr lang="en-GB" sz="1000" i="1" dirty="0">
              <a:solidFill>
                <a:schemeClr val="bg1"/>
              </a:solidFill>
            </a:endParaRPr>
          </a:p>
        </p:txBody>
      </p:sp>
    </p:spTree>
    <p:extLst>
      <p:ext uri="{BB962C8B-B14F-4D97-AF65-F5344CB8AC3E}">
        <p14:creationId xmlns:p14="http://schemas.microsoft.com/office/powerpoint/2010/main" val="668968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AFD2-25B7-7B0E-816E-1BA2C84F73ED}"/>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E438E968-643A-DBC7-FBCB-16A4D4041FE8}"/>
              </a:ext>
            </a:extLst>
          </p:cNvPr>
          <p:cNvSpPr txBox="1">
            <a:spLocks noGrp="1"/>
          </p:cNvSpPr>
          <p:nvPr>
            <p:ph type="title" idx="4294967295"/>
          </p:nvPr>
        </p:nvSpPr>
        <p:spPr>
          <a:xfrm>
            <a:off x="359999" y="1919293"/>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Planning with AI | Wales trip takers</a:t>
            </a:r>
          </a:p>
        </p:txBody>
      </p:sp>
      <p:sp>
        <p:nvSpPr>
          <p:cNvPr id="12" name="Title 5">
            <a:extLst>
              <a:ext uri="{FF2B5EF4-FFF2-40B4-BE49-F238E27FC236}">
                <a16:creationId xmlns:a16="http://schemas.microsoft.com/office/drawing/2014/main" id="{8DE9BC81-8253-A14F-67CE-D20C872A15F1}"/>
              </a:ext>
            </a:extLst>
          </p:cNvPr>
          <p:cNvSpPr txBox="1">
            <a:spLocks/>
          </p:cNvSpPr>
          <p:nvPr/>
        </p:nvSpPr>
        <p:spPr>
          <a:xfrm>
            <a:off x="359999" y="346578"/>
            <a:ext cx="7258413" cy="960434"/>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US" b="1" noProof="0" dirty="0">
                <a:latin typeface="Arial" panose="020B0604020202020204" pitchFamily="34" charset="0"/>
                <a:cs typeface="Arial" panose="020B0604020202020204" pitchFamily="34" charset="0"/>
              </a:rPr>
              <a:t>85% of those who travelled to Wales in 2025 reported </a:t>
            </a:r>
            <a:r>
              <a:rPr lang="en-US" b="1" noProof="0" dirty="0" err="1">
                <a:latin typeface="Arial" panose="020B0604020202020204" pitchFamily="34" charset="0"/>
                <a:cs typeface="Arial" panose="020B0604020202020204" pitchFamily="34" charset="0"/>
              </a:rPr>
              <a:t>tha</a:t>
            </a:r>
            <a:r>
              <a:rPr lang="en-US" b="1" dirty="0"/>
              <a:t>t they </a:t>
            </a:r>
            <a:r>
              <a:rPr lang="en-US" b="1" noProof="0" dirty="0">
                <a:latin typeface="Arial" panose="020B0604020202020204" pitchFamily="34" charset="0"/>
                <a:cs typeface="Arial" panose="020B0604020202020204" pitchFamily="34" charset="0"/>
              </a:rPr>
              <a:t>did not use AI tools for their trip planning. Among the minority who did use AI, it was most frequently used for generating ideas and inspiration (8%) or creating specific itineraries (6%).</a:t>
            </a:r>
            <a:endParaRPr lang="en-GB" b="1" noProof="0" dirty="0"/>
          </a:p>
        </p:txBody>
      </p:sp>
      <p:graphicFrame>
        <p:nvGraphicFramePr>
          <p:cNvPr id="2" name="Chart 1" descr="Bar chart showing whether visitors used AI-powered tools when planning their Wales trip. The vast majority did not use AI. Among those who did, AI was most commonly used to generate travel ideas or inspiration, while fewer respondents used it to create itineraries or search for accommodation.">
            <a:extLst>
              <a:ext uri="{FF2B5EF4-FFF2-40B4-BE49-F238E27FC236}">
                <a16:creationId xmlns:a16="http://schemas.microsoft.com/office/drawing/2014/main" id="{1EA0E183-8D37-BF11-CA08-9606A64DFAB1}"/>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380040056"/>
              </p:ext>
            </p:extLst>
          </p:nvPr>
        </p:nvGraphicFramePr>
        <p:xfrm>
          <a:off x="-1703791" y="2402508"/>
          <a:ext cx="8682182" cy="3436090"/>
        </p:xfrm>
        <a:graphic>
          <a:graphicData uri="http://schemas.openxmlformats.org/drawingml/2006/chart">
            <c:chart xmlns:c="http://schemas.openxmlformats.org/drawingml/2006/chart" xmlns:r="http://schemas.openxmlformats.org/officeDocument/2006/relationships" r:id="rId3"/>
          </a:graphicData>
        </a:graphic>
      </p:graphicFrame>
      <p:pic>
        <p:nvPicPr>
          <p:cNvPr id="1032" name="Picture 8">
            <a:extLst>
              <a:ext uri="{FF2B5EF4-FFF2-40B4-BE49-F238E27FC236}">
                <a16:creationId xmlns:a16="http://schemas.microsoft.com/office/drawing/2014/main" id="{2A3D25D8-691A-8677-74E7-55E5B01C30CE}"/>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618412" y="0"/>
            <a:ext cx="4573587" cy="660123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a:extLst>
              <a:ext uri="{FF2B5EF4-FFF2-40B4-BE49-F238E27FC236}">
                <a16:creationId xmlns:a16="http://schemas.microsoft.com/office/drawing/2014/main" id="{DCA9C7C0-E638-4FEF-FAE4-8C83091FBAE0}"/>
              </a:ext>
            </a:extLst>
          </p:cNvPr>
          <p:cNvSpPr txBox="1">
            <a:spLocks/>
          </p:cNvSpPr>
          <p:nvPr/>
        </p:nvSpPr>
        <p:spPr>
          <a:xfrm>
            <a:off x="360000" y="6181343"/>
            <a:ext cx="7014975" cy="402859"/>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200" noProof="0" dirty="0">
                <a:solidFill>
                  <a:schemeClr val="tx1"/>
                </a:solidFill>
              </a:rPr>
              <a:t>D1. </a:t>
            </a:r>
            <a:r>
              <a:rPr lang="en-US" sz="1200" dirty="0">
                <a:solidFill>
                  <a:schemeClr val="tx1"/>
                </a:solidFill>
              </a:rPr>
              <a:t>When planning your most recent short break or holiday within Wales, did you use any AI-powered tools or services? </a:t>
            </a:r>
            <a:r>
              <a:rPr lang="en-GB" sz="1200" noProof="0" dirty="0">
                <a:solidFill>
                  <a:schemeClr val="tx1"/>
                </a:solidFill>
              </a:rPr>
              <a:t>2025 Wales trip takers, n=159. </a:t>
            </a:r>
          </a:p>
        </p:txBody>
      </p:sp>
      <p:pic>
        <p:nvPicPr>
          <p:cNvPr id="14" name="Picture Placeholder 13">
            <a:extLst>
              <a:ext uri="{FF2B5EF4-FFF2-40B4-BE49-F238E27FC236}">
                <a16:creationId xmlns:a16="http://schemas.microsoft.com/office/drawing/2014/main" id="{8523609E-7BDC-6B9A-4B13-94ECDF28E007}"/>
              </a:ext>
              <a:ext uri="{C183D7F6-B498-43B3-948B-1728B52AA6E4}">
                <adec:decorative xmlns:adec="http://schemas.microsoft.com/office/drawing/2017/decorative" val="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315248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D47E9-0C0C-83A8-6019-A3F1DDAAFCFD}"/>
            </a:ext>
          </a:extLst>
        </p:cNvPr>
        <p:cNvGrpSpPr/>
        <p:nvPr/>
      </p:nvGrpSpPr>
      <p:grpSpPr>
        <a:xfrm>
          <a:off x="0" y="0"/>
          <a:ext cx="0" cy="0"/>
          <a:chOff x="0" y="0"/>
          <a:chExt cx="0" cy="0"/>
        </a:xfrm>
      </p:grpSpPr>
      <p:pic>
        <p:nvPicPr>
          <p:cNvPr id="9218" name="Picture 2">
            <a:extLst>
              <a:ext uri="{FF2B5EF4-FFF2-40B4-BE49-F238E27FC236}">
                <a16:creationId xmlns:a16="http://schemas.microsoft.com/office/drawing/2014/main" id="{90F77868-E90A-9D32-56E0-EF2B8F2D0845}"/>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0" y="0"/>
            <a:ext cx="12264827"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5832198A-AEFD-AA9F-E599-6D4AA3D91123}"/>
              </a:ext>
              <a:ext uri="{C183D7F6-B498-43B3-948B-1728B52AA6E4}">
                <adec:decorative xmlns:adec="http://schemas.microsoft.com/office/drawing/2017/decorative" val="1"/>
              </a:ext>
            </a:extLst>
          </p:cNvPr>
          <p:cNvSpPr/>
          <p:nvPr/>
        </p:nvSpPr>
        <p:spPr>
          <a:xfrm>
            <a:off x="20" y="0"/>
            <a:ext cx="12264807"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itle 6">
            <a:extLst>
              <a:ext uri="{FF2B5EF4-FFF2-40B4-BE49-F238E27FC236}">
                <a16:creationId xmlns:a16="http://schemas.microsoft.com/office/drawing/2014/main" id="{40D190AC-502F-7AF9-072A-3D0BA75C74D5}"/>
              </a:ext>
            </a:extLst>
          </p:cNvPr>
          <p:cNvSpPr txBox="1">
            <a:spLocks noGrp="1"/>
          </p:cNvSpPr>
          <p:nvPr>
            <p:ph type="title" idx="4294967295"/>
          </p:nvPr>
        </p:nvSpPr>
        <p:spPr>
          <a:xfrm>
            <a:off x="386467" y="2908857"/>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189"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LIKELIHOOD OF VISITING WALES IN 2026</a:t>
            </a:r>
          </a:p>
        </p:txBody>
      </p:sp>
      <p:pic>
        <p:nvPicPr>
          <p:cNvPr id="4" name="Picture 2">
            <a:extLst>
              <a:ext uri="{FF2B5EF4-FFF2-40B4-BE49-F238E27FC236}">
                <a16:creationId xmlns:a16="http://schemas.microsoft.com/office/drawing/2014/main" id="{864931B2-1E19-3F11-96E7-2D5B97D099A6}"/>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CDA2596-D01F-862C-5910-08AE59DE116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141521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5A270-9301-366A-1616-DFD8AE2BB266}"/>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FACBE8A0-C3F7-24AE-24B2-FC9C444BEABE}"/>
              </a:ext>
            </a:extLst>
          </p:cNvPr>
          <p:cNvSpPr txBox="1">
            <a:spLocks noGrp="1"/>
          </p:cNvSpPr>
          <p:nvPr>
            <p:ph type="title" idx="4294967295"/>
          </p:nvPr>
        </p:nvSpPr>
        <p:spPr>
          <a:xfrm>
            <a:off x="360000" y="288000"/>
            <a:ext cx="54864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20742"/>
                </a:solidFill>
                <a:effectLst/>
                <a:uLnTx/>
                <a:uFillTx/>
                <a:latin typeface="+mn-lt"/>
                <a:ea typeface="+mn-ea"/>
                <a:cs typeface="+mn-cs"/>
              </a:rPr>
              <a:t>LIKELIHOOD OF VISITING WALES IN 2026</a:t>
            </a:r>
          </a:p>
        </p:txBody>
      </p:sp>
      <p:cxnSp>
        <p:nvCxnSpPr>
          <p:cNvPr id="16" name="Straight Connector 15">
            <a:extLst>
              <a:ext uri="{FF2B5EF4-FFF2-40B4-BE49-F238E27FC236}">
                <a16:creationId xmlns:a16="http://schemas.microsoft.com/office/drawing/2014/main" id="{805DA9E1-5345-C04B-6C2C-9227AFCAC0FC}"/>
              </a:ext>
              <a:ext uri="{C183D7F6-B498-43B3-948B-1728B52AA6E4}">
                <adec:decorative xmlns:adec="http://schemas.microsoft.com/office/drawing/2017/decorative" val="1"/>
              </a:ext>
            </a:extLst>
          </p:cNvPr>
          <p:cNvCxnSpPr>
            <a:cxnSpLocks/>
          </p:cNvCxnSpPr>
          <p:nvPr/>
        </p:nvCxnSpPr>
        <p:spPr>
          <a:xfrm>
            <a:off x="444821" y="657332"/>
            <a:ext cx="457835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5" name="Picture Placeholder 9">
            <a:extLst>
              <a:ext uri="{FF2B5EF4-FFF2-40B4-BE49-F238E27FC236}">
                <a16:creationId xmlns:a16="http://schemas.microsoft.com/office/drawing/2014/main" id="{6936E6BB-7142-EADB-D57E-D609B54256B5}"/>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a:stretch>
            <a:fillRect/>
          </a:stretch>
        </p:blipFill>
        <p:spPr>
          <a:xfrm>
            <a:off x="9524" y="1584251"/>
            <a:ext cx="4176767" cy="5273749"/>
          </a:xfrm>
          <a:prstGeom prst="rect">
            <a:avLst/>
          </a:prstGeom>
        </p:spPr>
      </p:pic>
      <p:pic>
        <p:nvPicPr>
          <p:cNvPr id="2050" name="Picture 2">
            <a:extLst>
              <a:ext uri="{FF2B5EF4-FFF2-40B4-BE49-F238E27FC236}">
                <a16:creationId xmlns:a16="http://schemas.microsoft.com/office/drawing/2014/main" id="{7DF33647-0851-6515-022D-AB0E4F86603D}"/>
              </a:ext>
              <a:ext uri="{C183D7F6-B498-43B3-948B-1728B52AA6E4}">
                <adec:decorative xmlns:adec="http://schemas.microsoft.com/office/drawing/2017/decorative" val="1"/>
              </a:ext>
            </a:extLst>
          </p:cNvPr>
          <p:cNvPicPr>
            <a:picLocks noGrp="1" noChangeAspect="1" noChangeArrowheads="1"/>
          </p:cNvPicPr>
          <p:nvPr>
            <p:ph type="pic" sz="quarter" idx="15"/>
          </p:nvPr>
        </p:nvPicPr>
        <p:blipFill rotWithShape="1">
          <a:blip r:embed="rId3">
            <a:extLst>
              <a:ext uri="{28A0092B-C50C-407E-A947-70E740481C1C}">
                <a14:useLocalDpi xmlns:a14="http://schemas.microsoft.com/office/drawing/2010/main" val="0"/>
              </a:ext>
            </a:extLst>
          </a:blip>
          <a:srcRect/>
          <a:stretch>
            <a:fillRect/>
          </a:stretch>
        </p:blipFill>
        <p:spPr bwMode="auto">
          <a:xfrm>
            <a:off x="8016507" y="1584249"/>
            <a:ext cx="4176602" cy="527374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a:extLst>
              <a:ext uri="{FF2B5EF4-FFF2-40B4-BE49-F238E27FC236}">
                <a16:creationId xmlns:a16="http://schemas.microsoft.com/office/drawing/2014/main" id="{40F621D3-60AE-F1ED-6D21-861416E062F5}"/>
              </a:ext>
              <a:ext uri="{C183D7F6-B498-43B3-948B-1728B52AA6E4}">
                <adec:decorative xmlns:adec="http://schemas.microsoft.com/office/drawing/2017/decorative" val="1"/>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a:stretch>
            <a:fillRect/>
          </a:stretch>
        </p:blipFill>
        <p:spPr bwMode="auto">
          <a:xfrm>
            <a:off x="4007699" y="1584251"/>
            <a:ext cx="4176767" cy="527374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6EAA4E7D-E1F4-74F9-8DC2-370A4F5BEA17}"/>
              </a:ext>
              <a:ext uri="{C183D7F6-B498-43B3-948B-1728B52AA6E4}">
                <adec:decorative xmlns:adec="http://schemas.microsoft.com/office/drawing/2017/decorative" val="1"/>
              </a:ext>
            </a:extLst>
          </p:cNvPr>
          <p:cNvSpPr/>
          <p:nvPr/>
        </p:nvSpPr>
        <p:spPr>
          <a:xfrm>
            <a:off x="-2066" y="1584248"/>
            <a:ext cx="12194066" cy="5273752"/>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39E81992-F4B9-8B91-75B2-3022EE49A978}"/>
              </a:ext>
            </a:extLst>
          </p:cNvPr>
          <p:cNvSpPr txBox="1"/>
          <p:nvPr/>
        </p:nvSpPr>
        <p:spPr>
          <a:xfrm>
            <a:off x="177483" y="2131687"/>
            <a:ext cx="3789365" cy="4093428"/>
          </a:xfrm>
          <a:prstGeom prst="rect">
            <a:avLst/>
          </a:prstGeom>
          <a:noFill/>
        </p:spPr>
        <p:txBody>
          <a:bodyPr wrap="square" rtlCol="0">
            <a:spAutoFit/>
          </a:bodyPr>
          <a:lstStyle/>
          <a:p>
            <a:pPr algn="ctr"/>
            <a:r>
              <a:rPr lang="en-US" sz="2000" b="1" dirty="0">
                <a:solidFill>
                  <a:schemeClr val="bg1"/>
                </a:solidFill>
              </a:rPr>
              <a:t>Likelihood of visiting Wales in 2026</a:t>
            </a:r>
          </a:p>
          <a:p>
            <a:pPr algn="ctr"/>
            <a:endParaRPr lang="en-US" sz="2000" dirty="0">
              <a:solidFill>
                <a:schemeClr val="bg1"/>
              </a:solidFill>
            </a:endParaRPr>
          </a:p>
          <a:p>
            <a:pPr algn="ctr"/>
            <a:r>
              <a:rPr lang="en-GB" sz="2000" dirty="0">
                <a:solidFill>
                  <a:schemeClr val="bg1"/>
                </a:solidFill>
              </a:rPr>
              <a:t>17% of those who visited Wales in 2025 have already booked a trip for 2026.</a:t>
            </a:r>
          </a:p>
          <a:p>
            <a:pPr algn="ctr"/>
            <a:endParaRPr lang="en-US" sz="2000" dirty="0">
              <a:solidFill>
                <a:schemeClr val="bg1"/>
              </a:solidFill>
            </a:endParaRPr>
          </a:p>
          <a:p>
            <a:pPr algn="ctr"/>
            <a:r>
              <a:rPr lang="en-GB" sz="2000" dirty="0">
                <a:solidFill>
                  <a:schemeClr val="bg1"/>
                </a:solidFill>
              </a:rPr>
              <a:t>Although younger independent travellers express the greatest interest in visiting again, they are the least likely to have already booked. Families lead in terms of bookings.</a:t>
            </a:r>
            <a:endParaRPr lang="en-US" sz="2000" dirty="0">
              <a:solidFill>
                <a:schemeClr val="bg1"/>
              </a:solidFill>
            </a:endParaRPr>
          </a:p>
        </p:txBody>
      </p:sp>
      <p:sp>
        <p:nvSpPr>
          <p:cNvPr id="3" name="TextBox 2">
            <a:extLst>
              <a:ext uri="{FF2B5EF4-FFF2-40B4-BE49-F238E27FC236}">
                <a16:creationId xmlns:a16="http://schemas.microsoft.com/office/drawing/2014/main" id="{80196BF8-1155-3DD9-D43C-6FE4352EBEB9}"/>
              </a:ext>
            </a:extLst>
          </p:cNvPr>
          <p:cNvSpPr txBox="1"/>
          <p:nvPr/>
        </p:nvSpPr>
        <p:spPr>
          <a:xfrm>
            <a:off x="4227142" y="2133243"/>
            <a:ext cx="3789365" cy="2862322"/>
          </a:xfrm>
          <a:prstGeom prst="rect">
            <a:avLst/>
          </a:prstGeom>
          <a:noFill/>
        </p:spPr>
        <p:txBody>
          <a:bodyPr wrap="square" rtlCol="0">
            <a:spAutoFit/>
          </a:bodyPr>
          <a:lstStyle/>
          <a:p>
            <a:pPr algn="ctr"/>
            <a:r>
              <a:rPr lang="en-US" sz="2000" b="1" dirty="0">
                <a:solidFill>
                  <a:schemeClr val="bg1"/>
                </a:solidFill>
              </a:rPr>
              <a:t>Influence Visit Wales on trip decision</a:t>
            </a:r>
          </a:p>
          <a:p>
            <a:pPr algn="ctr"/>
            <a:endParaRPr lang="en-US" sz="2000" dirty="0">
              <a:solidFill>
                <a:schemeClr val="bg1"/>
              </a:solidFill>
            </a:endParaRPr>
          </a:p>
          <a:p>
            <a:pPr algn="ctr"/>
            <a:r>
              <a:rPr lang="en-GB" sz="2000" dirty="0">
                <a:solidFill>
                  <a:schemeClr val="bg1"/>
                </a:solidFill>
              </a:rPr>
              <a:t>Almost half of trip intenders indicate that Visit Wales communications have influenced their decision to take a trip to Wales in 2026.</a:t>
            </a:r>
          </a:p>
          <a:p>
            <a:pPr algn="ctr"/>
            <a:endParaRPr lang="en-US" sz="2000" dirty="0">
              <a:solidFill>
                <a:schemeClr val="bg1"/>
              </a:solidFill>
            </a:endParaRPr>
          </a:p>
        </p:txBody>
      </p:sp>
      <p:sp>
        <p:nvSpPr>
          <p:cNvPr id="4" name="TextBox 3">
            <a:extLst>
              <a:ext uri="{FF2B5EF4-FFF2-40B4-BE49-F238E27FC236}">
                <a16:creationId xmlns:a16="http://schemas.microsoft.com/office/drawing/2014/main" id="{62FF868F-E33A-DCC0-C180-12D2553202ED}"/>
              </a:ext>
            </a:extLst>
          </p:cNvPr>
          <p:cNvSpPr txBox="1"/>
          <p:nvPr/>
        </p:nvSpPr>
        <p:spPr>
          <a:xfrm>
            <a:off x="8293550" y="2133243"/>
            <a:ext cx="3789365" cy="2862322"/>
          </a:xfrm>
          <a:prstGeom prst="rect">
            <a:avLst/>
          </a:prstGeom>
          <a:noFill/>
        </p:spPr>
        <p:txBody>
          <a:bodyPr wrap="square" rtlCol="0">
            <a:spAutoFit/>
          </a:bodyPr>
          <a:lstStyle/>
          <a:p>
            <a:pPr algn="ctr"/>
            <a:r>
              <a:rPr lang="en-US" sz="2000" b="1" dirty="0">
                <a:solidFill>
                  <a:schemeClr val="bg1"/>
                </a:solidFill>
              </a:rPr>
              <a:t>Next likely to visit Wales</a:t>
            </a:r>
          </a:p>
          <a:p>
            <a:pPr algn="ctr"/>
            <a:endParaRPr lang="en-US" sz="2000" dirty="0">
              <a:solidFill>
                <a:schemeClr val="bg1"/>
              </a:solidFill>
            </a:endParaRPr>
          </a:p>
          <a:p>
            <a:pPr algn="ctr"/>
            <a:r>
              <a:rPr lang="en-GB" sz="2000" dirty="0">
                <a:solidFill>
                  <a:schemeClr val="bg1"/>
                </a:solidFill>
              </a:rPr>
              <a:t>Among those not planning to visit Wales in 2026, half were unsure about when they might take their next trip. </a:t>
            </a:r>
          </a:p>
          <a:p>
            <a:pPr algn="ctr"/>
            <a:endParaRPr lang="en-GB" sz="2000" dirty="0">
              <a:solidFill>
                <a:schemeClr val="bg1"/>
              </a:solidFill>
            </a:endParaRPr>
          </a:p>
          <a:p>
            <a:pPr algn="ctr"/>
            <a:r>
              <a:rPr lang="en-GB" sz="2000" dirty="0">
                <a:solidFill>
                  <a:schemeClr val="bg1"/>
                </a:solidFill>
              </a:rPr>
              <a:t>A further 27% indicated that they would visit in 2027.</a:t>
            </a:r>
          </a:p>
        </p:txBody>
      </p:sp>
    </p:spTree>
    <p:extLst>
      <p:ext uri="{BB962C8B-B14F-4D97-AF65-F5344CB8AC3E}">
        <p14:creationId xmlns:p14="http://schemas.microsoft.com/office/powerpoint/2010/main" val="4282816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2C742-C22F-8586-CFB3-D9AFCB701B5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2373039-39EC-FF5B-7904-F1812507271F}"/>
              </a:ext>
            </a:extLst>
          </p:cNvPr>
          <p:cNvSpPr txBox="1">
            <a:spLocks noGrp="1"/>
          </p:cNvSpPr>
          <p:nvPr>
            <p:ph type="title" idx="4294967295"/>
          </p:nvPr>
        </p:nvSpPr>
        <p:spPr>
          <a:xfrm>
            <a:off x="321127" y="1992067"/>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2026 Trip Intentions | Total</a:t>
            </a:r>
          </a:p>
        </p:txBody>
      </p:sp>
      <p:sp>
        <p:nvSpPr>
          <p:cNvPr id="6" name="Title 5">
            <a:extLst>
              <a:ext uri="{FF2B5EF4-FFF2-40B4-BE49-F238E27FC236}">
                <a16:creationId xmlns:a16="http://schemas.microsoft.com/office/drawing/2014/main" id="{D1153849-E111-E1B4-2AB0-628A9D473348}"/>
              </a:ext>
            </a:extLst>
          </p:cNvPr>
          <p:cNvSpPr txBox="1">
            <a:spLocks/>
          </p:cNvSpPr>
          <p:nvPr/>
        </p:nvSpPr>
        <p:spPr>
          <a:xfrm>
            <a:off x="321127" y="395079"/>
            <a:ext cx="11809912" cy="1025906"/>
          </a:xfrm>
        </p:spPr>
        <p:txBody>
          <a:bodyPr>
            <a:noAutofit/>
          </a:bodyPr>
          <a:lstStyle>
            <a:lvl1pPr algn="l" defTabSz="457189" rtl="0" eaLnBrk="1" latinLnBrk="0" hangingPunct="1">
              <a:spcBef>
                <a:spcPct val="0"/>
              </a:spcBef>
              <a:buNone/>
              <a:defRPr sz="1800" kern="1200">
                <a:solidFill>
                  <a:srgbClr val="120742"/>
                </a:solidFill>
                <a:latin typeface="Arial" panose="020B0604020202020204" pitchFamily="34" charset="0"/>
                <a:ea typeface="+mj-ea"/>
                <a:cs typeface="Arial" panose="020B0604020202020204" pitchFamily="34" charset="0"/>
              </a:defRPr>
            </a:lvl1pPr>
          </a:lstStyle>
          <a:p>
            <a:r>
              <a:rPr lang="en-GB" b="1" dirty="0"/>
              <a:t>17% of those who visited Wales in 2025 have already booked a trip for 2026, while a further 33% intend to visit. Younger independents show the highest intention to visit Wales, but are the least likely to have booked so far. Families are the most likely to have already made a booking.</a:t>
            </a:r>
          </a:p>
        </p:txBody>
      </p:sp>
      <p:graphicFrame>
        <p:nvGraphicFramePr>
          <p:cNvPr id="7" name="Chart 6" descr="Stacked bar chart comparing intentions to visit Wales in 2026 by visitor type and life stage. Around one in six previous visitors had already booked a trip, while many more intended to visit. Younger independents expressed the strongest intention to return, although families were the most likely to have already booked.">
            <a:extLst>
              <a:ext uri="{FF2B5EF4-FFF2-40B4-BE49-F238E27FC236}">
                <a16:creationId xmlns:a16="http://schemas.microsoft.com/office/drawing/2014/main" id="{08E718A7-D1CA-1D70-59A1-E2C1A2D7E6DF}"/>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198745441"/>
              </p:ext>
            </p:extLst>
          </p:nvPr>
        </p:nvGraphicFramePr>
        <p:xfrm>
          <a:off x="191588" y="1645921"/>
          <a:ext cx="11939451" cy="429497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3">
            <a:extLst>
              <a:ext uri="{FF2B5EF4-FFF2-40B4-BE49-F238E27FC236}">
                <a16:creationId xmlns:a16="http://schemas.microsoft.com/office/drawing/2014/main" id="{2AA92FFB-9983-E90F-869A-6F639218E4FC}"/>
              </a:ext>
            </a:extLst>
          </p:cNvPr>
          <p:cNvSpPr txBox="1">
            <a:spLocks/>
          </p:cNvSpPr>
          <p:nvPr/>
        </p:nvSpPr>
        <p:spPr>
          <a:xfrm>
            <a:off x="191589" y="6215282"/>
            <a:ext cx="12000412" cy="365126"/>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B5. Do you intend to visit Wales for a short break or holiday in 2026? </a:t>
            </a:r>
          </a:p>
          <a:p>
            <a:pPr marL="0" indent="0">
              <a:buNone/>
            </a:pPr>
            <a:r>
              <a:rPr lang="en-US" sz="1200" dirty="0">
                <a:solidFill>
                  <a:schemeClr val="tx1"/>
                </a:solidFill>
              </a:rPr>
              <a:t>Total, n=1,041 (Wales Trip Takers n=159, Wales non-trip takers n=882, younger independents n=51, families n=141, older independents n=581, retirement age n=255). </a:t>
            </a:r>
          </a:p>
        </p:txBody>
      </p:sp>
      <p:cxnSp>
        <p:nvCxnSpPr>
          <p:cNvPr id="13" name="Straight Connector 12">
            <a:extLst>
              <a:ext uri="{FF2B5EF4-FFF2-40B4-BE49-F238E27FC236}">
                <a16:creationId xmlns:a16="http://schemas.microsoft.com/office/drawing/2014/main" id="{D427A8B7-B500-4682-A4D0-FF13ECDC0BA1}"/>
              </a:ext>
              <a:ext uri="{C183D7F6-B498-43B3-948B-1728B52AA6E4}">
                <adec:decorative xmlns:adec="http://schemas.microsoft.com/office/drawing/2017/decorative" val="1"/>
              </a:ext>
            </a:extLst>
          </p:cNvPr>
          <p:cNvCxnSpPr>
            <a:cxnSpLocks/>
          </p:cNvCxnSpPr>
          <p:nvPr/>
        </p:nvCxnSpPr>
        <p:spPr>
          <a:xfrm flipV="1">
            <a:off x="1887751" y="2369820"/>
            <a:ext cx="0" cy="3055833"/>
          </a:xfrm>
          <a:prstGeom prst="line">
            <a:avLst/>
          </a:prstGeom>
          <a:ln w="12700">
            <a:solidFill>
              <a:schemeClr val="bg1">
                <a:lumMod val="85000"/>
              </a:schemeClr>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B68FC01-299E-1C7F-6E40-2E2353700706}"/>
              </a:ext>
              <a:ext uri="{C183D7F6-B498-43B3-948B-1728B52AA6E4}">
                <adec:decorative xmlns:adec="http://schemas.microsoft.com/office/drawing/2017/decorative" val="1"/>
              </a:ext>
            </a:extLst>
          </p:cNvPr>
          <p:cNvCxnSpPr>
            <a:cxnSpLocks/>
          </p:cNvCxnSpPr>
          <p:nvPr/>
        </p:nvCxnSpPr>
        <p:spPr>
          <a:xfrm flipV="1">
            <a:off x="5296431" y="2369820"/>
            <a:ext cx="0" cy="3055833"/>
          </a:xfrm>
          <a:prstGeom prst="line">
            <a:avLst/>
          </a:prstGeom>
          <a:ln w="12700">
            <a:solidFill>
              <a:schemeClr val="bg1">
                <a:lumMod val="85000"/>
              </a:schemeClr>
            </a:solidFill>
            <a:prstDash val="lg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2440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6D102-A4A3-C76C-2DDE-E7AE0E33724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4A6F985-2D63-EA73-177B-91FEBF22C7E7}"/>
              </a:ext>
            </a:extLst>
          </p:cNvPr>
          <p:cNvSpPr txBox="1">
            <a:spLocks noGrp="1"/>
          </p:cNvSpPr>
          <p:nvPr>
            <p:ph type="title" idx="4294967295"/>
          </p:nvPr>
        </p:nvSpPr>
        <p:spPr>
          <a:xfrm>
            <a:off x="393085" y="2183179"/>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Influence of Visit Wales communications | By Source</a:t>
            </a:r>
          </a:p>
        </p:txBody>
      </p:sp>
      <p:sp>
        <p:nvSpPr>
          <p:cNvPr id="3" name="TextBox 2">
            <a:extLst>
              <a:ext uri="{FF2B5EF4-FFF2-40B4-BE49-F238E27FC236}">
                <a16:creationId xmlns:a16="http://schemas.microsoft.com/office/drawing/2014/main" id="{80B2CD51-6FDC-6B4B-D69F-5162ABC1025F}"/>
              </a:ext>
            </a:extLst>
          </p:cNvPr>
          <p:cNvSpPr txBox="1"/>
          <p:nvPr/>
        </p:nvSpPr>
        <p:spPr>
          <a:xfrm>
            <a:off x="360000" y="393462"/>
            <a:ext cx="7012350" cy="1631216"/>
          </a:xfrm>
          <a:prstGeom prst="rect">
            <a:avLst/>
          </a:prstGeom>
          <a:noFill/>
        </p:spPr>
        <p:txBody>
          <a:bodyPr wrap="square" rtlCol="0">
            <a:spAutoFit/>
          </a:bodyPr>
          <a:lstStyle/>
          <a:p>
            <a:r>
              <a:rPr lang="en-GB" sz="2000" b="1" dirty="0">
                <a:solidFill>
                  <a:schemeClr val="accent1"/>
                </a:solidFill>
              </a:rPr>
              <a:t>Almost half of trip intenders indicate that Visit Wales communications have influenced their decision to take a trip to Wales in 2026. Although campaigns appear to have the highest influence, this may be exaggerated due to the small base size for this group.</a:t>
            </a:r>
            <a:endParaRPr lang="en-US" sz="2000" b="1" dirty="0">
              <a:solidFill>
                <a:schemeClr val="accent1"/>
              </a:solidFill>
            </a:endParaRPr>
          </a:p>
        </p:txBody>
      </p:sp>
      <p:grpSp>
        <p:nvGrpSpPr>
          <p:cNvPr id="9" name="Group 8" descr="Bar chart showing how Visit Wales communications influenced those intending to visit Wales in 2026. Around half reported communications had a significant or major influence on their decision. Influence varied slightly by source, although campaign results should be interpreted cautiously due to the relatively small sample size.">
            <a:extLst>
              <a:ext uri="{FF2B5EF4-FFF2-40B4-BE49-F238E27FC236}">
                <a16:creationId xmlns:a16="http://schemas.microsoft.com/office/drawing/2014/main" id="{6CCE76A7-969C-7DAC-4C3C-ADEC299B7A10}"/>
              </a:ext>
              <a:ext uri="{C183D7F6-B498-43B3-948B-1728B52AA6E4}">
                <adec:decorative xmlns:adec="http://schemas.microsoft.com/office/drawing/2017/decorative" val="0"/>
              </a:ext>
            </a:extLst>
          </p:cNvPr>
          <p:cNvGrpSpPr/>
          <p:nvPr/>
        </p:nvGrpSpPr>
        <p:grpSpPr>
          <a:xfrm>
            <a:off x="393085" y="2323595"/>
            <a:ext cx="7191630" cy="3314991"/>
            <a:chOff x="393085" y="2178203"/>
            <a:chExt cx="7191630" cy="3314991"/>
          </a:xfrm>
        </p:grpSpPr>
        <p:grpSp>
          <p:nvGrpSpPr>
            <p:cNvPr id="6" name="Group 5">
              <a:extLst>
                <a:ext uri="{FF2B5EF4-FFF2-40B4-BE49-F238E27FC236}">
                  <a16:creationId xmlns:a16="http://schemas.microsoft.com/office/drawing/2014/main" id="{2694A6EB-A9B6-7BB0-A546-47539E07D058}"/>
                </a:ext>
              </a:extLst>
            </p:cNvPr>
            <p:cNvGrpSpPr/>
            <p:nvPr/>
          </p:nvGrpSpPr>
          <p:grpSpPr>
            <a:xfrm>
              <a:off x="393085" y="2178203"/>
              <a:ext cx="7191630" cy="3289775"/>
              <a:chOff x="968376" y="2790825"/>
              <a:chExt cx="6521449" cy="2913993"/>
            </a:xfrm>
          </p:grpSpPr>
          <p:graphicFrame>
            <p:nvGraphicFramePr>
              <p:cNvPr id="15" name="Chart 14">
                <a:extLst>
                  <a:ext uri="{FF2B5EF4-FFF2-40B4-BE49-F238E27FC236}">
                    <a16:creationId xmlns:a16="http://schemas.microsoft.com/office/drawing/2014/main" id="{A20E225D-2317-4799-2CA8-28F1C48FCDE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70158632"/>
                  </p:ext>
                </p:extLst>
              </p:nvPr>
            </p:nvGraphicFramePr>
            <p:xfrm>
              <a:off x="968376" y="2790825"/>
              <a:ext cx="6521449" cy="2913993"/>
            </p:xfrm>
            <a:graphic>
              <a:graphicData uri="http://schemas.openxmlformats.org/drawingml/2006/chart">
                <c:chart xmlns:c="http://schemas.openxmlformats.org/drawingml/2006/chart" xmlns:r="http://schemas.openxmlformats.org/officeDocument/2006/relationships" r:id="rId2"/>
              </a:graphicData>
            </a:graphic>
          </p:graphicFrame>
          <p:cxnSp>
            <p:nvCxnSpPr>
              <p:cNvPr id="16" name="Straight Connector 15">
                <a:extLst>
                  <a:ext uri="{FF2B5EF4-FFF2-40B4-BE49-F238E27FC236}">
                    <a16:creationId xmlns:a16="http://schemas.microsoft.com/office/drawing/2014/main" id="{7CCCDBFB-D2D3-323D-052B-44C22B1F7964}"/>
                  </a:ext>
                  <a:ext uri="{C183D7F6-B498-43B3-948B-1728B52AA6E4}">
                    <adec:decorative xmlns:adec="http://schemas.microsoft.com/office/drawing/2017/decorative" val="1"/>
                  </a:ext>
                </a:extLst>
              </p:cNvPr>
              <p:cNvCxnSpPr>
                <a:cxnSpLocks/>
              </p:cNvCxnSpPr>
              <p:nvPr/>
            </p:nvCxnSpPr>
            <p:spPr>
              <a:xfrm flipV="1">
                <a:off x="2830368" y="3210375"/>
                <a:ext cx="0" cy="2429340"/>
              </a:xfrm>
              <a:prstGeom prst="line">
                <a:avLst/>
              </a:prstGeom>
              <a:ln w="9525">
                <a:solidFill>
                  <a:srgbClr val="120742"/>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5" name="TextBox 4">
              <a:extLst>
                <a:ext uri="{FF2B5EF4-FFF2-40B4-BE49-F238E27FC236}">
                  <a16:creationId xmlns:a16="http://schemas.microsoft.com/office/drawing/2014/main" id="{C6FDEA65-929C-2A5F-D3C2-C306E804DFF7}"/>
                </a:ext>
                <a:ext uri="{C183D7F6-B498-43B3-948B-1728B52AA6E4}">
                  <adec:decorative xmlns:adec="http://schemas.microsoft.com/office/drawing/2017/decorative" val="1"/>
                </a:ext>
              </a:extLst>
            </p:cNvPr>
            <p:cNvSpPr txBox="1"/>
            <p:nvPr/>
          </p:nvSpPr>
          <p:spPr>
            <a:xfrm>
              <a:off x="3764438" y="5216195"/>
              <a:ext cx="3820277" cy="276999"/>
            </a:xfrm>
            <a:prstGeom prst="rect">
              <a:avLst/>
            </a:prstGeom>
            <a:noFill/>
          </p:spPr>
          <p:txBody>
            <a:bodyPr wrap="none" rtlCol="0">
              <a:spAutoFit/>
            </a:bodyPr>
            <a:lstStyle/>
            <a:p>
              <a:r>
                <a:rPr lang="en-GB" sz="1200" i="1" dirty="0">
                  <a:solidFill>
                    <a:srgbClr val="120742"/>
                  </a:solidFill>
                </a:rPr>
                <a:t>% significant or major influence (score 4 or 5 out of 5)</a:t>
              </a:r>
            </a:p>
          </p:txBody>
        </p:sp>
        <p:sp>
          <p:nvSpPr>
            <p:cNvPr id="8" name="Rectangle: Rounded Corners 7">
              <a:extLst>
                <a:ext uri="{FF2B5EF4-FFF2-40B4-BE49-F238E27FC236}">
                  <a16:creationId xmlns:a16="http://schemas.microsoft.com/office/drawing/2014/main" id="{929495B3-AABC-57A7-7FB9-F31120EB64C0}"/>
                </a:ext>
              </a:extLst>
            </p:cNvPr>
            <p:cNvSpPr/>
            <p:nvPr/>
          </p:nvSpPr>
          <p:spPr>
            <a:xfrm>
              <a:off x="5835927" y="3823090"/>
              <a:ext cx="1515979" cy="541421"/>
            </a:xfrm>
            <a:prstGeom prst="roundRect">
              <a:avLst/>
            </a:prstGeom>
            <a:solidFill>
              <a:srgbClr val="FFD9D9"/>
            </a:solidFill>
            <a:ln w="12700">
              <a:solidFill>
                <a:srgbClr val="CB33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00" dirty="0">
                  <a:solidFill>
                    <a:srgbClr val="BD1E29"/>
                  </a:solidFill>
                </a:rPr>
                <a:t>Caution: Low base size in this group</a:t>
              </a:r>
            </a:p>
          </p:txBody>
        </p:sp>
      </p:grpSp>
      <p:sp>
        <p:nvSpPr>
          <p:cNvPr id="17" name="Text Placeholder 3">
            <a:extLst>
              <a:ext uri="{FF2B5EF4-FFF2-40B4-BE49-F238E27FC236}">
                <a16:creationId xmlns:a16="http://schemas.microsoft.com/office/drawing/2014/main" id="{344A1BD8-F19D-39D4-3F01-E885DA23D1C1}"/>
              </a:ext>
            </a:extLst>
          </p:cNvPr>
          <p:cNvSpPr txBox="1">
            <a:spLocks/>
          </p:cNvSpPr>
          <p:nvPr/>
        </p:nvSpPr>
        <p:spPr>
          <a:xfrm>
            <a:off x="93268" y="5938985"/>
            <a:ext cx="7545813" cy="70738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B10. On a scale of 1 to 5 where 1 means ‘no influence at ’ and 5 means ‘a major influence’, what influence, if any, has Visit Wales communications had on your decision to take a short break or holiday in Wales in 2026? Likely to visit Wales in 2026 or already booked, n=336 (Website n=129, e-CRM n=195, Campaign n=12).</a:t>
            </a:r>
          </a:p>
        </p:txBody>
      </p:sp>
      <p:pic>
        <p:nvPicPr>
          <p:cNvPr id="4" name="Picture 2">
            <a:extLst>
              <a:ext uri="{FF2B5EF4-FFF2-40B4-BE49-F238E27FC236}">
                <a16:creationId xmlns:a16="http://schemas.microsoft.com/office/drawing/2014/main" id="{0DA0287D-AF49-0619-9BF8-EF2BD79BC9CF}"/>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7905813" y="0"/>
            <a:ext cx="4286187" cy="6601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408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06B4D-BBF9-6431-6F12-AD7C677D57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87642B-B64E-57BC-A979-63706DC7D9A2}"/>
              </a:ext>
            </a:extLst>
          </p:cNvPr>
          <p:cNvSpPr txBox="1">
            <a:spLocks noGrp="1"/>
          </p:cNvSpPr>
          <p:nvPr>
            <p:ph type="title" idx="4294967295"/>
          </p:nvPr>
        </p:nvSpPr>
        <p:spPr>
          <a:xfrm>
            <a:off x="360000" y="159588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Future likelihood of visiting Wales | Unlikely to visit Wales in 2026</a:t>
            </a:r>
          </a:p>
        </p:txBody>
      </p:sp>
      <p:sp>
        <p:nvSpPr>
          <p:cNvPr id="3" name="TextBox 2">
            <a:extLst>
              <a:ext uri="{FF2B5EF4-FFF2-40B4-BE49-F238E27FC236}">
                <a16:creationId xmlns:a16="http://schemas.microsoft.com/office/drawing/2014/main" id="{D7E4EAC7-8926-A645-3D21-E87657BE0964}"/>
              </a:ext>
            </a:extLst>
          </p:cNvPr>
          <p:cNvSpPr txBox="1"/>
          <p:nvPr/>
        </p:nvSpPr>
        <p:spPr>
          <a:xfrm>
            <a:off x="360000" y="365124"/>
            <a:ext cx="7012350" cy="1015663"/>
          </a:xfrm>
          <a:prstGeom prst="rect">
            <a:avLst/>
          </a:prstGeom>
          <a:noFill/>
        </p:spPr>
        <p:txBody>
          <a:bodyPr wrap="square" rtlCol="0">
            <a:spAutoFit/>
          </a:bodyPr>
          <a:lstStyle/>
          <a:p>
            <a:r>
              <a:rPr lang="en-US" sz="2000" b="1" dirty="0">
                <a:solidFill>
                  <a:srgbClr val="04043F"/>
                </a:solidFill>
              </a:rPr>
              <a:t>Of those unlikely to visit Wales in 2026, half stated they ‘don’t know’ when they would visit Wales. 27% stated they would visit in 2027.</a:t>
            </a:r>
          </a:p>
        </p:txBody>
      </p:sp>
      <p:graphicFrame>
        <p:nvGraphicFramePr>
          <p:cNvPr id="4" name="Chart 3" descr="Bar chart showing when respondents who were not planning to visit Wales in 2026 expected to return. Half were unsure when they might next visit, while around one-quarter expected to travel in 2027. Smaller proportions anticipated visiting in 2028 or later.">
            <a:extLst>
              <a:ext uri="{FF2B5EF4-FFF2-40B4-BE49-F238E27FC236}">
                <a16:creationId xmlns:a16="http://schemas.microsoft.com/office/drawing/2014/main" id="{3FB8C7D1-1CA5-E1BE-6A00-E78ECFB571E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622551269"/>
              </p:ext>
            </p:extLst>
          </p:nvPr>
        </p:nvGraphicFramePr>
        <p:xfrm>
          <a:off x="-1656479" y="1903658"/>
          <a:ext cx="6615545" cy="404583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3">
            <a:extLst>
              <a:ext uri="{FF2B5EF4-FFF2-40B4-BE49-F238E27FC236}">
                <a16:creationId xmlns:a16="http://schemas.microsoft.com/office/drawing/2014/main" id="{658A2818-ABAC-36CA-51D6-E78FDFDC5B5D}"/>
              </a:ext>
            </a:extLst>
          </p:cNvPr>
          <p:cNvSpPr txBox="1">
            <a:spLocks/>
          </p:cNvSpPr>
          <p:nvPr/>
        </p:nvSpPr>
        <p:spPr>
          <a:xfrm>
            <a:off x="360000" y="6169602"/>
            <a:ext cx="63754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B6. And when are you next likely to visit Wales for a short break or holiday? </a:t>
            </a:r>
          </a:p>
          <a:p>
            <a:pPr marL="0" indent="0">
              <a:buNone/>
            </a:pPr>
            <a:r>
              <a:rPr lang="en-US" sz="1200" dirty="0">
                <a:solidFill>
                  <a:schemeClr val="tx1"/>
                </a:solidFill>
              </a:rPr>
              <a:t>Unlikely to visit Wales in 2026 or not sure, n=705. </a:t>
            </a:r>
          </a:p>
        </p:txBody>
      </p:sp>
      <p:sp>
        <p:nvSpPr>
          <p:cNvPr id="6" name="Picture Placeholder 5">
            <a:extLst>
              <a:ext uri="{FF2B5EF4-FFF2-40B4-BE49-F238E27FC236}">
                <a16:creationId xmlns:a16="http://schemas.microsoft.com/office/drawing/2014/main" id="{426F38DF-427D-22DC-98C7-51314C52F661}"/>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en-GB"/>
          </a:p>
        </p:txBody>
      </p:sp>
      <p:pic>
        <p:nvPicPr>
          <p:cNvPr id="12" name="Picture 2">
            <a:extLst>
              <a:ext uri="{FF2B5EF4-FFF2-40B4-BE49-F238E27FC236}">
                <a16:creationId xmlns:a16="http://schemas.microsoft.com/office/drawing/2014/main" id="{7EDABF64-9A39-552E-71B4-E3676828BB4E}"/>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7620000" y="1"/>
            <a:ext cx="4572000" cy="660717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FC9D65D7-C36B-3372-B89C-78EF047DC570}"/>
              </a:ext>
              <a:ext uri="{C183D7F6-B498-43B3-948B-1728B52AA6E4}">
                <adec:decorative xmlns:adec="http://schemas.microsoft.com/office/drawing/2017/decorative" val="1"/>
              </a:ext>
            </a:extLst>
          </p:cNvPr>
          <p:cNvCxnSpPr>
            <a:cxnSpLocks/>
          </p:cNvCxnSpPr>
          <p:nvPr/>
        </p:nvCxnSpPr>
        <p:spPr>
          <a:xfrm flipH="1">
            <a:off x="1066800" y="4850318"/>
            <a:ext cx="5341620" cy="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156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76280-0B93-C7D7-4EF2-E0DFD15AC1F8}"/>
            </a:ext>
          </a:extLst>
        </p:cNvPr>
        <p:cNvGrpSpPr/>
        <p:nvPr/>
      </p:nvGrpSpPr>
      <p:grpSpPr>
        <a:xfrm>
          <a:off x="0" y="0"/>
          <a:ext cx="0" cy="0"/>
          <a:chOff x="0" y="0"/>
          <a:chExt cx="0" cy="0"/>
        </a:xfrm>
      </p:grpSpPr>
      <p:pic>
        <p:nvPicPr>
          <p:cNvPr id="5" name="Picture 2">
            <a:extLst>
              <a:ext uri="{FF2B5EF4-FFF2-40B4-BE49-F238E27FC236}">
                <a16:creationId xmlns:a16="http://schemas.microsoft.com/office/drawing/2014/main" id="{E3054254-8368-8E1A-9E38-AF86FFB17ADE}"/>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E68A9993-332E-63EC-F821-3C0BB567EB00}"/>
              </a:ext>
              <a:ext uri="{C183D7F6-B498-43B3-948B-1728B52AA6E4}">
                <adec:decorative xmlns:adec="http://schemas.microsoft.com/office/drawing/2017/decorative" val="1"/>
              </a:ext>
            </a:extLst>
          </p:cNvPr>
          <p:cNvSpPr/>
          <p:nvPr/>
        </p:nvSpPr>
        <p:spPr>
          <a:xfrm>
            <a:off x="20" y="-10"/>
            <a:ext cx="12191980" cy="6858000"/>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39CA4A0F-7B55-29BC-7C4F-51F456622DD9}"/>
              </a:ext>
            </a:extLst>
          </p:cNvPr>
          <p:cNvSpPr txBox="1">
            <a:spLocks noGrp="1"/>
          </p:cNvSpPr>
          <p:nvPr>
            <p:ph type="title" idx="4294967295"/>
          </p:nvPr>
        </p:nvSpPr>
        <p:spPr>
          <a:xfrm>
            <a:off x="386467" y="3167390"/>
            <a:ext cx="6267451"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spcBef>
                <a:spcPct val="20000"/>
              </a:spcBef>
            </a:pPr>
            <a:r>
              <a:rPr lang="en-US" sz="2800" b="1" dirty="0">
                <a:solidFill>
                  <a:schemeClr val="bg1"/>
                </a:solidFill>
                <a:latin typeface="Arial" panose="020B0604020202020204" pitchFamily="34" charset="0"/>
                <a:cs typeface="Arial" panose="020B0604020202020204" pitchFamily="34" charset="0"/>
              </a:rPr>
              <a:t>REASONS FOR NOT </a:t>
            </a:r>
            <a:br>
              <a:rPr lang="en-US" sz="2800" b="1"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TAKING A TRIP</a:t>
            </a:r>
          </a:p>
        </p:txBody>
      </p:sp>
      <p:pic>
        <p:nvPicPr>
          <p:cNvPr id="4" name="Picture 2">
            <a:extLst>
              <a:ext uri="{FF2B5EF4-FFF2-40B4-BE49-F238E27FC236}">
                <a16:creationId xmlns:a16="http://schemas.microsoft.com/office/drawing/2014/main" id="{0B2838C5-F856-4C82-EF36-6D9EB89293B2}"/>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99" y="6207245"/>
            <a:ext cx="976133" cy="6507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B7FA1FC-1CE2-2B2B-6493-40D19732453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534" y="6389806"/>
            <a:ext cx="886973" cy="285631"/>
          </a:xfrm>
          <a:prstGeom prst="rect">
            <a:avLst/>
          </a:prstGeom>
        </p:spPr>
      </p:pic>
    </p:spTree>
    <p:extLst>
      <p:ext uri="{BB962C8B-B14F-4D97-AF65-F5344CB8AC3E}">
        <p14:creationId xmlns:p14="http://schemas.microsoft.com/office/powerpoint/2010/main" val="4231537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CD7B0-FFFE-A807-6A52-7924BDA15287}"/>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CC3DA79C-008E-22A7-807F-BEED098F482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 y="1005662"/>
            <a:ext cx="6111124" cy="5635321"/>
          </a:xfrm>
          <a:prstGeom prst="rect">
            <a:avLst/>
          </a:prstGeom>
        </p:spPr>
      </p:pic>
      <p:pic>
        <p:nvPicPr>
          <p:cNvPr id="12" name="Picture 11">
            <a:extLst>
              <a:ext uri="{FF2B5EF4-FFF2-40B4-BE49-F238E27FC236}">
                <a16:creationId xmlns:a16="http://schemas.microsoft.com/office/drawing/2014/main" id="{CB11A647-E460-CF68-997E-5F067FED7CE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6111125" y="1005662"/>
            <a:ext cx="6098400" cy="5635321"/>
          </a:xfrm>
          <a:prstGeom prst="rect">
            <a:avLst/>
          </a:prstGeom>
        </p:spPr>
      </p:pic>
      <p:sp>
        <p:nvSpPr>
          <p:cNvPr id="11" name="Rectangle 10">
            <a:extLst>
              <a:ext uri="{FF2B5EF4-FFF2-40B4-BE49-F238E27FC236}">
                <a16:creationId xmlns:a16="http://schemas.microsoft.com/office/drawing/2014/main" id="{ECD9486D-858F-FF66-E7BE-A2BDC564DF80}"/>
              </a:ext>
              <a:ext uri="{C183D7F6-B498-43B3-948B-1728B52AA6E4}">
                <adec:decorative xmlns:adec="http://schemas.microsoft.com/office/drawing/2017/decorative" val="1"/>
              </a:ext>
            </a:extLst>
          </p:cNvPr>
          <p:cNvSpPr/>
          <p:nvPr/>
        </p:nvSpPr>
        <p:spPr>
          <a:xfrm>
            <a:off x="0" y="1002739"/>
            <a:ext cx="12209525" cy="5700712"/>
          </a:xfrm>
          <a:prstGeom prst="rect">
            <a:avLst/>
          </a:prstGeom>
          <a:solidFill>
            <a:srgbClr val="12074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7E8544CF-EAED-A11F-8BC7-4CA692BAE874}"/>
              </a:ext>
            </a:extLst>
          </p:cNvPr>
          <p:cNvSpPr txBox="1">
            <a:spLocks noGrp="1"/>
          </p:cNvSpPr>
          <p:nvPr>
            <p:ph type="title" idx="4294967295"/>
          </p:nvPr>
        </p:nvSpPr>
        <p:spPr>
          <a:xfrm>
            <a:off x="360000" y="288000"/>
            <a:ext cx="5486400"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20742"/>
                </a:solidFill>
                <a:effectLst/>
                <a:uLnTx/>
                <a:uFillTx/>
                <a:latin typeface="+mn-lt"/>
                <a:ea typeface="+mn-ea"/>
                <a:cs typeface="+mn-cs"/>
              </a:rPr>
              <a:t>REASONS FOR NOT TAKING A TRIP</a:t>
            </a:r>
          </a:p>
        </p:txBody>
      </p:sp>
      <p:cxnSp>
        <p:nvCxnSpPr>
          <p:cNvPr id="6" name="Straight Connector 5">
            <a:extLst>
              <a:ext uri="{FF2B5EF4-FFF2-40B4-BE49-F238E27FC236}">
                <a16:creationId xmlns:a16="http://schemas.microsoft.com/office/drawing/2014/main" id="{194E7509-439A-CDCE-CF36-0CDF66A5F9B1}"/>
              </a:ext>
              <a:ext uri="{C183D7F6-B498-43B3-948B-1728B52AA6E4}">
                <adec:decorative xmlns:adec="http://schemas.microsoft.com/office/drawing/2017/decorative" val="1"/>
              </a:ext>
            </a:extLst>
          </p:cNvPr>
          <p:cNvCxnSpPr>
            <a:cxnSpLocks/>
          </p:cNvCxnSpPr>
          <p:nvPr/>
        </p:nvCxnSpPr>
        <p:spPr>
          <a:xfrm>
            <a:off x="463548" y="674538"/>
            <a:ext cx="437362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E5AA54F-909A-CCBA-7637-0D19DCD59692}"/>
              </a:ext>
            </a:extLst>
          </p:cNvPr>
          <p:cNvSpPr txBox="1"/>
          <p:nvPr/>
        </p:nvSpPr>
        <p:spPr>
          <a:xfrm>
            <a:off x="205143" y="2377386"/>
            <a:ext cx="5686303" cy="2554545"/>
          </a:xfrm>
          <a:prstGeom prst="rect">
            <a:avLst/>
          </a:prstGeom>
          <a:noFill/>
        </p:spPr>
        <p:txBody>
          <a:bodyPr wrap="square" rtlCol="0">
            <a:spAutoFit/>
          </a:bodyPr>
          <a:lstStyle/>
          <a:p>
            <a:pPr algn="ctr"/>
            <a:r>
              <a:rPr lang="en-US" sz="2000" b="1" dirty="0">
                <a:solidFill>
                  <a:schemeClr val="bg1"/>
                </a:solidFill>
              </a:rPr>
              <a:t>Reasons for not visiting</a:t>
            </a:r>
          </a:p>
          <a:p>
            <a:pPr algn="ctr"/>
            <a:endParaRPr lang="en-US" sz="2000" b="1" dirty="0">
              <a:solidFill>
                <a:schemeClr val="bg1"/>
              </a:solidFill>
            </a:endParaRPr>
          </a:p>
          <a:p>
            <a:pPr algn="ctr"/>
            <a:r>
              <a:rPr lang="en-US" sz="2000" dirty="0">
                <a:solidFill>
                  <a:schemeClr val="bg1"/>
                </a:solidFill>
              </a:rPr>
              <a:t>In 2025, the main reasons for not visiting Wales were personal circumstances and travel challenges linked to Brexit.</a:t>
            </a:r>
          </a:p>
          <a:p>
            <a:pPr algn="ctr"/>
            <a:endParaRPr lang="en-US" sz="2000" dirty="0">
              <a:solidFill>
                <a:schemeClr val="bg1"/>
              </a:solidFill>
            </a:endParaRPr>
          </a:p>
          <a:p>
            <a:pPr algn="ctr"/>
            <a:r>
              <a:rPr lang="en-US" sz="2000" dirty="0">
                <a:solidFill>
                  <a:schemeClr val="bg1"/>
                </a:solidFill>
              </a:rPr>
              <a:t>Of those who did not visit, 58% were considering an overnight trip to Wales.</a:t>
            </a:r>
          </a:p>
        </p:txBody>
      </p:sp>
      <p:sp>
        <p:nvSpPr>
          <p:cNvPr id="8" name="TextBox 7">
            <a:extLst>
              <a:ext uri="{FF2B5EF4-FFF2-40B4-BE49-F238E27FC236}">
                <a16:creationId xmlns:a16="http://schemas.microsoft.com/office/drawing/2014/main" id="{24597637-4DD8-89D4-0E13-58EE05BA4193}"/>
              </a:ext>
            </a:extLst>
          </p:cNvPr>
          <p:cNvSpPr txBox="1"/>
          <p:nvPr/>
        </p:nvSpPr>
        <p:spPr>
          <a:xfrm>
            <a:off x="6343383" y="2377386"/>
            <a:ext cx="5673725" cy="3477875"/>
          </a:xfrm>
          <a:prstGeom prst="rect">
            <a:avLst/>
          </a:prstGeom>
          <a:noFill/>
        </p:spPr>
        <p:txBody>
          <a:bodyPr wrap="square" rtlCol="0">
            <a:spAutoFit/>
          </a:bodyPr>
          <a:lstStyle/>
          <a:p>
            <a:pPr algn="ctr"/>
            <a:r>
              <a:rPr lang="en-US" sz="2000" b="1" dirty="0">
                <a:solidFill>
                  <a:schemeClr val="bg1"/>
                </a:solidFill>
              </a:rPr>
              <a:t>83% went somewhere else</a:t>
            </a:r>
          </a:p>
          <a:p>
            <a:pPr algn="ctr"/>
            <a:endParaRPr lang="en-US" sz="2000" dirty="0">
              <a:solidFill>
                <a:schemeClr val="bg1"/>
              </a:solidFill>
            </a:endParaRPr>
          </a:p>
          <a:p>
            <a:pPr algn="ctr"/>
            <a:r>
              <a:rPr lang="en-US" sz="2000" dirty="0">
                <a:solidFill>
                  <a:schemeClr val="bg1"/>
                </a:solidFill>
              </a:rPr>
              <a:t>Of those who did not travel to Wales, 83% chose other destinations, with 50% going abroad, 23% booking a holiday in Germany, and 22% visiting the British Isles or Ireland. The remaining 17% did not take a holiday at all.</a:t>
            </a:r>
          </a:p>
          <a:p>
            <a:pPr algn="ctr"/>
            <a:endParaRPr lang="en-US" sz="2000" dirty="0">
              <a:solidFill>
                <a:schemeClr val="bg1"/>
              </a:solidFill>
            </a:endParaRPr>
          </a:p>
          <a:p>
            <a:pPr algn="ctr"/>
            <a:r>
              <a:rPr lang="en-US" sz="2000" dirty="0">
                <a:solidFill>
                  <a:schemeClr val="bg1"/>
                </a:solidFill>
              </a:rPr>
              <a:t>Among non-visitors to Wales who travelled within Britain and Ireland (22%), England was the most popular destination, with 76% visiting.</a:t>
            </a:r>
          </a:p>
        </p:txBody>
      </p:sp>
    </p:spTree>
    <p:extLst>
      <p:ext uri="{BB962C8B-B14F-4D97-AF65-F5344CB8AC3E}">
        <p14:creationId xmlns:p14="http://schemas.microsoft.com/office/powerpoint/2010/main" val="14008972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0EBAC-3ACB-3BED-4A63-161AEBD386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465019E-DF43-11D7-2888-A1BB63DF9371}"/>
              </a:ext>
            </a:extLst>
          </p:cNvPr>
          <p:cNvSpPr txBox="1">
            <a:spLocks noGrp="1"/>
          </p:cNvSpPr>
          <p:nvPr>
            <p:ph type="title" idx="4294967295"/>
          </p:nvPr>
        </p:nvSpPr>
        <p:spPr>
          <a:xfrm>
            <a:off x="360000" y="1595881"/>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Reasons for not visiting Wales | Wales non-trip takers</a:t>
            </a:r>
          </a:p>
        </p:txBody>
      </p:sp>
      <p:sp>
        <p:nvSpPr>
          <p:cNvPr id="11" name="TextBox 10">
            <a:extLst>
              <a:ext uri="{FF2B5EF4-FFF2-40B4-BE49-F238E27FC236}">
                <a16:creationId xmlns:a16="http://schemas.microsoft.com/office/drawing/2014/main" id="{D3F261D4-5A47-064A-808F-7B3FF848E34E}"/>
              </a:ext>
            </a:extLst>
          </p:cNvPr>
          <p:cNvSpPr txBox="1"/>
          <p:nvPr/>
        </p:nvSpPr>
        <p:spPr>
          <a:xfrm>
            <a:off x="360000" y="365124"/>
            <a:ext cx="7012350" cy="1015663"/>
          </a:xfrm>
          <a:prstGeom prst="rect">
            <a:avLst/>
          </a:prstGeom>
          <a:noFill/>
        </p:spPr>
        <p:txBody>
          <a:bodyPr wrap="square" rtlCol="0">
            <a:spAutoFit/>
          </a:bodyPr>
          <a:lstStyle/>
          <a:p>
            <a:r>
              <a:rPr lang="en-US" sz="2000" b="1" dirty="0">
                <a:solidFill>
                  <a:srgbClr val="04043F"/>
                </a:solidFill>
              </a:rPr>
              <a:t>The main reasons for not visiting Wales in 2025 were personal circumstances and Brexit related travel challenges. </a:t>
            </a:r>
            <a:endParaRPr lang="en-GB" sz="2000" b="1" dirty="0">
              <a:solidFill>
                <a:srgbClr val="04043F"/>
              </a:solidFill>
            </a:endParaRPr>
          </a:p>
        </p:txBody>
      </p:sp>
      <p:graphicFrame>
        <p:nvGraphicFramePr>
          <p:cNvPr id="2" name="Chart 1" descr="Bar chart showing the main reasons respondents did not visit Wales during 2025. Personal circumstances and travel challenges associated with Brexit were the most commonly cited reasons. Cost, health, transport difficulties and choosing another destination were mentioned less frequently, with relatively few citing environmental concerns or poor weather.">
            <a:extLst>
              <a:ext uri="{FF2B5EF4-FFF2-40B4-BE49-F238E27FC236}">
                <a16:creationId xmlns:a16="http://schemas.microsoft.com/office/drawing/2014/main" id="{E9A550C7-5933-D6CE-77EB-67DB2E0704E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785108040"/>
              </p:ext>
            </p:extLst>
          </p:nvPr>
        </p:nvGraphicFramePr>
        <p:xfrm>
          <a:off x="-1309832" y="1828800"/>
          <a:ext cx="8358332" cy="419709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Placeholder 3">
            <a:extLst>
              <a:ext uri="{FF2B5EF4-FFF2-40B4-BE49-F238E27FC236}">
                <a16:creationId xmlns:a16="http://schemas.microsoft.com/office/drawing/2014/main" id="{29F1D609-19E7-D9B9-8D2D-5B33ABAE0F18}"/>
              </a:ext>
            </a:extLst>
          </p:cNvPr>
          <p:cNvSpPr txBox="1">
            <a:spLocks/>
          </p:cNvSpPr>
          <p:nvPr/>
        </p:nvSpPr>
        <p:spPr>
          <a:xfrm>
            <a:off x="226037" y="6215056"/>
            <a:ext cx="6375400" cy="365126"/>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B4. What are the reasons that you didn’t visit Wales for a holiday in 2025? </a:t>
            </a:r>
          </a:p>
          <a:p>
            <a:pPr marL="0" indent="0">
              <a:buNone/>
            </a:pPr>
            <a:r>
              <a:rPr lang="en-US" sz="1200" dirty="0">
                <a:solidFill>
                  <a:schemeClr val="tx1"/>
                </a:solidFill>
              </a:rPr>
              <a:t>2025 Wales non-trip takers, n=882. </a:t>
            </a:r>
          </a:p>
        </p:txBody>
      </p:sp>
      <p:pic>
        <p:nvPicPr>
          <p:cNvPr id="5" name="Picture Placeholder 4">
            <a:extLst>
              <a:ext uri="{FF2B5EF4-FFF2-40B4-BE49-F238E27FC236}">
                <a16:creationId xmlns:a16="http://schemas.microsoft.com/office/drawing/2014/main" id="{3452C3AD-B98E-BC71-0A1B-DB8AF874161B}"/>
              </a:ext>
              <a:ext uri="{C183D7F6-B498-43B3-948B-1728B52AA6E4}">
                <adec:decorative xmlns:adec="http://schemas.microsoft.com/office/drawing/2017/decorative" val="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p:pic>
      <p:pic>
        <p:nvPicPr>
          <p:cNvPr id="8" name="Picture 7">
            <a:extLst>
              <a:ext uri="{FF2B5EF4-FFF2-40B4-BE49-F238E27FC236}">
                <a16:creationId xmlns:a16="http://schemas.microsoft.com/office/drawing/2014/main" id="{72CFADBB-9776-8A9E-D79F-6DA7AD68E3F1}"/>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7207876" y="0"/>
            <a:ext cx="4984124" cy="6610662"/>
          </a:xfrm>
          <a:prstGeom prst="rect">
            <a:avLst/>
          </a:prstGeom>
        </p:spPr>
      </p:pic>
    </p:spTree>
    <p:extLst>
      <p:ext uri="{BB962C8B-B14F-4D97-AF65-F5344CB8AC3E}">
        <p14:creationId xmlns:p14="http://schemas.microsoft.com/office/powerpoint/2010/main" val="19615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A1C7-F3E2-162B-040A-920B3636644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89B7F63-4F73-905C-A223-9B58AD6F3B18}"/>
              </a:ext>
              <a:ext uri="{C183D7F6-B498-43B3-948B-1728B52AA6E4}">
                <adec:decorative xmlns:adec="http://schemas.microsoft.com/office/drawing/2017/decorative" val="1"/>
              </a:ext>
            </a:extLst>
          </p:cNvPr>
          <p:cNvSpPr/>
          <p:nvPr/>
        </p:nvSpPr>
        <p:spPr>
          <a:xfrm>
            <a:off x="0" y="1"/>
            <a:ext cx="5162550" cy="6608776"/>
          </a:xfrm>
          <a:prstGeom prst="rect">
            <a:avLst/>
          </a:prstGeom>
          <a:solidFill>
            <a:srgbClr val="1207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8305AD0F-349F-C140-5C32-10633195B348}"/>
              </a:ext>
            </a:extLst>
          </p:cNvPr>
          <p:cNvSpPr txBox="1">
            <a:spLocks noGrp="1"/>
          </p:cNvSpPr>
          <p:nvPr>
            <p:ph type="title" idx="4294967295"/>
          </p:nvPr>
        </p:nvSpPr>
        <p:spPr>
          <a:xfrm>
            <a:off x="5496973" y="2217951"/>
            <a:ext cx="3213378"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Considerers | Wales non-trip takers</a:t>
            </a:r>
          </a:p>
        </p:txBody>
      </p:sp>
      <p:sp>
        <p:nvSpPr>
          <p:cNvPr id="11" name="TextBox 10">
            <a:extLst>
              <a:ext uri="{FF2B5EF4-FFF2-40B4-BE49-F238E27FC236}">
                <a16:creationId xmlns:a16="http://schemas.microsoft.com/office/drawing/2014/main" id="{E1894D18-C4B2-436C-CD7A-303FB56A3338}"/>
              </a:ext>
            </a:extLst>
          </p:cNvPr>
          <p:cNvSpPr txBox="1"/>
          <p:nvPr/>
        </p:nvSpPr>
        <p:spPr>
          <a:xfrm>
            <a:off x="432593" y="2570143"/>
            <a:ext cx="4371257" cy="2000548"/>
          </a:xfrm>
          <a:prstGeom prst="rect">
            <a:avLst/>
          </a:prstGeom>
          <a:noFill/>
        </p:spPr>
        <p:txBody>
          <a:bodyPr wrap="square" rtlCol="0">
            <a:spAutoFit/>
          </a:bodyPr>
          <a:lstStyle/>
          <a:p>
            <a:pPr algn="ctr"/>
            <a:r>
              <a:rPr lang="en-GB" sz="4400" b="1" dirty="0">
                <a:solidFill>
                  <a:schemeClr val="bg1"/>
                </a:solidFill>
              </a:rPr>
              <a:t>58% </a:t>
            </a:r>
          </a:p>
          <a:p>
            <a:pPr algn="ctr"/>
            <a:r>
              <a:rPr lang="en-GB" sz="2000" dirty="0">
                <a:solidFill>
                  <a:schemeClr val="bg1"/>
                </a:solidFill>
              </a:rPr>
              <a:t>Of those that didn’t take a trip to Wales were considering a short break or holiday in Wales in 2025, compared to last year’s 62%</a:t>
            </a:r>
            <a:endParaRPr lang="en-GB" dirty="0">
              <a:solidFill>
                <a:schemeClr val="bg1"/>
              </a:solidFill>
            </a:endParaRPr>
          </a:p>
        </p:txBody>
      </p:sp>
      <p:sp>
        <p:nvSpPr>
          <p:cNvPr id="4" name="TextBox 3">
            <a:extLst>
              <a:ext uri="{FF2B5EF4-FFF2-40B4-BE49-F238E27FC236}">
                <a16:creationId xmlns:a16="http://schemas.microsoft.com/office/drawing/2014/main" id="{B5E45590-EA36-3F86-DE8B-32B1792DB18E}"/>
              </a:ext>
            </a:extLst>
          </p:cNvPr>
          <p:cNvSpPr txBox="1"/>
          <p:nvPr/>
        </p:nvSpPr>
        <p:spPr>
          <a:xfrm>
            <a:off x="5402580" y="365124"/>
            <a:ext cx="6347460" cy="1323439"/>
          </a:xfrm>
          <a:prstGeom prst="rect">
            <a:avLst/>
          </a:prstGeom>
          <a:noFill/>
        </p:spPr>
        <p:txBody>
          <a:bodyPr wrap="square" rtlCol="0">
            <a:spAutoFit/>
          </a:bodyPr>
          <a:lstStyle/>
          <a:p>
            <a:r>
              <a:rPr lang="en-US" sz="2000" b="1" dirty="0">
                <a:solidFill>
                  <a:srgbClr val="04043F"/>
                </a:solidFill>
              </a:rPr>
              <a:t>58</a:t>
            </a:r>
            <a:r>
              <a:rPr lang="en-US" sz="2000" b="1" dirty="0">
                <a:solidFill>
                  <a:srgbClr val="120742"/>
                </a:solidFill>
              </a:rPr>
              <a:t>% of non-Wales trip takers in 2025 were considering a short break or holiday in Wales. 83% went somewhere else, while 17% did not take a holiday at all.</a:t>
            </a:r>
          </a:p>
        </p:txBody>
      </p:sp>
      <p:graphicFrame>
        <p:nvGraphicFramePr>
          <p:cNvPr id="8" name="Chart 7" descr="Charts showing that over half of respondents who did not visit Wales had considered taking a trip during 2025. Most non-visitors still travelled elsewhere, with overseas holidays being the most common alternative. Around one in six did not take a holiday at all during the year.">
            <a:extLst>
              <a:ext uri="{FF2B5EF4-FFF2-40B4-BE49-F238E27FC236}">
                <a16:creationId xmlns:a16="http://schemas.microsoft.com/office/drawing/2014/main" id="{D696A3D5-12AA-74D4-A5DF-7BEA19A719D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489016982"/>
              </p:ext>
            </p:extLst>
          </p:nvPr>
        </p:nvGraphicFramePr>
        <p:xfrm>
          <a:off x="4408906" y="2933898"/>
          <a:ext cx="6615545" cy="2000547"/>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id="{A578BA97-FC02-02EF-3AA1-3905A6232990}"/>
              </a:ext>
              <a:ext uri="{C183D7F6-B498-43B3-948B-1728B52AA6E4}">
                <adec:decorative xmlns:adec="http://schemas.microsoft.com/office/drawing/2017/decorative" val="0"/>
              </a:ext>
            </a:extLst>
          </p:cNvPr>
          <p:cNvSpPr txBox="1"/>
          <p:nvPr/>
        </p:nvSpPr>
        <p:spPr>
          <a:xfrm>
            <a:off x="11113076" y="3546067"/>
            <a:ext cx="646331" cy="369332"/>
          </a:xfrm>
          <a:prstGeom prst="rect">
            <a:avLst/>
          </a:prstGeom>
          <a:noFill/>
        </p:spPr>
        <p:txBody>
          <a:bodyPr wrap="none" rtlCol="0">
            <a:spAutoFit/>
          </a:bodyPr>
          <a:lstStyle/>
          <a:p>
            <a:r>
              <a:rPr lang="en-GB" b="1" dirty="0">
                <a:solidFill>
                  <a:srgbClr val="120742"/>
                </a:solidFill>
              </a:rPr>
              <a:t>83%</a:t>
            </a:r>
          </a:p>
        </p:txBody>
      </p:sp>
      <p:sp>
        <p:nvSpPr>
          <p:cNvPr id="3" name="Text Placeholder 3">
            <a:extLst>
              <a:ext uri="{FF2B5EF4-FFF2-40B4-BE49-F238E27FC236}">
                <a16:creationId xmlns:a16="http://schemas.microsoft.com/office/drawing/2014/main" id="{F80C7BCA-4AB0-9F4B-61F6-5B3BC583B6A4}"/>
              </a:ext>
            </a:extLst>
          </p:cNvPr>
          <p:cNvSpPr txBox="1">
            <a:spLocks/>
          </p:cNvSpPr>
          <p:nvPr/>
        </p:nvSpPr>
        <p:spPr>
          <a:xfrm>
            <a:off x="5402579" y="5995114"/>
            <a:ext cx="6615545" cy="369332"/>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B1. You mentioned that you did not take a short break or holiday in Wales during 2025. Were you considering an overnight trip in Wales in 2025 at any stage? </a:t>
            </a:r>
          </a:p>
          <a:p>
            <a:pPr marL="0" indent="0">
              <a:buNone/>
            </a:pPr>
            <a:r>
              <a:rPr lang="en-US" sz="1200" dirty="0">
                <a:solidFill>
                  <a:schemeClr val="tx1"/>
                </a:solidFill>
              </a:rPr>
              <a:t>B2. And did you go somewhere else for a holiday, or did you not take a holiday at all? 2025 Wales non-trip takers, n=882. </a:t>
            </a:r>
          </a:p>
        </p:txBody>
      </p:sp>
      <p:grpSp>
        <p:nvGrpSpPr>
          <p:cNvPr id="15" name="Group 14">
            <a:extLst>
              <a:ext uri="{FF2B5EF4-FFF2-40B4-BE49-F238E27FC236}">
                <a16:creationId xmlns:a16="http://schemas.microsoft.com/office/drawing/2014/main" id="{DC387A41-FE87-1326-A356-8046BDCC172E}"/>
              </a:ext>
              <a:ext uri="{C183D7F6-B498-43B3-948B-1728B52AA6E4}">
                <adec:decorative xmlns:adec="http://schemas.microsoft.com/office/drawing/2017/decorative" val="1"/>
              </a:ext>
            </a:extLst>
          </p:cNvPr>
          <p:cNvGrpSpPr/>
          <p:nvPr/>
        </p:nvGrpSpPr>
        <p:grpSpPr>
          <a:xfrm rot="10800000">
            <a:off x="10871640" y="3174838"/>
            <a:ext cx="241436" cy="1111792"/>
            <a:chOff x="6025702" y="1905000"/>
            <a:chExt cx="320669" cy="3189514"/>
          </a:xfrm>
        </p:grpSpPr>
        <p:cxnSp>
          <p:nvCxnSpPr>
            <p:cNvPr id="18" name="Straight Connector 17">
              <a:extLst>
                <a:ext uri="{FF2B5EF4-FFF2-40B4-BE49-F238E27FC236}">
                  <a16:creationId xmlns:a16="http://schemas.microsoft.com/office/drawing/2014/main" id="{E26C0D69-47A7-4C1D-BBB7-6B414EF7234A}"/>
                </a:ext>
              </a:extLst>
            </p:cNvPr>
            <p:cNvCxnSpPr>
              <a:cxnSpLocks/>
            </p:cNvCxnSpPr>
            <p:nvPr/>
          </p:nvCxnSpPr>
          <p:spPr>
            <a:xfrm>
              <a:off x="6346371" y="1905000"/>
              <a:ext cx="0" cy="3189514"/>
            </a:xfrm>
            <a:prstGeom prst="line">
              <a:avLst/>
            </a:prstGeom>
            <a:ln w="19050">
              <a:solidFill>
                <a:srgbClr val="FDB33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76C09C-9D9E-A019-A5F2-8396521F39ED}"/>
                </a:ext>
              </a:extLst>
            </p:cNvPr>
            <p:cNvCxnSpPr>
              <a:cxnSpLocks/>
            </p:cNvCxnSpPr>
            <p:nvPr/>
          </p:nvCxnSpPr>
          <p:spPr>
            <a:xfrm>
              <a:off x="6025702" y="3495445"/>
              <a:ext cx="320669" cy="0"/>
            </a:xfrm>
            <a:prstGeom prst="line">
              <a:avLst/>
            </a:prstGeom>
            <a:ln w="19050">
              <a:solidFill>
                <a:srgbClr val="FDB332"/>
              </a:solidFill>
            </a:ln>
          </p:spPr>
          <p:style>
            <a:lnRef idx="1">
              <a:schemeClr val="accent1"/>
            </a:lnRef>
            <a:fillRef idx="0">
              <a:schemeClr val="accent1"/>
            </a:fillRef>
            <a:effectRef idx="0">
              <a:schemeClr val="accent1"/>
            </a:effectRef>
            <a:fontRef idx="minor">
              <a:schemeClr val="tx1"/>
            </a:fontRef>
          </p:style>
        </p:cxnSp>
      </p:grpSp>
      <p:cxnSp>
        <p:nvCxnSpPr>
          <p:cNvPr id="20" name="Straight Connector 19">
            <a:extLst>
              <a:ext uri="{FF2B5EF4-FFF2-40B4-BE49-F238E27FC236}">
                <a16:creationId xmlns:a16="http://schemas.microsoft.com/office/drawing/2014/main" id="{A7198CC1-7F44-0980-FF81-6DF796CFD4D5}"/>
              </a:ext>
              <a:ext uri="{C183D7F6-B498-43B3-948B-1728B52AA6E4}">
                <adec:decorative xmlns:adec="http://schemas.microsoft.com/office/drawing/2017/decorative" val="1"/>
              </a:ext>
            </a:extLst>
          </p:cNvPr>
          <p:cNvCxnSpPr>
            <a:cxnSpLocks/>
          </p:cNvCxnSpPr>
          <p:nvPr/>
        </p:nvCxnSpPr>
        <p:spPr>
          <a:xfrm flipH="1">
            <a:off x="6409460" y="4464450"/>
            <a:ext cx="4462180" cy="0"/>
          </a:xfrm>
          <a:prstGeom prst="line">
            <a:avLst/>
          </a:prstGeom>
          <a:ln w="1270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951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39205-C638-B3F0-9CC3-E1FEDF031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5FECC-5875-F437-4A5A-03C5CB2D4055}"/>
              </a:ext>
            </a:extLst>
          </p:cNvPr>
          <p:cNvSpPr txBox="1">
            <a:spLocks noGrp="1"/>
          </p:cNvSpPr>
          <p:nvPr>
            <p:ph type="title" idx="4294967295"/>
          </p:nvPr>
        </p:nvSpPr>
        <p:spPr>
          <a:xfrm>
            <a:off x="476304" y="2173228"/>
            <a:ext cx="6107475" cy="3077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20742"/>
                </a:solidFill>
                <a:effectLst/>
                <a:uLnTx/>
                <a:uFillTx/>
                <a:latin typeface="+mn-lt"/>
                <a:ea typeface="+mn-ea"/>
                <a:cs typeface="+mn-cs"/>
              </a:rPr>
              <a:t>Non-visitor alternative trip destinations | Wales non-trip takers</a:t>
            </a:r>
          </a:p>
        </p:txBody>
      </p:sp>
      <p:sp>
        <p:nvSpPr>
          <p:cNvPr id="3" name="TextBox 2">
            <a:extLst>
              <a:ext uri="{FF2B5EF4-FFF2-40B4-BE49-F238E27FC236}">
                <a16:creationId xmlns:a16="http://schemas.microsoft.com/office/drawing/2014/main" id="{566D7568-E374-E01F-1CF7-5ADCDA4CFB44}"/>
              </a:ext>
            </a:extLst>
          </p:cNvPr>
          <p:cNvSpPr txBox="1"/>
          <p:nvPr/>
        </p:nvSpPr>
        <p:spPr>
          <a:xfrm>
            <a:off x="360000" y="365124"/>
            <a:ext cx="7351440" cy="1631216"/>
          </a:xfrm>
          <a:prstGeom prst="rect">
            <a:avLst/>
          </a:prstGeom>
          <a:noFill/>
        </p:spPr>
        <p:txBody>
          <a:bodyPr wrap="square" rtlCol="0">
            <a:spAutoFit/>
          </a:bodyPr>
          <a:lstStyle/>
          <a:p>
            <a:r>
              <a:rPr lang="en-US" sz="2000" b="1" dirty="0">
                <a:solidFill>
                  <a:srgbClr val="04043F"/>
                </a:solidFill>
              </a:rPr>
              <a:t>Among </a:t>
            </a:r>
            <a:r>
              <a:rPr lang="en-US" sz="2000" b="1" dirty="0" err="1">
                <a:solidFill>
                  <a:srgbClr val="04043F"/>
                </a:solidFill>
              </a:rPr>
              <a:t>travellers</a:t>
            </a:r>
            <a:r>
              <a:rPr lang="en-US" sz="2000" b="1" dirty="0">
                <a:solidFill>
                  <a:srgbClr val="04043F"/>
                </a:solidFill>
              </a:rPr>
              <a:t> who did not visit Wales but travelled elsewhere in Britain and Ireland (22%), England was the most visited destination (67%), although there is a declining trend. Compared with the previous year, a higher proportion travelled to Scotland.</a:t>
            </a:r>
          </a:p>
        </p:txBody>
      </p:sp>
      <p:graphicFrame>
        <p:nvGraphicFramePr>
          <p:cNvPr id="11" name="Chart 10" descr="Bar chart showing alternative destinations for travellers who did not visit Wales but travelled elsewhere in Britain and Ireland. England remained the most visited destination in 2025 (67%), although this has declined since 2023, while visits to Scotland increased to 48%. Ireland also increased slightly to 26%, and other destinations remained low at 6%.">
            <a:extLst>
              <a:ext uri="{FF2B5EF4-FFF2-40B4-BE49-F238E27FC236}">
                <a16:creationId xmlns:a16="http://schemas.microsoft.com/office/drawing/2014/main" id="{FEFF08DB-1202-39BA-B2C6-9E47603687F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579380085"/>
              </p:ext>
            </p:extLst>
          </p:nvPr>
        </p:nvGraphicFramePr>
        <p:xfrm>
          <a:off x="673609" y="2478352"/>
          <a:ext cx="6199632" cy="2969738"/>
        </p:xfrm>
        <a:graphic>
          <a:graphicData uri="http://schemas.openxmlformats.org/drawingml/2006/chart">
            <c:chart xmlns:c="http://schemas.openxmlformats.org/drawingml/2006/chart" xmlns:r="http://schemas.openxmlformats.org/officeDocument/2006/relationships" r:id="rId2"/>
          </a:graphicData>
        </a:graphic>
      </p:graphicFrame>
      <p:pic>
        <p:nvPicPr>
          <p:cNvPr id="9222" name="Picture 6">
            <a:extLst>
              <a:ext uri="{FF2B5EF4-FFF2-40B4-BE49-F238E27FC236}">
                <a16:creationId xmlns:a16="http://schemas.microsoft.com/office/drawing/2014/main" id="{3AF369E4-D0C6-000E-90D1-1888B96F375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087" y="5478790"/>
            <a:ext cx="515639" cy="34290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BBD4A484-2BF6-5681-971F-66773AB57DA3}"/>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90" y="5448090"/>
            <a:ext cx="57150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7F5845A-962F-116C-AC05-5BB411E5A77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1150" y="5478790"/>
            <a:ext cx="647700" cy="323850"/>
          </a:xfrm>
          <a:prstGeom prst="rect">
            <a:avLst/>
          </a:prstGeom>
        </p:spPr>
      </p:pic>
      <p:sp>
        <p:nvSpPr>
          <p:cNvPr id="8" name="Text Placeholder 3">
            <a:extLst>
              <a:ext uri="{FF2B5EF4-FFF2-40B4-BE49-F238E27FC236}">
                <a16:creationId xmlns:a16="http://schemas.microsoft.com/office/drawing/2014/main" id="{35CC689D-404C-B7A5-1E3C-25E5B9EEA2EB}"/>
              </a:ext>
            </a:extLst>
          </p:cNvPr>
          <p:cNvSpPr txBox="1">
            <a:spLocks/>
          </p:cNvSpPr>
          <p:nvPr/>
        </p:nvSpPr>
        <p:spPr>
          <a:xfrm>
            <a:off x="360000" y="6159056"/>
            <a:ext cx="7260000" cy="365125"/>
          </a:xfrm>
          <a:prstGeom prst="rect">
            <a:avLst/>
          </a:prstGeom>
        </p:spPr>
        <p:txBody>
          <a:bodyPr vert="horz" lIns="91440" tIns="45720" rIns="91440" bIns="45720" rtlCol="0" anchor="ctr">
            <a:noAutofit/>
          </a:bodyPr>
          <a:lstStyle>
            <a:lvl1pPr marL="171450" indent="-171450" algn="l" defTabSz="685800" rtl="0" eaLnBrk="1" latinLnBrk="0" hangingPunct="1">
              <a:lnSpc>
                <a:spcPct val="100000"/>
              </a:lnSpc>
              <a:spcBef>
                <a:spcPts val="0"/>
              </a:spcBef>
              <a:spcAft>
                <a:spcPts val="0"/>
              </a:spcAft>
              <a:buFont typeface="Arial" panose="020B0604020202020204" pitchFamily="34" charset="0"/>
              <a:buChar char="•"/>
              <a:defRPr lang="en-GB" sz="600" kern="1200" dirty="0">
                <a:solidFill>
                  <a:srgbClr val="3434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solidFill>
                  <a:schemeClr val="tx1"/>
                </a:solidFill>
              </a:rPr>
              <a:t>B3. And in which of the following areas of the British Isles and Ireland did you go? </a:t>
            </a:r>
          </a:p>
          <a:p>
            <a:pPr marL="0" indent="0">
              <a:buNone/>
            </a:pPr>
            <a:r>
              <a:rPr lang="en-US" sz="1200" dirty="0">
                <a:solidFill>
                  <a:schemeClr val="tx1"/>
                </a:solidFill>
              </a:rPr>
              <a:t>Non-visitors to Wales that went elsewhere in the British Isles or Ireland, n=144 (2023), n=103 (2024), n=198 (2025).</a:t>
            </a:r>
          </a:p>
        </p:txBody>
      </p:sp>
      <p:sp>
        <p:nvSpPr>
          <p:cNvPr id="6" name="Picture Placeholder 5">
            <a:extLst>
              <a:ext uri="{FF2B5EF4-FFF2-40B4-BE49-F238E27FC236}">
                <a16:creationId xmlns:a16="http://schemas.microsoft.com/office/drawing/2014/main" id="{88A676A4-6088-9D57-32BB-5392AC6CD5AB}"/>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en-GB"/>
          </a:p>
        </p:txBody>
      </p:sp>
      <p:pic>
        <p:nvPicPr>
          <p:cNvPr id="7" name="Picture 6">
            <a:extLst>
              <a:ext uri="{FF2B5EF4-FFF2-40B4-BE49-F238E27FC236}">
                <a16:creationId xmlns:a16="http://schemas.microsoft.com/office/drawing/2014/main" id="{3618FDC9-E9E8-1A0A-B464-5D83771EBA1A}"/>
              </a:ext>
              <a:ext uri="{C183D7F6-B498-43B3-948B-1728B52AA6E4}">
                <adec:decorative xmlns:adec="http://schemas.microsoft.com/office/drawing/2017/decorative" val="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a:fillRect/>
          </a:stretch>
        </p:blipFill>
        <p:spPr bwMode="auto">
          <a:xfrm flipH="1">
            <a:off x="7620000" y="-11430"/>
            <a:ext cx="4572000" cy="662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032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VisitBritain powerpoint template 16x9 final">
  <a:themeElements>
    <a:clrScheme name="Custom 2">
      <a:dk1>
        <a:srgbClr val="4B5461"/>
      </a:dk1>
      <a:lt1>
        <a:srgbClr val="FFFFFF"/>
      </a:lt1>
      <a:dk2>
        <a:srgbClr val="4B5461"/>
      </a:dk2>
      <a:lt2>
        <a:srgbClr val="FFFFFF"/>
      </a:lt2>
      <a:accent1>
        <a:srgbClr val="120742"/>
      </a:accent1>
      <a:accent2>
        <a:srgbClr val="D8D8D8"/>
      </a:accent2>
      <a:accent3>
        <a:srgbClr val="518A45"/>
      </a:accent3>
      <a:accent4>
        <a:srgbClr val="FDB332"/>
      </a:accent4>
      <a:accent5>
        <a:srgbClr val="157EAB"/>
      </a:accent5>
      <a:accent6>
        <a:srgbClr val="BFDBF7"/>
      </a:accent6>
      <a:hlink>
        <a:srgbClr val="120742"/>
      </a:hlink>
      <a:folHlink>
        <a:srgbClr val="12074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0742"/>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sitBritain powerpoint template 16x9.pptx" id="{A974925C-57B1-4DDE-88B9-CC0001E547A0}" vid="{F19EADF2-66DA-4708-8BB7-96895F155A3E}"/>
    </a:ext>
  </a:extLst>
</a:theme>
</file>

<file path=ppt/theme/theme2.xml><?xml version="1.0" encoding="utf-8"?>
<a:theme xmlns:a="http://schemas.openxmlformats.org/drawingml/2006/main" name="1_VisitBritain powerpoint template 16x9 final">
  <a:themeElements>
    <a:clrScheme name="Custom 2">
      <a:dk1>
        <a:srgbClr val="4B5461"/>
      </a:dk1>
      <a:lt1>
        <a:srgbClr val="FFFFFF"/>
      </a:lt1>
      <a:dk2>
        <a:srgbClr val="4B5461"/>
      </a:dk2>
      <a:lt2>
        <a:srgbClr val="FFFFFF"/>
      </a:lt2>
      <a:accent1>
        <a:srgbClr val="120742"/>
      </a:accent1>
      <a:accent2>
        <a:srgbClr val="D8D8D8"/>
      </a:accent2>
      <a:accent3>
        <a:srgbClr val="518A45"/>
      </a:accent3>
      <a:accent4>
        <a:srgbClr val="FDB332"/>
      </a:accent4>
      <a:accent5>
        <a:srgbClr val="157EAB"/>
      </a:accent5>
      <a:accent6>
        <a:srgbClr val="BFDBF7"/>
      </a:accent6>
      <a:hlink>
        <a:srgbClr val="120742"/>
      </a:hlink>
      <a:folHlink>
        <a:srgbClr val="12074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0742"/>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sitBritain powerpoint template 16x9.pptx" id="{A974925C-57B1-4DDE-88B9-CC0001E547A0}" vid="{F19EADF2-66DA-4708-8BB7-96895F155A3E}"/>
    </a:ext>
  </a:extLst>
</a:theme>
</file>

<file path=ppt/theme/theme3.xml><?xml version="1.0" encoding="utf-8"?>
<a:theme xmlns:a="http://schemas.openxmlformats.org/drawingml/2006/main" name="2_VisitBritain powerpoint template 16x9 final">
  <a:themeElements>
    <a:clrScheme name="Custom 2">
      <a:dk1>
        <a:srgbClr val="4B5461"/>
      </a:dk1>
      <a:lt1>
        <a:srgbClr val="FFFFFF"/>
      </a:lt1>
      <a:dk2>
        <a:srgbClr val="4B5461"/>
      </a:dk2>
      <a:lt2>
        <a:srgbClr val="FFFFFF"/>
      </a:lt2>
      <a:accent1>
        <a:srgbClr val="120742"/>
      </a:accent1>
      <a:accent2>
        <a:srgbClr val="D8D8D8"/>
      </a:accent2>
      <a:accent3>
        <a:srgbClr val="518A45"/>
      </a:accent3>
      <a:accent4>
        <a:srgbClr val="FDB332"/>
      </a:accent4>
      <a:accent5>
        <a:srgbClr val="157EAB"/>
      </a:accent5>
      <a:accent6>
        <a:srgbClr val="BFDBF7"/>
      </a:accent6>
      <a:hlink>
        <a:srgbClr val="120742"/>
      </a:hlink>
      <a:folHlink>
        <a:srgbClr val="12074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0742"/>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sitBritain powerpoint template 16x9.pptx" id="{A974925C-57B1-4DDE-88B9-CC0001E547A0}" vid="{F19EADF2-66DA-4708-8BB7-96895F155A3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TM10001115[[fn=Parcel]]</Template>
  <TotalTime>0</TotalTime>
  <Words>4538</Words>
  <Application>Microsoft Office PowerPoint</Application>
  <PresentationFormat>Widescreen</PresentationFormat>
  <Paragraphs>387</Paragraphs>
  <Slides>50</Slides>
  <Notes>25</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50</vt:i4>
      </vt:variant>
    </vt:vector>
  </HeadingPairs>
  <TitlesOfParts>
    <vt:vector size="57" baseType="lpstr">
      <vt:lpstr>Aptos</vt:lpstr>
      <vt:lpstr>Arial</vt:lpstr>
      <vt:lpstr>Calibri</vt:lpstr>
      <vt:lpstr>Cambria</vt:lpstr>
      <vt:lpstr>VisitBritain powerpoint template 16x9 final</vt:lpstr>
      <vt:lpstr>1_VisitBritain powerpoint template 16x9 final</vt:lpstr>
      <vt:lpstr>2_VisitBritain powerpoint template 16x9 final</vt:lpstr>
      <vt:lpstr>Visit Wales consumer re-contact survey: Germany report (2026)</vt:lpstr>
      <vt:lpstr>Full Research Report:  Visit Wales consumer re-contact survey – Germany report (2026)   Cardiff: Welsh Government, GSR report number 104/2026.   This report can be found on the Statistics and research pages of the Welsh Government website: https://www.gov.wales/statistics-and-research </vt:lpstr>
      <vt:lpstr>Contents</vt:lpstr>
      <vt:lpstr>BACKGROUND  &amp; METHODOLOGY</vt:lpstr>
      <vt:lpstr>Driving tourism to Wales:  insights from German enquirers</vt:lpstr>
      <vt:lpstr>Alongside this study, Visit Wales produces a range of insight and research.</vt:lpstr>
      <vt:lpstr>Methodology</vt:lpstr>
      <vt:lpstr>Definitions used in this report</vt:lpstr>
      <vt:lpstr>KEY FINDINGS</vt:lpstr>
      <vt:lpstr>KEY FINDINGS</vt:lpstr>
      <vt:lpstr>PROFILE OF VISIT WALES ENQUIRERS</vt:lpstr>
      <vt:lpstr>The sample population is similar to the previous years.</vt:lpstr>
      <vt:lpstr>The number of people who have ‘never visited Wales but would like to’ is declining. However, those who have visited and might return are on the rise.</vt:lpstr>
      <vt:lpstr>Region of Residence | All waves</vt:lpstr>
      <vt:lpstr>2025 TRIP CONVERSION AND RELATIONSHIP WITH WALES</vt:lpstr>
      <vt:lpstr>2025 TRIP CONVERSION AND RELATIONSHIP WITH WALES</vt:lpstr>
      <vt:lpstr>Welsh holiday frequency | All Waves</vt:lpstr>
      <vt:lpstr>Welsh holiday frequency | All Waves by life stage</vt:lpstr>
      <vt:lpstr>Average Number of Holidays in Wales | All Waves</vt:lpstr>
      <vt:lpstr>Holidays taken prior to 2025 | Total</vt:lpstr>
      <vt:lpstr>2025 TRIP CHARACTERISTICS</vt:lpstr>
      <vt:lpstr>2025 TRIP CHARACTERISTICS</vt:lpstr>
      <vt:lpstr>Experience Rating | All Waves</vt:lpstr>
      <vt:lpstr>Reasons for choosing Wales as a destination | 2025 Trips</vt:lpstr>
      <vt:lpstr>Top 14 activities done in Wales | 2025 Trips</vt:lpstr>
      <vt:lpstr>Destination choices | 2025 Trips</vt:lpstr>
      <vt:lpstr>Month of trip | All Waves</vt:lpstr>
      <vt:lpstr>Amount of nights | All Waves</vt:lpstr>
      <vt:lpstr>Booking Sources | 2025 Trips</vt:lpstr>
      <vt:lpstr>Accommodation type | 2025 Trips</vt:lpstr>
      <vt:lpstr>IMPACT OF VISIT WALES MARKETING</vt:lpstr>
      <vt:lpstr>IMPACT OF VISIT WALES MARKETING</vt:lpstr>
      <vt:lpstr>Communication Exposure | 2025 Trips</vt:lpstr>
      <vt:lpstr>Contact with Visit Wales | 2025 Trips</vt:lpstr>
      <vt:lpstr>Access to Visit Wales Website | 2025 Trips</vt:lpstr>
      <vt:lpstr>Visit Wales Influence on Trip Decision | 2025 Trips</vt:lpstr>
      <vt:lpstr>Types of communication seen and perceived level of influence | 2025 Trips</vt:lpstr>
      <vt:lpstr>Trip decision timings | 2025 Trips</vt:lpstr>
      <vt:lpstr>ARTIFICIAL INTELLIGENCE (AI)</vt:lpstr>
      <vt:lpstr>Planning with AI | Wales trip takers</vt:lpstr>
      <vt:lpstr>LIKELIHOOD OF VISITING WALES IN 2026</vt:lpstr>
      <vt:lpstr>LIKELIHOOD OF VISITING WALES IN 2026</vt:lpstr>
      <vt:lpstr>2026 Trip Intentions | Total</vt:lpstr>
      <vt:lpstr>Influence of Visit Wales communications | By Source</vt:lpstr>
      <vt:lpstr>Future likelihood of visiting Wales | Unlikely to visit Wales in 2026</vt:lpstr>
      <vt:lpstr>REASONS FOR NOT  TAKING A TRIP</vt:lpstr>
      <vt:lpstr>REASONS FOR NOT TAKING A TRIP</vt:lpstr>
      <vt:lpstr>Reasons for not visiting Wales | Wales non-trip takers</vt:lpstr>
      <vt:lpstr>Considerers | Wales non-trip takers</vt:lpstr>
      <vt:lpstr>Non-visitor alternative trip destinations | Wales non-trip takers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Visit Wales consumer re-contact survey: Germany report (2026)</dc:title>
  <dc:creator/>
  <cp:lastModifiedBy/>
  <cp:revision>1</cp:revision>
  <dcterms:created xsi:type="dcterms:W3CDTF">2026-09-30T06:41:12Z</dcterms:created>
  <dcterms:modified xsi:type="dcterms:W3CDTF">2026-09-30T06:41:33Z</dcterms:modified>
</cp:coreProperties>
</file>