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6.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19.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0.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1.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drawings/drawing1.xml" ContentType="application/vnd.openxmlformats-officedocument.drawingml.chartshapes+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drawings/drawing2.xml" ContentType="application/vnd.openxmlformats-officedocument.drawingml.chartshapes+xml"/>
  <Override PartName="/ppt/notesSlides/notesSlide28.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58"/>
  </p:notesMasterIdLst>
  <p:handoutMasterIdLst>
    <p:handoutMasterId r:id="rId59"/>
  </p:handoutMasterIdLst>
  <p:sldIdLst>
    <p:sldId id="952" r:id="rId2"/>
    <p:sldId id="953" r:id="rId3"/>
    <p:sldId id="1028" r:id="rId4"/>
    <p:sldId id="1054" r:id="rId5"/>
    <p:sldId id="954" r:id="rId6"/>
    <p:sldId id="2147483320" r:id="rId7"/>
    <p:sldId id="1049" r:id="rId8"/>
    <p:sldId id="1065" r:id="rId9"/>
    <p:sldId id="1171" r:id="rId10"/>
    <p:sldId id="2147483315" r:id="rId11"/>
    <p:sldId id="1172" r:id="rId12"/>
    <p:sldId id="2147483307" r:id="rId13"/>
    <p:sldId id="2147483308" r:id="rId14"/>
    <p:sldId id="1169" r:id="rId15"/>
    <p:sldId id="973" r:id="rId16"/>
    <p:sldId id="1173" r:id="rId17"/>
    <p:sldId id="2147483313" r:id="rId18"/>
    <p:sldId id="1017" r:id="rId19"/>
    <p:sldId id="1019" r:id="rId20"/>
    <p:sldId id="1018" r:id="rId21"/>
    <p:sldId id="1174" r:id="rId22"/>
    <p:sldId id="1141" r:id="rId23"/>
    <p:sldId id="962" r:id="rId24"/>
    <p:sldId id="1067" r:id="rId25"/>
    <p:sldId id="1167" r:id="rId26"/>
    <p:sldId id="1066" r:id="rId27"/>
    <p:sldId id="966" r:id="rId28"/>
    <p:sldId id="967" r:id="rId29"/>
    <p:sldId id="1035" r:id="rId30"/>
    <p:sldId id="970" r:id="rId31"/>
    <p:sldId id="2147483309" r:id="rId32"/>
    <p:sldId id="971" r:id="rId33"/>
    <p:sldId id="979" r:id="rId34"/>
    <p:sldId id="1002" r:id="rId35"/>
    <p:sldId id="1176" r:id="rId36"/>
    <p:sldId id="2147483314" r:id="rId37"/>
    <p:sldId id="982" r:id="rId38"/>
    <p:sldId id="1170" r:id="rId39"/>
    <p:sldId id="983" r:id="rId40"/>
    <p:sldId id="1040" r:id="rId41"/>
    <p:sldId id="1162" r:id="rId42"/>
    <p:sldId id="2147483310" r:id="rId43"/>
    <p:sldId id="985" r:id="rId44"/>
    <p:sldId id="2147483317" r:id="rId45"/>
    <p:sldId id="2147483318" r:id="rId46"/>
    <p:sldId id="2147483319" r:id="rId47"/>
    <p:sldId id="1177" r:id="rId48"/>
    <p:sldId id="1155" r:id="rId49"/>
    <p:sldId id="986" r:id="rId50"/>
    <p:sldId id="987" r:id="rId51"/>
    <p:sldId id="988" r:id="rId52"/>
    <p:sldId id="1178" r:id="rId53"/>
    <p:sldId id="1156" r:id="rId54"/>
    <p:sldId id="997" r:id="rId55"/>
    <p:sldId id="994" r:id="rId56"/>
    <p:sldId id="1027"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0D19AEDF-77D3-4425-B6AB-BD2BF311DF4B}">
          <p14:sldIdLst>
            <p14:sldId id="952"/>
            <p14:sldId id="953"/>
            <p14:sldId id="1028"/>
          </p14:sldIdLst>
        </p14:section>
        <p14:section name="Background &amp; Methodology" id="{FFC82336-3FB6-46AF-8905-FB6CDB5C1689}">
          <p14:sldIdLst>
            <p14:sldId id="1054"/>
            <p14:sldId id="954"/>
            <p14:sldId id="2147483320"/>
            <p14:sldId id="1049"/>
            <p14:sldId id="1065"/>
          </p14:sldIdLst>
        </p14:section>
        <p14:section name="Key Findings" id="{AF7C74B5-0D16-4826-8483-66119A2DEF20}">
          <p14:sldIdLst>
            <p14:sldId id="1171"/>
            <p14:sldId id="2147483315"/>
          </p14:sldIdLst>
        </p14:section>
        <p14:section name="Profile of VW Enquirers" id="{79EA0617-FA25-46D3-ABB1-3D98BD50ED23}">
          <p14:sldIdLst>
            <p14:sldId id="1172"/>
            <p14:sldId id="2147483307"/>
            <p14:sldId id="2147483308"/>
            <p14:sldId id="1169"/>
            <p14:sldId id="973"/>
          </p14:sldIdLst>
        </p14:section>
        <p14:section name="2025 Trip Conversion &amp; Relationship with Wales" id="{FFD7C48C-3B63-4824-8847-AE71FBEE37BD}">
          <p14:sldIdLst>
            <p14:sldId id="1173"/>
            <p14:sldId id="2147483313"/>
            <p14:sldId id="1017"/>
            <p14:sldId id="1019"/>
            <p14:sldId id="1018"/>
          </p14:sldIdLst>
        </p14:section>
        <p14:section name="2025 Trip Characteristics" id="{BD2FC4EE-A049-4505-B242-B396D007727D}">
          <p14:sldIdLst>
            <p14:sldId id="1174"/>
            <p14:sldId id="1141"/>
            <p14:sldId id="962"/>
            <p14:sldId id="1067"/>
            <p14:sldId id="1167"/>
            <p14:sldId id="1066"/>
            <p14:sldId id="966"/>
            <p14:sldId id="967"/>
            <p14:sldId id="1035"/>
            <p14:sldId id="970"/>
            <p14:sldId id="2147483309"/>
            <p14:sldId id="971"/>
            <p14:sldId id="979"/>
            <p14:sldId id="1002"/>
          </p14:sldIdLst>
        </p14:section>
        <p14:section name="Marketing Impact" id="{21497AA8-36FB-4233-9E8D-C18D15645E72}">
          <p14:sldIdLst>
            <p14:sldId id="1176"/>
            <p14:sldId id="2147483314"/>
            <p14:sldId id="982"/>
            <p14:sldId id="1170"/>
            <p14:sldId id="983"/>
            <p14:sldId id="1040"/>
            <p14:sldId id="1162"/>
            <p14:sldId id="2147483310"/>
            <p14:sldId id="985"/>
          </p14:sldIdLst>
        </p14:section>
        <p14:section name="AI" id="{C8DD721B-76C7-49B8-A567-7B46736237EF}">
          <p14:sldIdLst>
            <p14:sldId id="2147483317"/>
            <p14:sldId id="2147483318"/>
            <p14:sldId id="2147483319"/>
          </p14:sldIdLst>
        </p14:section>
        <p14:section name="Likelihood of visiting Wales in 2026" id="{4E138B13-ABE8-4882-962E-CBBC94AC37CA}">
          <p14:sldIdLst>
            <p14:sldId id="1177"/>
            <p14:sldId id="1155"/>
            <p14:sldId id="986"/>
            <p14:sldId id="987"/>
            <p14:sldId id="988"/>
          </p14:sldIdLst>
        </p14:section>
        <p14:section name="Reasons for not taking a trip" id="{AD9BC404-D81D-46E6-BD50-6B3350EC2DD1}">
          <p14:sldIdLst>
            <p14:sldId id="1178"/>
            <p14:sldId id="1156"/>
            <p14:sldId id="997"/>
            <p14:sldId id="994"/>
            <p14:sldId id="102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8FDD"/>
    <a:srgbClr val="BD1E29"/>
    <a:srgbClr val="890000"/>
    <a:srgbClr val="DF4141"/>
    <a:srgbClr val="120742"/>
    <a:srgbClr val="7ECFD3"/>
    <a:srgbClr val="BFDBF7"/>
    <a:srgbClr val="CB333B"/>
    <a:srgbClr val="98C5F2"/>
    <a:srgbClr val="DED7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95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65"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 Id="rId4" Type="http://schemas.openxmlformats.org/officeDocument/2006/relationships/chartUserShapes" Target="../drawings/drawing1.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 Id="rId4" Type="http://schemas.openxmlformats.org/officeDocument/2006/relationships/chartUserShapes" Target="../drawings/drawing2.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4"/>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Social Media</c:v>
                </c:pt>
                <c:pt idx="1">
                  <c:v>Website Enquirers</c:v>
                </c:pt>
                <c:pt idx="2">
                  <c:v>Campaign Enquirers</c:v>
                </c:pt>
                <c:pt idx="3">
                  <c:v>ECRM Enquirers</c:v>
                </c:pt>
                <c:pt idx="4">
                  <c:v>Total</c:v>
                </c:pt>
              </c:strCache>
            </c:strRef>
          </c:cat>
          <c:val>
            <c:numRef>
              <c:f>Sheet1!$B$2:$B$6</c:f>
              <c:numCache>
                <c:formatCode>General</c:formatCode>
                <c:ptCount val="5"/>
                <c:pt idx="0">
                  <c:v>366</c:v>
                </c:pt>
                <c:pt idx="1">
                  <c:v>418</c:v>
                </c:pt>
                <c:pt idx="2">
                  <c:v>1228</c:v>
                </c:pt>
                <c:pt idx="3">
                  <c:v>2080</c:v>
                </c:pt>
                <c:pt idx="4">
                  <c:v>4092</c:v>
                </c:pt>
              </c:numCache>
            </c:numRef>
          </c:val>
          <c:extLst>
            <c:ext xmlns:c16="http://schemas.microsoft.com/office/drawing/2014/chart" uri="{C3380CC4-5D6E-409C-BE32-E72D297353CC}">
              <c16:uniqueId val="{00000000-9B9C-4CA1-A55E-63CCB435D5D9}"/>
            </c:ext>
          </c:extLst>
        </c:ser>
        <c:dLbls>
          <c:dLblPos val="outEnd"/>
          <c:showLegendKey val="0"/>
          <c:showVal val="1"/>
          <c:showCatName val="0"/>
          <c:showSerName val="0"/>
          <c:showPercent val="0"/>
          <c:showBubbleSize val="0"/>
        </c:dLbls>
        <c:gapWidth val="112"/>
        <c:axId val="337620784"/>
        <c:axId val="337621264"/>
      </c:barChart>
      <c:catAx>
        <c:axId val="337620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337621264"/>
        <c:crosses val="autoZero"/>
        <c:auto val="1"/>
        <c:lblAlgn val="ctr"/>
        <c:lblOffset val="100"/>
        <c:noMultiLvlLbl val="0"/>
      </c:catAx>
      <c:valAx>
        <c:axId val="337621264"/>
        <c:scaling>
          <c:orientation val="minMax"/>
        </c:scaling>
        <c:delete val="1"/>
        <c:axPos val="b"/>
        <c:numFmt formatCode="General" sourceLinked="1"/>
        <c:majorTickMark val="none"/>
        <c:minorTickMark val="none"/>
        <c:tickLblPos val="nextTo"/>
        <c:crossAx val="3376207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348985749511591E-2"/>
          <c:y val="0"/>
          <c:w val="0.75163097825702729"/>
          <c:h val="1"/>
        </c:manualLayout>
      </c:layout>
      <c:pieChart>
        <c:varyColors val="1"/>
        <c:ser>
          <c:idx val="0"/>
          <c:order val="0"/>
          <c:tx>
            <c:strRef>
              <c:f>Sheet1!$B$1</c:f>
              <c:strCache>
                <c:ptCount val="1"/>
                <c:pt idx="0">
                  <c:v>%</c:v>
                </c:pt>
              </c:strCache>
            </c:strRef>
          </c:tx>
          <c:spPr>
            <a:solidFill>
              <a:srgbClr val="2CB5BB"/>
            </a:solidFill>
            <a:ln w="9525">
              <a:solidFill>
                <a:schemeClr val="tx1"/>
              </a:solidFill>
            </a:ln>
          </c:spPr>
          <c:dPt>
            <c:idx val="0"/>
            <c:bubble3D val="0"/>
            <c:explosion val="15"/>
            <c:spPr>
              <a:solidFill>
                <a:schemeClr val="bg1"/>
              </a:solidFill>
              <a:ln w="28575">
                <a:solidFill>
                  <a:srgbClr val="122A4E"/>
                </a:solidFill>
              </a:ln>
              <a:effectLst/>
            </c:spPr>
            <c:extLst>
              <c:ext xmlns:c16="http://schemas.microsoft.com/office/drawing/2014/chart" uri="{C3380CC4-5D6E-409C-BE32-E72D297353CC}">
                <c16:uniqueId val="{00000001-ABD7-4056-8D9C-D83549EFB396}"/>
              </c:ext>
            </c:extLst>
          </c:dPt>
          <c:dPt>
            <c:idx val="1"/>
            <c:bubble3D val="0"/>
            <c:spPr>
              <a:solidFill>
                <a:schemeClr val="accent1"/>
              </a:solidFill>
              <a:ln w="9525">
                <a:solidFill>
                  <a:srgbClr val="122A4E"/>
                </a:solidFill>
              </a:ln>
              <a:effectLst/>
            </c:spPr>
            <c:extLst>
              <c:ext xmlns:c16="http://schemas.microsoft.com/office/drawing/2014/chart" uri="{C3380CC4-5D6E-409C-BE32-E72D297353CC}">
                <c16:uniqueId val="{00000003-ABD7-4056-8D9C-D83549EFB396}"/>
              </c:ext>
            </c:extLst>
          </c:dPt>
          <c:dLbls>
            <c:dLbl>
              <c:idx val="0"/>
              <c:layout>
                <c:manualLayout>
                  <c:x val="-0.17908802620159042"/>
                  <c:y val="7.8708097056101305E-3"/>
                </c:manualLayout>
              </c:layout>
              <c:spPr>
                <a:noFill/>
                <a:ln>
                  <a:noFill/>
                </a:ln>
                <a:effectLst/>
              </c:spPr>
              <c:txPr>
                <a:bodyPr rot="0" spcFirstLastPara="1" vertOverflow="ellipsis" vert="horz" wrap="square" anchor="ctr" anchorCtr="1"/>
                <a:lstStyle/>
                <a:p>
                  <a:pPr>
                    <a:defRPr sz="1600" b="1" i="0" u="none" strike="noStrike" kern="1200" baseline="0">
                      <a:solidFill>
                        <a:schemeClr val="accent1"/>
                      </a:solidFill>
                      <a:latin typeface="+mj-lt"/>
                      <a:ea typeface="+mn-ea"/>
                      <a:cs typeface="Poppins" panose="00000500000000000000" pitchFamily="2"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615417166231751"/>
                      <c:h val="0.30356499387416819"/>
                    </c:manualLayout>
                  </c15:layout>
                </c:ext>
                <c:ext xmlns:c16="http://schemas.microsoft.com/office/drawing/2014/chart" uri="{C3380CC4-5D6E-409C-BE32-E72D297353CC}">
                  <c16:uniqueId val="{00000001-ABD7-4056-8D9C-D83549EFB396}"/>
                </c:ext>
              </c:extLst>
            </c:dLbl>
            <c:dLbl>
              <c:idx val="1"/>
              <c:layout>
                <c:manualLayout>
                  <c:x val="0.12917507111455906"/>
                  <c:y val="-1.6954440627477359E-2"/>
                </c:manualLayout>
              </c:layout>
              <c:showLegendKey val="0"/>
              <c:showVal val="1"/>
              <c:showCatName val="0"/>
              <c:showSerName val="0"/>
              <c:showPercent val="0"/>
              <c:showBubbleSize val="0"/>
              <c:extLst>
                <c:ext xmlns:c15="http://schemas.microsoft.com/office/drawing/2012/chart" uri="{CE6537A1-D6FC-4f65-9D91-7224C49458BB}">
                  <c15:layout>
                    <c:manualLayout>
                      <c:w val="0.2854268048992642"/>
                      <c:h val="0.30356499387416819"/>
                    </c:manualLayout>
                  </c15:layout>
                </c:ext>
                <c:ext xmlns:c16="http://schemas.microsoft.com/office/drawing/2014/chart" uri="{C3380CC4-5D6E-409C-BE32-E72D297353CC}">
                  <c16:uniqueId val="{00000003-ABD7-4056-8D9C-D83549EFB396}"/>
                </c:ext>
              </c:extLst>
            </c:dLbl>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j-lt"/>
                    <a:ea typeface="+mn-ea"/>
                    <a:cs typeface="Poppins" panose="00000500000000000000" pitchFamily="2"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Male</c:v>
                </c:pt>
                <c:pt idx="1">
                  <c:v>Female</c:v>
                </c:pt>
              </c:strCache>
            </c:strRef>
          </c:cat>
          <c:val>
            <c:numRef>
              <c:f>Sheet1!$B$2:$B$3</c:f>
              <c:numCache>
                <c:formatCode>0%</c:formatCode>
                <c:ptCount val="2"/>
                <c:pt idx="0">
                  <c:v>0.42</c:v>
                </c:pt>
                <c:pt idx="1">
                  <c:v>0.56999999999999995</c:v>
                </c:pt>
              </c:numCache>
            </c:numRef>
          </c:val>
          <c:extLst>
            <c:ext xmlns:c16="http://schemas.microsoft.com/office/drawing/2014/chart" uri="{C3380CC4-5D6E-409C-BE32-E72D297353CC}">
              <c16:uniqueId val="{00000004-ABD7-4056-8D9C-D83549EFB396}"/>
            </c:ext>
          </c:extLst>
        </c:ser>
        <c:dLbls>
          <c:showLegendKey val="0"/>
          <c:showVal val="0"/>
          <c:showCatName val="0"/>
          <c:showSerName val="0"/>
          <c:showPercent val="0"/>
          <c:showBubbleSize val="0"/>
          <c:showLeaderLines val="1"/>
        </c:dLbls>
        <c:firstSliceAng val="0"/>
      </c:pieChart>
      <c:spPr>
        <a:noFill/>
        <a:ln w="28575">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800" b="1">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21820149079996909"/>
          <c:w val="0.99292035266677869"/>
          <c:h val="0.62866885815494888"/>
        </c:manualLayout>
      </c:layout>
      <c:barChart>
        <c:barDir val="col"/>
        <c:grouping val="clustered"/>
        <c:varyColors val="0"/>
        <c:ser>
          <c:idx val="0"/>
          <c:order val="0"/>
          <c:tx>
            <c:strRef>
              <c:f>Sheet1!$B$1</c:f>
              <c:strCache>
                <c:ptCount val="1"/>
                <c:pt idx="0">
                  <c:v>2023</c:v>
                </c:pt>
              </c:strCache>
            </c:strRef>
          </c:tx>
          <c:spPr>
            <a:solidFill>
              <a:srgbClr val="BC8FDD"/>
            </a:solidFill>
            <a:ln w="12700">
              <a:solidFill>
                <a:srgbClr val="122A4E"/>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j-lt"/>
                    <a:ea typeface="+mn-ea"/>
                    <a:cs typeface="Poppins" panose="000005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16-34</c:v>
                </c:pt>
                <c:pt idx="1">
                  <c:v>35-54</c:v>
                </c:pt>
                <c:pt idx="2">
                  <c:v>55-64</c:v>
                </c:pt>
                <c:pt idx="3">
                  <c:v>65+</c:v>
                </c:pt>
              </c:strCache>
            </c:strRef>
          </c:cat>
          <c:val>
            <c:numRef>
              <c:f>Sheet1!$B$2:$B$5</c:f>
              <c:numCache>
                <c:formatCode>0%</c:formatCode>
                <c:ptCount val="4"/>
                <c:pt idx="0">
                  <c:v>0.11</c:v>
                </c:pt>
                <c:pt idx="1">
                  <c:v>0.23</c:v>
                </c:pt>
                <c:pt idx="2">
                  <c:v>0.28999999999999998</c:v>
                </c:pt>
                <c:pt idx="3">
                  <c:v>0.37</c:v>
                </c:pt>
              </c:numCache>
            </c:numRef>
          </c:val>
          <c:extLst>
            <c:ext xmlns:c16="http://schemas.microsoft.com/office/drawing/2014/chart" uri="{C3380CC4-5D6E-409C-BE32-E72D297353CC}">
              <c16:uniqueId val="{00000000-24E5-484B-8D10-D137FE6DC966}"/>
            </c:ext>
          </c:extLst>
        </c:ser>
        <c:ser>
          <c:idx val="1"/>
          <c:order val="1"/>
          <c:tx>
            <c:strRef>
              <c:f>Sheet1!$C$1</c:f>
              <c:strCache>
                <c:ptCount val="1"/>
                <c:pt idx="0">
                  <c:v>2024</c:v>
                </c:pt>
              </c:strCache>
            </c:strRef>
          </c:tx>
          <c:spPr>
            <a:solidFill>
              <a:srgbClr val="92D050"/>
            </a:solidFill>
            <a:ln w="12700">
              <a:solidFill>
                <a:srgbClr val="122A4E"/>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j-lt"/>
                    <a:ea typeface="+mn-ea"/>
                    <a:cs typeface="Poppins" panose="000005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16-34</c:v>
                </c:pt>
                <c:pt idx="1">
                  <c:v>35-54</c:v>
                </c:pt>
                <c:pt idx="2">
                  <c:v>55-64</c:v>
                </c:pt>
                <c:pt idx="3">
                  <c:v>65+</c:v>
                </c:pt>
              </c:strCache>
            </c:strRef>
          </c:cat>
          <c:val>
            <c:numRef>
              <c:f>Sheet1!$C$2:$C$5</c:f>
              <c:numCache>
                <c:formatCode>0%</c:formatCode>
                <c:ptCount val="4"/>
                <c:pt idx="0">
                  <c:v>0.05</c:v>
                </c:pt>
                <c:pt idx="1">
                  <c:v>0.24</c:v>
                </c:pt>
                <c:pt idx="2">
                  <c:v>0.28999999999999998</c:v>
                </c:pt>
                <c:pt idx="3">
                  <c:v>0.42</c:v>
                </c:pt>
              </c:numCache>
            </c:numRef>
          </c:val>
          <c:extLst>
            <c:ext xmlns:c16="http://schemas.microsoft.com/office/drawing/2014/chart" uri="{C3380CC4-5D6E-409C-BE32-E72D297353CC}">
              <c16:uniqueId val="{00000001-24E5-484B-8D10-D137FE6DC966}"/>
            </c:ext>
          </c:extLst>
        </c:ser>
        <c:ser>
          <c:idx val="2"/>
          <c:order val="2"/>
          <c:tx>
            <c:strRef>
              <c:f>Sheet1!$D$1</c:f>
              <c:strCache>
                <c:ptCount val="1"/>
                <c:pt idx="0">
                  <c:v>2025</c:v>
                </c:pt>
              </c:strCache>
            </c:strRef>
          </c:tx>
          <c:spPr>
            <a:solidFill>
              <a:srgbClr val="7ECFD3"/>
            </a:solidFill>
            <a:ln w="12700">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16-34</c:v>
                </c:pt>
                <c:pt idx="1">
                  <c:v>35-54</c:v>
                </c:pt>
                <c:pt idx="2">
                  <c:v>55-64</c:v>
                </c:pt>
                <c:pt idx="3">
                  <c:v>65+</c:v>
                </c:pt>
              </c:strCache>
            </c:strRef>
          </c:cat>
          <c:val>
            <c:numRef>
              <c:f>Sheet1!$D$2:$D$5</c:f>
              <c:numCache>
                <c:formatCode>0%</c:formatCode>
                <c:ptCount val="4"/>
                <c:pt idx="0">
                  <c:v>0.03</c:v>
                </c:pt>
                <c:pt idx="1">
                  <c:v>0.2</c:v>
                </c:pt>
                <c:pt idx="2">
                  <c:v>0.3</c:v>
                </c:pt>
                <c:pt idx="3">
                  <c:v>0.47</c:v>
                </c:pt>
              </c:numCache>
            </c:numRef>
          </c:val>
          <c:extLst>
            <c:ext xmlns:c16="http://schemas.microsoft.com/office/drawing/2014/chart" uri="{C3380CC4-5D6E-409C-BE32-E72D297353CC}">
              <c16:uniqueId val="{00000002-24E5-484B-8D10-D137FE6DC966}"/>
            </c:ext>
          </c:extLst>
        </c:ser>
        <c:ser>
          <c:idx val="3"/>
          <c:order val="3"/>
          <c:tx>
            <c:strRef>
              <c:f>Sheet1!$E$1</c:f>
              <c:strCache>
                <c:ptCount val="1"/>
                <c:pt idx="0">
                  <c:v>2026</c:v>
                </c:pt>
              </c:strCache>
            </c:strRef>
          </c:tx>
          <c:spPr>
            <a:solidFill>
              <a:schemeClr val="accent4"/>
            </a:solidFill>
            <a:ln w="12700">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16-34</c:v>
                </c:pt>
                <c:pt idx="1">
                  <c:v>35-54</c:v>
                </c:pt>
                <c:pt idx="2">
                  <c:v>55-64</c:v>
                </c:pt>
                <c:pt idx="3">
                  <c:v>65+</c:v>
                </c:pt>
              </c:strCache>
            </c:strRef>
          </c:cat>
          <c:val>
            <c:numRef>
              <c:f>Sheet1!$E$2:$E$5</c:f>
              <c:numCache>
                <c:formatCode>0%</c:formatCode>
                <c:ptCount val="4"/>
                <c:pt idx="0">
                  <c:v>0.02</c:v>
                </c:pt>
                <c:pt idx="1">
                  <c:v>0.17</c:v>
                </c:pt>
                <c:pt idx="2">
                  <c:v>0.28999999999999998</c:v>
                </c:pt>
                <c:pt idx="3">
                  <c:v>0.51</c:v>
                </c:pt>
              </c:numCache>
            </c:numRef>
          </c:val>
          <c:extLst>
            <c:ext xmlns:c16="http://schemas.microsoft.com/office/drawing/2014/chart" uri="{C3380CC4-5D6E-409C-BE32-E72D297353CC}">
              <c16:uniqueId val="{00000003-24E5-484B-8D10-D137FE6DC966}"/>
            </c:ext>
          </c:extLst>
        </c:ser>
        <c:dLbls>
          <c:dLblPos val="outEnd"/>
          <c:showLegendKey val="0"/>
          <c:showVal val="1"/>
          <c:showCatName val="0"/>
          <c:showSerName val="0"/>
          <c:showPercent val="0"/>
          <c:showBubbleSize val="0"/>
        </c:dLbls>
        <c:gapWidth val="219"/>
        <c:overlap val="-27"/>
        <c:axId val="1686289967"/>
        <c:axId val="1686301967"/>
      </c:barChart>
      <c:catAx>
        <c:axId val="1686289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2A4E"/>
                </a:solidFill>
                <a:latin typeface="+mj-lt"/>
                <a:ea typeface="+mn-ea"/>
                <a:cs typeface="Poppins" panose="00000500000000000000" pitchFamily="2" charset="0"/>
              </a:defRPr>
            </a:pPr>
            <a:endParaRPr lang="en-US"/>
          </a:p>
        </c:txPr>
        <c:crossAx val="1686301967"/>
        <c:crosses val="autoZero"/>
        <c:auto val="1"/>
        <c:lblAlgn val="ctr"/>
        <c:lblOffset val="100"/>
        <c:noMultiLvlLbl val="0"/>
      </c:catAx>
      <c:valAx>
        <c:axId val="1686301967"/>
        <c:scaling>
          <c:orientation val="minMax"/>
        </c:scaling>
        <c:delete val="1"/>
        <c:axPos val="l"/>
        <c:numFmt formatCode="0%" sourceLinked="1"/>
        <c:majorTickMark val="none"/>
        <c:minorTickMark val="none"/>
        <c:tickLblPos val="nextTo"/>
        <c:crossAx val="1686289967"/>
        <c:crosses val="autoZero"/>
        <c:crossBetween val="between"/>
      </c:valAx>
      <c:spPr>
        <a:noFill/>
        <a:ln>
          <a:noFill/>
        </a:ln>
        <a:effectLst/>
      </c:spPr>
    </c:plotArea>
    <c:legend>
      <c:legendPos val="t"/>
      <c:layout>
        <c:manualLayout>
          <c:xMode val="edge"/>
          <c:yMode val="edge"/>
          <c:x val="0.28107909434029577"/>
          <c:y val="0.10838905697253148"/>
          <c:w val="0.43784181131940841"/>
          <c:h val="0.1158340481036893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3213886924016693E-2"/>
          <c:y val="0.1860654484998791"/>
          <c:w val="0.9110323072921247"/>
          <c:h val="0.69218027164952245"/>
        </c:manualLayout>
      </c:layout>
      <c:barChart>
        <c:barDir val="col"/>
        <c:grouping val="clustered"/>
        <c:varyColors val="0"/>
        <c:ser>
          <c:idx val="0"/>
          <c:order val="0"/>
          <c:tx>
            <c:strRef>
              <c:f>Sheet1!$B$1</c:f>
              <c:strCache>
                <c:ptCount val="1"/>
                <c:pt idx="0">
                  <c:v>2023</c:v>
                </c:pt>
              </c:strCache>
            </c:strRef>
          </c:tx>
          <c:spPr>
            <a:solidFill>
              <a:srgbClr val="BC8FDD"/>
            </a:solidFill>
            <a:ln w="12700">
              <a:solidFill>
                <a:srgbClr val="122A4E"/>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j-lt"/>
                    <a:ea typeface="+mn-ea"/>
                    <a:cs typeface="Poppins" panose="000005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Younger Independents</c:v>
                </c:pt>
                <c:pt idx="1">
                  <c:v>Families</c:v>
                </c:pt>
                <c:pt idx="2">
                  <c:v>Older Independents</c:v>
                </c:pt>
                <c:pt idx="3">
                  <c:v>Retirement age</c:v>
                </c:pt>
              </c:strCache>
            </c:strRef>
          </c:cat>
          <c:val>
            <c:numRef>
              <c:f>Sheet1!$B$2:$B$5</c:f>
              <c:numCache>
                <c:formatCode>0%</c:formatCode>
                <c:ptCount val="4"/>
                <c:pt idx="0">
                  <c:v>0.09</c:v>
                </c:pt>
                <c:pt idx="1">
                  <c:v>0.1</c:v>
                </c:pt>
                <c:pt idx="2">
                  <c:v>0.44</c:v>
                </c:pt>
                <c:pt idx="3">
                  <c:v>0.37</c:v>
                </c:pt>
              </c:numCache>
            </c:numRef>
          </c:val>
          <c:extLst>
            <c:ext xmlns:c16="http://schemas.microsoft.com/office/drawing/2014/chart" uri="{C3380CC4-5D6E-409C-BE32-E72D297353CC}">
              <c16:uniqueId val="{00000000-24E5-484B-8D10-D137FE6DC966}"/>
            </c:ext>
          </c:extLst>
        </c:ser>
        <c:ser>
          <c:idx val="1"/>
          <c:order val="1"/>
          <c:tx>
            <c:strRef>
              <c:f>Sheet1!$C$1</c:f>
              <c:strCache>
                <c:ptCount val="1"/>
                <c:pt idx="0">
                  <c:v>2024</c:v>
                </c:pt>
              </c:strCache>
            </c:strRef>
          </c:tx>
          <c:spPr>
            <a:solidFill>
              <a:srgbClr val="92D050"/>
            </a:solidFill>
            <a:ln w="12700">
              <a:solidFill>
                <a:srgbClr val="122A4E"/>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j-lt"/>
                    <a:ea typeface="+mn-ea"/>
                    <a:cs typeface="Poppins" panose="000005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Younger Independents</c:v>
                </c:pt>
                <c:pt idx="1">
                  <c:v>Families</c:v>
                </c:pt>
                <c:pt idx="2">
                  <c:v>Older Independents</c:v>
                </c:pt>
                <c:pt idx="3">
                  <c:v>Retirement age</c:v>
                </c:pt>
              </c:strCache>
            </c:strRef>
          </c:cat>
          <c:val>
            <c:numRef>
              <c:f>Sheet1!$C$2:$C$5</c:f>
              <c:numCache>
                <c:formatCode>0%</c:formatCode>
                <c:ptCount val="4"/>
                <c:pt idx="0">
                  <c:v>0.04</c:v>
                </c:pt>
                <c:pt idx="1">
                  <c:v>0.11</c:v>
                </c:pt>
                <c:pt idx="2">
                  <c:v>0.43</c:v>
                </c:pt>
                <c:pt idx="3">
                  <c:v>0.42</c:v>
                </c:pt>
              </c:numCache>
            </c:numRef>
          </c:val>
          <c:extLst>
            <c:ext xmlns:c16="http://schemas.microsoft.com/office/drawing/2014/chart" uri="{C3380CC4-5D6E-409C-BE32-E72D297353CC}">
              <c16:uniqueId val="{00000001-24E5-484B-8D10-D137FE6DC966}"/>
            </c:ext>
          </c:extLst>
        </c:ser>
        <c:ser>
          <c:idx val="2"/>
          <c:order val="2"/>
          <c:tx>
            <c:strRef>
              <c:f>Sheet1!$D$1</c:f>
              <c:strCache>
                <c:ptCount val="1"/>
                <c:pt idx="0">
                  <c:v>2025</c:v>
                </c:pt>
              </c:strCache>
            </c:strRef>
          </c:tx>
          <c:spPr>
            <a:solidFill>
              <a:srgbClr val="7ECFD3"/>
            </a:solidFill>
            <a:ln w="12700">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Younger Independents</c:v>
                </c:pt>
                <c:pt idx="1">
                  <c:v>Families</c:v>
                </c:pt>
                <c:pt idx="2">
                  <c:v>Older Independents</c:v>
                </c:pt>
                <c:pt idx="3">
                  <c:v>Retirement age</c:v>
                </c:pt>
              </c:strCache>
            </c:strRef>
          </c:cat>
          <c:val>
            <c:numRef>
              <c:f>Sheet1!$D$2:$D$5</c:f>
              <c:numCache>
                <c:formatCode>0%</c:formatCode>
                <c:ptCount val="4"/>
                <c:pt idx="0">
                  <c:v>0.03</c:v>
                </c:pt>
                <c:pt idx="1">
                  <c:v>7.0000000000000007E-2</c:v>
                </c:pt>
                <c:pt idx="2">
                  <c:v>0.42</c:v>
                </c:pt>
                <c:pt idx="3">
                  <c:v>0.47</c:v>
                </c:pt>
              </c:numCache>
            </c:numRef>
          </c:val>
          <c:extLst>
            <c:ext xmlns:c16="http://schemas.microsoft.com/office/drawing/2014/chart" uri="{C3380CC4-5D6E-409C-BE32-E72D297353CC}">
              <c16:uniqueId val="{00000002-24E5-484B-8D10-D137FE6DC966}"/>
            </c:ext>
          </c:extLst>
        </c:ser>
        <c:ser>
          <c:idx val="3"/>
          <c:order val="3"/>
          <c:tx>
            <c:strRef>
              <c:f>Sheet1!$E$1</c:f>
              <c:strCache>
                <c:ptCount val="1"/>
                <c:pt idx="0">
                  <c:v>2026</c:v>
                </c:pt>
              </c:strCache>
            </c:strRef>
          </c:tx>
          <c:spPr>
            <a:solidFill>
              <a:schemeClr val="accent4"/>
            </a:solidFill>
            <a:ln w="12700">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Younger Independents</c:v>
                </c:pt>
                <c:pt idx="1">
                  <c:v>Families</c:v>
                </c:pt>
                <c:pt idx="2">
                  <c:v>Older Independents</c:v>
                </c:pt>
                <c:pt idx="3">
                  <c:v>Retirement age</c:v>
                </c:pt>
              </c:strCache>
            </c:strRef>
          </c:cat>
          <c:val>
            <c:numRef>
              <c:f>Sheet1!$E$2:$E$5</c:f>
              <c:numCache>
                <c:formatCode>0%</c:formatCode>
                <c:ptCount val="4"/>
                <c:pt idx="0">
                  <c:v>0.01</c:v>
                </c:pt>
                <c:pt idx="1">
                  <c:v>7.0000000000000007E-2</c:v>
                </c:pt>
                <c:pt idx="2">
                  <c:v>0.4</c:v>
                </c:pt>
                <c:pt idx="3">
                  <c:v>0.52</c:v>
                </c:pt>
              </c:numCache>
            </c:numRef>
          </c:val>
          <c:extLst>
            <c:ext xmlns:c16="http://schemas.microsoft.com/office/drawing/2014/chart" uri="{C3380CC4-5D6E-409C-BE32-E72D297353CC}">
              <c16:uniqueId val="{00000003-24E5-484B-8D10-D137FE6DC966}"/>
            </c:ext>
          </c:extLst>
        </c:ser>
        <c:dLbls>
          <c:dLblPos val="outEnd"/>
          <c:showLegendKey val="0"/>
          <c:showVal val="1"/>
          <c:showCatName val="0"/>
          <c:showSerName val="0"/>
          <c:showPercent val="0"/>
          <c:showBubbleSize val="0"/>
        </c:dLbls>
        <c:gapWidth val="219"/>
        <c:overlap val="-27"/>
        <c:axId val="1686289967"/>
        <c:axId val="1686301967"/>
      </c:barChart>
      <c:catAx>
        <c:axId val="1686289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122A4E"/>
                </a:solidFill>
                <a:latin typeface="+mj-lt"/>
                <a:ea typeface="+mn-ea"/>
                <a:cs typeface="Poppins" panose="00000500000000000000" pitchFamily="2" charset="0"/>
              </a:defRPr>
            </a:pPr>
            <a:endParaRPr lang="en-US"/>
          </a:p>
        </c:txPr>
        <c:crossAx val="1686301967"/>
        <c:crosses val="autoZero"/>
        <c:auto val="1"/>
        <c:lblAlgn val="ctr"/>
        <c:lblOffset val="100"/>
        <c:noMultiLvlLbl val="0"/>
      </c:catAx>
      <c:valAx>
        <c:axId val="1686301967"/>
        <c:scaling>
          <c:orientation val="minMax"/>
        </c:scaling>
        <c:delete val="1"/>
        <c:axPos val="l"/>
        <c:numFmt formatCode="0%" sourceLinked="1"/>
        <c:majorTickMark val="none"/>
        <c:minorTickMark val="none"/>
        <c:tickLblPos val="nextTo"/>
        <c:crossAx val="1686289967"/>
        <c:crosses val="autoZero"/>
        <c:crossBetween val="between"/>
      </c:valAx>
      <c:spPr>
        <a:noFill/>
        <a:ln>
          <a:noFill/>
        </a:ln>
        <a:effectLst/>
      </c:spPr>
    </c:plotArea>
    <c:legend>
      <c:legendPos val="t"/>
      <c:layout>
        <c:manualLayout>
          <c:xMode val="edge"/>
          <c:yMode val="edge"/>
          <c:x val="0.36247569754059805"/>
          <c:y val="0.10325415006626684"/>
          <c:w val="0.38752383633694881"/>
          <c:h val="0.1158340481036893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565729939129655E-2"/>
          <c:y val="0.18611717605086267"/>
          <c:w val="0.97686854012174074"/>
          <c:h val="0.60618820089885561"/>
        </c:manualLayout>
      </c:layout>
      <c:barChart>
        <c:barDir val="col"/>
        <c:grouping val="clustered"/>
        <c:varyColors val="0"/>
        <c:ser>
          <c:idx val="0"/>
          <c:order val="0"/>
          <c:tx>
            <c:strRef>
              <c:f>Sheet1!$B$1</c:f>
              <c:strCache>
                <c:ptCount val="1"/>
                <c:pt idx="0">
                  <c:v>2024</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often take short breaks or holidays there and intend to do so again within the next year</c:v>
                </c:pt>
                <c:pt idx="1">
                  <c:v>I sometimes take short breaks or holidays there and intend to do so again in the next couple of years</c:v>
                </c:pt>
                <c:pt idx="2">
                  <c:v>I have taken a short break or holiday there once or twice before and might do so again</c:v>
                </c:pt>
                <c:pt idx="3">
                  <c:v>I have taken a short break or holiday there before but am unlikely to do so again</c:v>
                </c:pt>
                <c:pt idx="4">
                  <c:v>I have never been on a short break or holiday there but would like to</c:v>
                </c:pt>
                <c:pt idx="5">
                  <c:v>I have never taken a short break or holiday there before and am not likely to in the future</c:v>
                </c:pt>
              </c:strCache>
            </c:strRef>
          </c:cat>
          <c:val>
            <c:numRef>
              <c:f>Sheet1!$B$2:$B$7</c:f>
              <c:numCache>
                <c:formatCode>0%</c:formatCode>
                <c:ptCount val="6"/>
                <c:pt idx="0">
                  <c:v>0.47</c:v>
                </c:pt>
                <c:pt idx="1">
                  <c:v>0.28999999999999998</c:v>
                </c:pt>
                <c:pt idx="2">
                  <c:v>0.19</c:v>
                </c:pt>
                <c:pt idx="3">
                  <c:v>0.02</c:v>
                </c:pt>
                <c:pt idx="4">
                  <c:v>0.03</c:v>
                </c:pt>
                <c:pt idx="5">
                  <c:v>0</c:v>
                </c:pt>
              </c:numCache>
            </c:numRef>
          </c:val>
          <c:extLst>
            <c:ext xmlns:c16="http://schemas.microsoft.com/office/drawing/2014/chart" uri="{C3380CC4-5D6E-409C-BE32-E72D297353CC}">
              <c16:uniqueId val="{00000000-6B0D-4ADB-81BE-C2F80F03B305}"/>
            </c:ext>
          </c:extLst>
        </c:ser>
        <c:ser>
          <c:idx val="1"/>
          <c:order val="1"/>
          <c:tx>
            <c:strRef>
              <c:f>Sheet1!$C$1</c:f>
              <c:strCache>
                <c:ptCount val="1"/>
                <c:pt idx="0">
                  <c:v>2025</c:v>
                </c:pt>
              </c:strCache>
            </c:strRef>
          </c:tx>
          <c:spPr>
            <a:solidFill>
              <a:srgbClr val="7ECFD3"/>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often take short breaks or holidays there and intend to do so again within the next year</c:v>
                </c:pt>
                <c:pt idx="1">
                  <c:v>I sometimes take short breaks or holidays there and intend to do so again in the next couple of years</c:v>
                </c:pt>
                <c:pt idx="2">
                  <c:v>I have taken a short break or holiday there once or twice before and might do so again</c:v>
                </c:pt>
                <c:pt idx="3">
                  <c:v>I have taken a short break or holiday there before but am unlikely to do so again</c:v>
                </c:pt>
                <c:pt idx="4">
                  <c:v>I have never been on a short break or holiday there but would like to</c:v>
                </c:pt>
                <c:pt idx="5">
                  <c:v>I have never taken a short break or holiday there before and am not likely to in the future</c:v>
                </c:pt>
              </c:strCache>
            </c:strRef>
          </c:cat>
          <c:val>
            <c:numRef>
              <c:f>Sheet1!$C$2:$C$7</c:f>
              <c:numCache>
                <c:formatCode>0%</c:formatCode>
                <c:ptCount val="6"/>
                <c:pt idx="0">
                  <c:v>0.47</c:v>
                </c:pt>
                <c:pt idx="1">
                  <c:v>0.28000000000000003</c:v>
                </c:pt>
                <c:pt idx="2">
                  <c:v>0.18</c:v>
                </c:pt>
                <c:pt idx="3">
                  <c:v>0.02</c:v>
                </c:pt>
                <c:pt idx="4">
                  <c:v>0.03</c:v>
                </c:pt>
                <c:pt idx="5">
                  <c:v>0</c:v>
                </c:pt>
              </c:numCache>
            </c:numRef>
          </c:val>
          <c:extLst>
            <c:ext xmlns:c16="http://schemas.microsoft.com/office/drawing/2014/chart" uri="{C3380CC4-5D6E-409C-BE32-E72D297353CC}">
              <c16:uniqueId val="{00000001-6B0D-4ADB-81BE-C2F80F03B305}"/>
            </c:ext>
          </c:extLst>
        </c:ser>
        <c:ser>
          <c:idx val="2"/>
          <c:order val="2"/>
          <c:tx>
            <c:strRef>
              <c:f>Sheet1!$D$1</c:f>
              <c:strCache>
                <c:ptCount val="1"/>
                <c:pt idx="0">
                  <c:v>2026</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often take short breaks or holidays there and intend to do so again within the next year</c:v>
                </c:pt>
                <c:pt idx="1">
                  <c:v>I sometimes take short breaks or holidays there and intend to do so again in the next couple of years</c:v>
                </c:pt>
                <c:pt idx="2">
                  <c:v>I have taken a short break or holiday there once or twice before and might do so again</c:v>
                </c:pt>
                <c:pt idx="3">
                  <c:v>I have taken a short break or holiday there before but am unlikely to do so again</c:v>
                </c:pt>
                <c:pt idx="4">
                  <c:v>I have never been on a short break or holiday there but would like to</c:v>
                </c:pt>
                <c:pt idx="5">
                  <c:v>I have never taken a short break or holiday there before and am not likely to in the future</c:v>
                </c:pt>
              </c:strCache>
            </c:strRef>
          </c:cat>
          <c:val>
            <c:numRef>
              <c:f>Sheet1!$D$2:$D$7</c:f>
              <c:numCache>
                <c:formatCode>0%</c:formatCode>
                <c:ptCount val="6"/>
                <c:pt idx="0">
                  <c:v>0.44</c:v>
                </c:pt>
                <c:pt idx="1">
                  <c:v>0.31</c:v>
                </c:pt>
                <c:pt idx="2">
                  <c:v>0.2</c:v>
                </c:pt>
                <c:pt idx="3">
                  <c:v>0.03</c:v>
                </c:pt>
                <c:pt idx="4">
                  <c:v>0.01</c:v>
                </c:pt>
                <c:pt idx="5">
                  <c:v>0.01</c:v>
                </c:pt>
              </c:numCache>
            </c:numRef>
          </c:val>
          <c:extLst>
            <c:ext xmlns:c16="http://schemas.microsoft.com/office/drawing/2014/chart" uri="{C3380CC4-5D6E-409C-BE32-E72D297353CC}">
              <c16:uniqueId val="{00000002-6B0D-4ADB-81BE-C2F80F03B305}"/>
            </c:ext>
          </c:extLst>
        </c:ser>
        <c:dLbls>
          <c:dLblPos val="outEnd"/>
          <c:showLegendKey val="0"/>
          <c:showVal val="1"/>
          <c:showCatName val="0"/>
          <c:showSerName val="0"/>
          <c:showPercent val="0"/>
          <c:showBubbleSize val="0"/>
        </c:dLbls>
        <c:gapWidth val="219"/>
        <c:overlap val="-27"/>
        <c:axId val="1686589679"/>
        <c:axId val="1686590639"/>
      </c:barChart>
      <c:catAx>
        <c:axId val="1686589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1"/>
                </a:solidFill>
                <a:latin typeface="+mj-lt"/>
                <a:ea typeface="+mn-ea"/>
                <a:cs typeface="+mn-cs"/>
              </a:defRPr>
            </a:pPr>
            <a:endParaRPr lang="en-US"/>
          </a:p>
        </c:txPr>
        <c:crossAx val="1686590639"/>
        <c:crosses val="autoZero"/>
        <c:auto val="1"/>
        <c:lblAlgn val="ctr"/>
        <c:lblOffset val="100"/>
        <c:noMultiLvlLbl val="0"/>
      </c:catAx>
      <c:valAx>
        <c:axId val="1686590639"/>
        <c:scaling>
          <c:orientation val="minMax"/>
        </c:scaling>
        <c:delete val="1"/>
        <c:axPos val="l"/>
        <c:numFmt formatCode="0%" sourceLinked="1"/>
        <c:majorTickMark val="none"/>
        <c:minorTickMark val="none"/>
        <c:tickLblPos val="nextTo"/>
        <c:crossAx val="1686589679"/>
        <c:crosses val="autoZero"/>
        <c:crossBetween val="between"/>
      </c:valAx>
      <c:spPr>
        <a:noFill/>
        <a:ln>
          <a:noFill/>
        </a:ln>
        <a:effectLst/>
      </c:spPr>
    </c:plotArea>
    <c:legend>
      <c:legendPos val="b"/>
      <c:layout>
        <c:manualLayout>
          <c:xMode val="edge"/>
          <c:yMode val="edge"/>
          <c:x val="0.48582161854127393"/>
          <c:y val="4.6340286800391851E-2"/>
          <c:w val="0.14913053285479244"/>
          <c:h val="5.164512584353366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735999535274379E-4"/>
          <c:y val="3.4023254222627211E-2"/>
          <c:w val="0.74375349246324585"/>
          <c:h val="0.90411561163869858"/>
        </c:manualLayout>
      </c:layout>
      <c:barChart>
        <c:barDir val="col"/>
        <c:grouping val="percentStacked"/>
        <c:varyColors val="0"/>
        <c:ser>
          <c:idx val="0"/>
          <c:order val="0"/>
          <c:tx>
            <c:strRef>
              <c:f>Sheet1!$B$1</c:f>
              <c:strCache>
                <c:ptCount val="1"/>
                <c:pt idx="0">
                  <c:v>I have never taken a short break or holiday there before and am not likely to in the future</c:v>
                </c:pt>
              </c:strCache>
            </c:strRef>
          </c:tx>
          <c:spPr>
            <a:solidFill>
              <a:srgbClr val="C00000"/>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5.3763440860220002E-3</c:v>
                </c:pt>
                <c:pt idx="1">
                  <c:v>1.6666666666670001E-2</c:v>
                </c:pt>
                <c:pt idx="2">
                  <c:v>3.7174721189590001E-3</c:v>
                </c:pt>
                <c:pt idx="3">
                  <c:v>3.0656039239730002E-3</c:v>
                </c:pt>
                <c:pt idx="4">
                  <c:v>7.1701720841299997E-3</c:v>
                </c:pt>
              </c:numCache>
            </c:numRef>
          </c:val>
          <c:extLst>
            <c:ext xmlns:c16="http://schemas.microsoft.com/office/drawing/2014/chart" uri="{C3380CC4-5D6E-409C-BE32-E72D297353CC}">
              <c16:uniqueId val="{00000000-6740-4315-8580-5E8B72918B1E}"/>
            </c:ext>
          </c:extLst>
        </c:ser>
        <c:ser>
          <c:idx val="1"/>
          <c:order val="1"/>
          <c:tx>
            <c:strRef>
              <c:f>Sheet1!$C$1</c:f>
              <c:strCache>
                <c:ptCount val="1"/>
                <c:pt idx="0">
                  <c:v>I have taken a short break or holiday there before but am unlikely to do so again</c:v>
                </c:pt>
              </c:strCache>
            </c:strRef>
          </c:tx>
          <c:spPr>
            <a:solidFill>
              <a:srgbClr val="DF4141"/>
            </a:solidFill>
            <a:ln>
              <a:solidFill>
                <a:srgbClr val="002060"/>
              </a:solidFill>
            </a:ln>
            <a:effectLst/>
          </c:spPr>
          <c:invertIfNegative val="0"/>
          <c:dLbls>
            <c:delete val="1"/>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9.0420332355819998E-3</c:v>
                </c:pt>
                <c:pt idx="1">
                  <c:v>1.6666666666670001E-2</c:v>
                </c:pt>
                <c:pt idx="2">
                  <c:v>3.7174721189590001E-3</c:v>
                </c:pt>
                <c:pt idx="3">
                  <c:v>6.7443286327410002E-3</c:v>
                </c:pt>
                <c:pt idx="4">
                  <c:v>1.099426386233E-2</c:v>
                </c:pt>
              </c:numCache>
            </c:numRef>
          </c:val>
          <c:extLst>
            <c:ext xmlns:c16="http://schemas.microsoft.com/office/drawing/2014/chart" uri="{C3380CC4-5D6E-409C-BE32-E72D297353CC}">
              <c16:uniqueId val="{00000001-6740-4315-8580-5E8B72918B1E}"/>
            </c:ext>
          </c:extLst>
        </c:ser>
        <c:ser>
          <c:idx val="2"/>
          <c:order val="2"/>
          <c:tx>
            <c:strRef>
              <c:f>Sheet1!$D$1</c:f>
              <c:strCache>
                <c:ptCount val="1"/>
                <c:pt idx="0">
                  <c:v>I have never been on a short break or holiday there but would like to</c:v>
                </c:pt>
              </c:strCache>
            </c:strRef>
          </c:tx>
          <c:spPr>
            <a:solidFill>
              <a:srgbClr val="FC8808"/>
            </a:solidFill>
            <a:ln>
              <a:solidFill>
                <a:srgbClr val="002060"/>
              </a:solidFill>
            </a:ln>
            <a:effectLst/>
          </c:spPr>
          <c:invertIfNegative val="0"/>
          <c:dLbls>
            <c:dLbl>
              <c:idx val="0"/>
              <c:layout>
                <c:manualLayout>
                  <c:x val="-1.0137478141931165E-17"/>
                  <c:y val="-5.742024834210250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525-49BC-AB9E-EFB884B625F4}"/>
                </c:ext>
              </c:extLst>
            </c:dLbl>
            <c:dLbl>
              <c:idx val="2"/>
              <c:layout>
                <c:manualLayout>
                  <c:x val="-4.0549912567724662E-17"/>
                  <c:y val="-4.465572902634203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525-49BC-AB9E-EFB884B625F4}"/>
                </c:ext>
              </c:extLst>
            </c:dLbl>
            <c:dLbl>
              <c:idx val="3"/>
              <c:layout>
                <c:manualLayout>
                  <c:x val="-8.1099825135449324E-17"/>
                  <c:y val="-9.320391561851663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525-49BC-AB9E-EFB884B625F4}"/>
                </c:ext>
              </c:extLst>
            </c:dLbl>
            <c:dLbl>
              <c:idx val="4"/>
              <c:layout>
                <c:manualLayout>
                  <c:x val="-8.1099825135449324E-17"/>
                  <c:y val="-9.6661514537040971E-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525-49BC-AB9E-EFB884B625F4}"/>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3.4946236559139997E-2</c:v>
                </c:pt>
                <c:pt idx="1">
                  <c:v>6.6666666666669996E-2</c:v>
                </c:pt>
                <c:pt idx="2">
                  <c:v>5.2044609665430001E-2</c:v>
                </c:pt>
                <c:pt idx="3">
                  <c:v>3.617412630288E-2</c:v>
                </c:pt>
                <c:pt idx="4">
                  <c:v>3.1070745697899999E-2</c:v>
                </c:pt>
              </c:numCache>
            </c:numRef>
          </c:val>
          <c:extLst>
            <c:ext xmlns:c16="http://schemas.microsoft.com/office/drawing/2014/chart" uri="{C3380CC4-5D6E-409C-BE32-E72D297353CC}">
              <c16:uniqueId val="{00000002-6740-4315-8580-5E8B72918B1E}"/>
            </c:ext>
          </c:extLst>
        </c:ser>
        <c:ser>
          <c:idx val="3"/>
          <c:order val="3"/>
          <c:tx>
            <c:strRef>
              <c:f>Sheet1!$E$1</c:f>
              <c:strCache>
                <c:ptCount val="1"/>
                <c:pt idx="0">
                  <c:v>I have taken a short break or holiday there once or twice before and might do so again</c:v>
                </c:pt>
              </c:strCache>
            </c:strRef>
          </c:tx>
          <c:spPr>
            <a:solidFill>
              <a:schemeClr val="accent4"/>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Sheet1!$E$2:$E$6</c:f>
              <c:numCache>
                <c:formatCode>0%</c:formatCode>
                <c:ptCount val="5"/>
                <c:pt idx="0">
                  <c:v>0.1967253176931</c:v>
                </c:pt>
                <c:pt idx="1">
                  <c:v>0.18333333333330001</c:v>
                </c:pt>
                <c:pt idx="2">
                  <c:v>0.20074349442379999</c:v>
                </c:pt>
                <c:pt idx="3">
                  <c:v>0.19190680564070001</c:v>
                </c:pt>
                <c:pt idx="4">
                  <c:v>0.19885277246649999</c:v>
                </c:pt>
              </c:numCache>
            </c:numRef>
          </c:val>
          <c:extLst>
            <c:ext xmlns:c16="http://schemas.microsoft.com/office/drawing/2014/chart" uri="{C3380CC4-5D6E-409C-BE32-E72D297353CC}">
              <c16:uniqueId val="{00000003-6740-4315-8580-5E8B72918B1E}"/>
            </c:ext>
          </c:extLst>
        </c:ser>
        <c:ser>
          <c:idx val="4"/>
          <c:order val="4"/>
          <c:tx>
            <c:strRef>
              <c:f>Sheet1!$F$1</c:f>
              <c:strCache>
                <c:ptCount val="1"/>
                <c:pt idx="0">
                  <c:v>I sometimes take short breaks or holidays there and intend to do so again in the next couple of years</c:v>
                </c:pt>
              </c:strCache>
            </c:strRef>
          </c:tx>
          <c:spPr>
            <a:solidFill>
              <a:srgbClr val="92D050"/>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Sheet1!$F$2:$F$6</c:f>
              <c:numCache>
                <c:formatCode>0%</c:formatCode>
                <c:ptCount val="5"/>
                <c:pt idx="0">
                  <c:v>0.30767350928640003</c:v>
                </c:pt>
                <c:pt idx="1">
                  <c:v>0.3833333333333</c:v>
                </c:pt>
                <c:pt idx="2">
                  <c:v>0.28252788104089999</c:v>
                </c:pt>
                <c:pt idx="3">
                  <c:v>0.29981606376460002</c:v>
                </c:pt>
                <c:pt idx="4">
                  <c:v>0.31405353728489999</c:v>
                </c:pt>
              </c:numCache>
            </c:numRef>
          </c:val>
          <c:extLst>
            <c:ext xmlns:c16="http://schemas.microsoft.com/office/drawing/2014/chart" uri="{C3380CC4-5D6E-409C-BE32-E72D297353CC}">
              <c16:uniqueId val="{00000000-3B0A-4048-841D-846379F89D13}"/>
            </c:ext>
          </c:extLst>
        </c:ser>
        <c:ser>
          <c:idx val="5"/>
          <c:order val="5"/>
          <c:tx>
            <c:strRef>
              <c:f>Sheet1!$G$1</c:f>
              <c:strCache>
                <c:ptCount val="1"/>
                <c:pt idx="0">
                  <c:v>I often take short breaks or holidays there and intend to do so again within the next year</c:v>
                </c:pt>
              </c:strCache>
            </c:strRef>
          </c:tx>
          <c:spPr>
            <a:solidFill>
              <a:schemeClr val="accent3"/>
            </a:solidFill>
            <a:ln w="12700">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Sheet1!$G$2:$G$6</c:f>
              <c:numCache>
                <c:formatCode>0%</c:formatCode>
                <c:ptCount val="5"/>
                <c:pt idx="0">
                  <c:v>0.44061583577710001</c:v>
                </c:pt>
                <c:pt idx="1">
                  <c:v>0.33333333333330001</c:v>
                </c:pt>
                <c:pt idx="2">
                  <c:v>0.45353159851300001</c:v>
                </c:pt>
                <c:pt idx="3">
                  <c:v>0.45554874310240001</c:v>
                </c:pt>
                <c:pt idx="4">
                  <c:v>0.43307839388149999</c:v>
                </c:pt>
              </c:numCache>
            </c:numRef>
          </c:val>
          <c:extLst>
            <c:ext xmlns:c16="http://schemas.microsoft.com/office/drawing/2014/chart" uri="{C3380CC4-5D6E-409C-BE32-E72D297353CC}">
              <c16:uniqueId val="{00000001-3B0A-4048-841D-846379F89D13}"/>
            </c:ext>
          </c:extLst>
        </c:ser>
        <c:dLbls>
          <c:dLblPos val="inEnd"/>
          <c:showLegendKey val="0"/>
          <c:showVal val="1"/>
          <c:showCatName val="0"/>
          <c:showSerName val="0"/>
          <c:showPercent val="0"/>
          <c:showBubbleSize val="0"/>
        </c:dLbls>
        <c:gapWidth val="150"/>
        <c:overlap val="100"/>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max val="1"/>
          <c:min val="0"/>
        </c:scaling>
        <c:delete val="1"/>
        <c:axPos val="l"/>
        <c:numFmt formatCode="0%" sourceLinked="1"/>
        <c:majorTickMark val="out"/>
        <c:minorTickMark val="none"/>
        <c:tickLblPos val="nextTo"/>
        <c:crossAx val="1430451183"/>
        <c:crosses val="autoZero"/>
        <c:crossBetween val="between"/>
      </c:valAx>
      <c:spPr>
        <a:noFill/>
        <a:ln>
          <a:noFill/>
        </a:ln>
        <a:effectLst/>
      </c:spPr>
    </c:plotArea>
    <c:legend>
      <c:legendPos val="t"/>
      <c:layout>
        <c:manualLayout>
          <c:xMode val="edge"/>
          <c:yMode val="edge"/>
          <c:x val="0.74812318062094685"/>
          <c:y val="5.485916549065159E-2"/>
          <c:w val="0.25187681937905326"/>
          <c:h val="0.896624646086508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887311014516899E-2"/>
          <c:y val="0.10927911815584085"/>
          <c:w val="0.9762253779709662"/>
          <c:h val="0.71167264680789233"/>
        </c:manualLayout>
      </c:layout>
      <c:barChart>
        <c:barDir val="col"/>
        <c:grouping val="clustered"/>
        <c:varyColors val="0"/>
        <c:ser>
          <c:idx val="0"/>
          <c:order val="0"/>
          <c:tx>
            <c:strRef>
              <c:f>Sheet1!$B$1</c:f>
              <c:strCache>
                <c:ptCount val="1"/>
                <c:pt idx="0">
                  <c:v>2024</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North West
 England</c:v>
                </c:pt>
                <c:pt idx="1">
                  <c:v>West 
Midlands</c:v>
                </c:pt>
                <c:pt idx="2">
                  <c:v>South East 
England</c:v>
                </c:pt>
                <c:pt idx="3">
                  <c:v>South West 
England</c:v>
                </c:pt>
                <c:pt idx="4">
                  <c:v>Wales</c:v>
                </c:pt>
                <c:pt idx="5">
                  <c:v>East 
Midlands</c:v>
                </c:pt>
                <c:pt idx="6">
                  <c:v>Yorkshire/
Humberside</c:v>
                </c:pt>
                <c:pt idx="7">
                  <c:v>East Anglia/
East of 
England</c:v>
                </c:pt>
                <c:pt idx="8">
                  <c:v>London/
Greater London</c:v>
                </c:pt>
                <c:pt idx="9">
                  <c:v>Scotland</c:v>
                </c:pt>
                <c:pt idx="10">
                  <c:v>North East
England</c:v>
                </c:pt>
                <c:pt idx="11">
                  <c:v>Northern 
Ireland</c:v>
                </c:pt>
              </c:strCache>
            </c:strRef>
          </c:cat>
          <c:val>
            <c:numRef>
              <c:f>Sheet1!$B$2:$B$13</c:f>
              <c:numCache>
                <c:formatCode>0%</c:formatCode>
                <c:ptCount val="12"/>
                <c:pt idx="0">
                  <c:v>0.16688676130739999</c:v>
                </c:pt>
                <c:pt idx="1">
                  <c:v>0.16176956091120001</c:v>
                </c:pt>
                <c:pt idx="2">
                  <c:v>0.15186530207990001</c:v>
                </c:pt>
                <c:pt idx="3">
                  <c:v>0.1233080224497</c:v>
                </c:pt>
                <c:pt idx="4">
                  <c:v>8.0059425552990005E-2</c:v>
                </c:pt>
                <c:pt idx="5">
                  <c:v>8.0719709475069998E-2</c:v>
                </c:pt>
                <c:pt idx="6">
                  <c:v>5.8270056124129999E-2</c:v>
                </c:pt>
                <c:pt idx="7">
                  <c:v>6.4377682403430003E-2</c:v>
                </c:pt>
                <c:pt idx="8">
                  <c:v>5.6949488279959999E-2</c:v>
                </c:pt>
                <c:pt idx="9">
                  <c:v>2.2614724331460001E-2</c:v>
                </c:pt>
                <c:pt idx="10">
                  <c:v>1.9313304721029999E-2</c:v>
                </c:pt>
                <c:pt idx="11">
                  <c:v>5.777484318257E-3</c:v>
                </c:pt>
              </c:numCache>
            </c:numRef>
          </c:val>
          <c:extLst>
            <c:ext xmlns:c16="http://schemas.microsoft.com/office/drawing/2014/chart" uri="{C3380CC4-5D6E-409C-BE32-E72D297353CC}">
              <c16:uniqueId val="{00000000-8BF1-49BF-B21C-1D08D7DA6FAD}"/>
            </c:ext>
          </c:extLst>
        </c:ser>
        <c:ser>
          <c:idx val="1"/>
          <c:order val="1"/>
          <c:tx>
            <c:strRef>
              <c:f>Sheet1!$C$1</c:f>
              <c:strCache>
                <c:ptCount val="1"/>
                <c:pt idx="0">
                  <c:v>2025</c:v>
                </c:pt>
              </c:strCache>
            </c:strRef>
          </c:tx>
          <c:spPr>
            <a:solidFill>
              <a:srgbClr val="7ECFD3"/>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North West
 England</c:v>
                </c:pt>
                <c:pt idx="1">
                  <c:v>West 
Midlands</c:v>
                </c:pt>
                <c:pt idx="2">
                  <c:v>South East 
England</c:v>
                </c:pt>
                <c:pt idx="3">
                  <c:v>South West 
England</c:v>
                </c:pt>
                <c:pt idx="4">
                  <c:v>Wales</c:v>
                </c:pt>
                <c:pt idx="5">
                  <c:v>East 
Midlands</c:v>
                </c:pt>
                <c:pt idx="6">
                  <c:v>Yorkshire/
Humberside</c:v>
                </c:pt>
                <c:pt idx="7">
                  <c:v>East Anglia/
East of 
England</c:v>
                </c:pt>
                <c:pt idx="8">
                  <c:v>London/
Greater London</c:v>
                </c:pt>
                <c:pt idx="9">
                  <c:v>Scotland</c:v>
                </c:pt>
                <c:pt idx="10">
                  <c:v>North East
England</c:v>
                </c:pt>
                <c:pt idx="11">
                  <c:v>Northern 
Ireland</c:v>
                </c:pt>
              </c:strCache>
            </c:strRef>
          </c:cat>
          <c:val>
            <c:numRef>
              <c:f>Sheet1!$C$2:$C$13</c:f>
              <c:numCache>
                <c:formatCode>0%</c:formatCode>
                <c:ptCount val="12"/>
                <c:pt idx="0">
                  <c:v>0.15762483130900001</c:v>
                </c:pt>
                <c:pt idx="1">
                  <c:v>0.1492577597841</c:v>
                </c:pt>
                <c:pt idx="2">
                  <c:v>0.1465587044534</c:v>
                </c:pt>
                <c:pt idx="3">
                  <c:v>0.13360323886639999</c:v>
                </c:pt>
                <c:pt idx="4">
                  <c:v>0.1160593792173</c:v>
                </c:pt>
                <c:pt idx="5">
                  <c:v>8.2051282051279997E-2</c:v>
                </c:pt>
                <c:pt idx="6">
                  <c:v>5.8569500674760001E-2</c:v>
                </c:pt>
                <c:pt idx="7">
                  <c:v>5.5330634278000002E-2</c:v>
                </c:pt>
                <c:pt idx="8">
                  <c:v>4.8852901484480002E-2</c:v>
                </c:pt>
                <c:pt idx="9">
                  <c:v>2.2132253711199999E-2</c:v>
                </c:pt>
                <c:pt idx="10">
                  <c:v>1.565452091768E-2</c:v>
                </c:pt>
                <c:pt idx="11">
                  <c:v>3.2388663967609999E-3</c:v>
                </c:pt>
              </c:numCache>
            </c:numRef>
          </c:val>
          <c:extLst>
            <c:ext xmlns:c16="http://schemas.microsoft.com/office/drawing/2014/chart" uri="{C3380CC4-5D6E-409C-BE32-E72D297353CC}">
              <c16:uniqueId val="{00000000-91CB-4C97-8F97-FDA0925B9E28}"/>
            </c:ext>
          </c:extLst>
        </c:ser>
        <c:ser>
          <c:idx val="2"/>
          <c:order val="2"/>
          <c:tx>
            <c:strRef>
              <c:f>Sheet1!$D$1</c:f>
              <c:strCache>
                <c:ptCount val="1"/>
                <c:pt idx="0">
                  <c:v>2026</c:v>
                </c:pt>
              </c:strCache>
            </c:strRef>
          </c:tx>
          <c:spPr>
            <a:solidFill>
              <a:srgbClr val="FFC000"/>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North West
 England</c:v>
                </c:pt>
                <c:pt idx="1">
                  <c:v>West 
Midlands</c:v>
                </c:pt>
                <c:pt idx="2">
                  <c:v>South East 
England</c:v>
                </c:pt>
                <c:pt idx="3">
                  <c:v>South West 
England</c:v>
                </c:pt>
                <c:pt idx="4">
                  <c:v>Wales</c:v>
                </c:pt>
                <c:pt idx="5">
                  <c:v>East 
Midlands</c:v>
                </c:pt>
                <c:pt idx="6">
                  <c:v>Yorkshire/
Humberside</c:v>
                </c:pt>
                <c:pt idx="7">
                  <c:v>East Anglia/
East of 
England</c:v>
                </c:pt>
                <c:pt idx="8">
                  <c:v>London/
Greater London</c:v>
                </c:pt>
                <c:pt idx="9">
                  <c:v>Scotland</c:v>
                </c:pt>
                <c:pt idx="10">
                  <c:v>North East
England</c:v>
                </c:pt>
                <c:pt idx="11">
                  <c:v>Northern 
Ireland</c:v>
                </c:pt>
              </c:strCache>
            </c:strRef>
          </c:cat>
          <c:val>
            <c:numRef>
              <c:f>Sheet1!$D$2:$D$13</c:f>
              <c:numCache>
                <c:formatCode>0%</c:formatCode>
                <c:ptCount val="12"/>
                <c:pt idx="0">
                  <c:v>0.13501896333749999</c:v>
                </c:pt>
                <c:pt idx="1">
                  <c:v>0.1646017699115</c:v>
                </c:pt>
                <c:pt idx="2">
                  <c:v>0.13704171934260001</c:v>
                </c:pt>
                <c:pt idx="3">
                  <c:v>0.1312262958281</c:v>
                </c:pt>
                <c:pt idx="4">
                  <c:v>0.15600505688999999</c:v>
                </c:pt>
                <c:pt idx="5">
                  <c:v>7.3324905183310002E-2</c:v>
                </c:pt>
                <c:pt idx="6">
                  <c:v>5.2844500632109999E-2</c:v>
                </c:pt>
                <c:pt idx="7">
                  <c:v>5.5625790139060001E-2</c:v>
                </c:pt>
                <c:pt idx="8">
                  <c:v>4.4500632111250001E-2</c:v>
                </c:pt>
                <c:pt idx="9">
                  <c:v>2.1238938053099999E-2</c:v>
                </c:pt>
                <c:pt idx="10">
                  <c:v>1.3653603034129999E-2</c:v>
                </c:pt>
                <c:pt idx="11">
                  <c:v>4.5512010113779996E-3</c:v>
                </c:pt>
              </c:numCache>
            </c:numRef>
          </c:val>
          <c:extLst>
            <c:ext xmlns:c16="http://schemas.microsoft.com/office/drawing/2014/chart" uri="{C3380CC4-5D6E-409C-BE32-E72D297353CC}">
              <c16:uniqueId val="{00000000-88DF-4646-9C77-1380A9AAA876}"/>
            </c:ext>
          </c:extLst>
        </c:ser>
        <c:dLbls>
          <c:dLblPos val="outEnd"/>
          <c:showLegendKey val="0"/>
          <c:showVal val="1"/>
          <c:showCatName val="0"/>
          <c:showSerName val="0"/>
          <c:showPercent val="0"/>
          <c:showBubbleSize val="0"/>
        </c:dLbls>
        <c:gapWidth val="150"/>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scaling>
        <c:delete val="1"/>
        <c:axPos val="l"/>
        <c:numFmt formatCode="0%" sourceLinked="1"/>
        <c:majorTickMark val="none"/>
        <c:minorTickMark val="none"/>
        <c:tickLblPos val="nextTo"/>
        <c:crossAx val="1430451183"/>
        <c:crosses val="autoZero"/>
        <c:crossBetween val="between"/>
      </c:valAx>
      <c:spPr>
        <a:noFill/>
        <a:ln>
          <a:noFill/>
        </a:ln>
        <a:effectLst/>
      </c:spPr>
    </c:plotArea>
    <c:legend>
      <c:legendPos val="b"/>
      <c:layout>
        <c:manualLayout>
          <c:xMode val="edge"/>
          <c:yMode val="edge"/>
          <c:x val="0.5058617547423947"/>
          <c:y val="1.7295140933125931E-2"/>
          <c:w val="0.15037618616771387"/>
          <c:h val="5.0418513576151965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2023 Trip</c:v>
                </c:pt>
              </c:strCache>
            </c:strRef>
          </c:tx>
          <c:spPr>
            <a:solidFill>
              <a:srgbClr val="92D050"/>
            </a:solidFill>
            <a:ln>
              <a:solidFill>
                <a:srgbClr val="120742"/>
              </a:solidFill>
            </a:ln>
            <a:effectLst/>
          </c:spPr>
          <c:invertIfNegative val="0"/>
          <c:dLbls>
            <c:dLbl>
              <c:idx val="1"/>
              <c:tx>
                <c:rich>
                  <a:bodyPr/>
                  <a:lstStyle/>
                  <a:p>
                    <a:fld id="{3390EB84-FCCE-4590-BC9B-C6A20582E108}" type="VALUE">
                      <a:rPr lang="en-US" smtClean="0"/>
                      <a:pPr/>
                      <a:t>[VALUE]</a:t>
                    </a:fld>
                    <a:r>
                      <a:rPr lang="en-US"/>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963B-4984-B3F1-35DFD520A119}"/>
                </c:ext>
              </c:extLst>
            </c:dLbl>
            <c:dLbl>
              <c:idx val="2"/>
              <c:tx>
                <c:rich>
                  <a:bodyPr/>
                  <a:lstStyle/>
                  <a:p>
                    <a:fld id="{C4BF5CBF-FDA7-4920-9822-E000C2C5EDF9}"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963B-4984-B3F1-35DFD520A119}"/>
                </c:ext>
              </c:extLst>
            </c:dLbl>
            <c:dLbl>
              <c:idx val="3"/>
              <c:tx>
                <c:rich>
                  <a:bodyPr/>
                  <a:lstStyle/>
                  <a:p>
                    <a:fld id="{EA4A6270-61FA-4C4B-A4BF-0B2B2AF543D6}"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963B-4984-B3F1-35DFD520A11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0.61131570137260005</c:v>
                </c:pt>
                <c:pt idx="1">
                  <c:v>0.58333333333329995</c:v>
                </c:pt>
                <c:pt idx="2">
                  <c:v>0.63866877971470004</c:v>
                </c:pt>
                <c:pt idx="3">
                  <c:v>0.62291908633369997</c:v>
                </c:pt>
                <c:pt idx="4">
                  <c:v>0.59501557632400004</c:v>
                </c:pt>
              </c:numCache>
            </c:numRef>
          </c:val>
          <c:extLst>
            <c:ext xmlns:c16="http://schemas.microsoft.com/office/drawing/2014/chart" uri="{C3380CC4-5D6E-409C-BE32-E72D297353CC}">
              <c16:uniqueId val="{00000000-963B-4984-B3F1-35DFD520A119}"/>
            </c:ext>
          </c:extLst>
        </c:ser>
        <c:ser>
          <c:idx val="1"/>
          <c:order val="1"/>
          <c:tx>
            <c:strRef>
              <c:f>Sheet1!$C$1</c:f>
              <c:strCache>
                <c:ptCount val="1"/>
                <c:pt idx="0">
                  <c:v>2024 Trip</c:v>
                </c:pt>
              </c:strCache>
            </c:strRef>
          </c:tx>
          <c:spPr>
            <a:solidFill>
              <a:srgbClr val="7ECFD3"/>
            </a:solidFill>
            <a:ln>
              <a:solidFill>
                <a:srgbClr val="120742"/>
              </a:solidFill>
            </a:ln>
            <a:effectLst/>
          </c:spPr>
          <c:invertIfNegative val="0"/>
          <c:dPt>
            <c:idx val="0"/>
            <c:invertIfNegative val="0"/>
            <c:bubble3D val="0"/>
            <c:spPr>
              <a:solidFill>
                <a:srgbClr val="7ECFD3"/>
              </a:solidFill>
              <a:ln>
                <a:solidFill>
                  <a:srgbClr val="120742"/>
                </a:solidFill>
              </a:ln>
              <a:effectLst/>
            </c:spPr>
            <c:extLst>
              <c:ext xmlns:c16="http://schemas.microsoft.com/office/drawing/2014/chart" uri="{C3380CC4-5D6E-409C-BE32-E72D297353CC}">
                <c16:uniqueId val="{00000002-963B-4984-B3F1-35DFD520A119}"/>
              </c:ext>
            </c:extLst>
          </c:dPt>
          <c:dLbls>
            <c:dLbl>
              <c:idx val="3"/>
              <c:tx>
                <c:rich>
                  <a:bodyPr/>
                  <a:lstStyle/>
                  <a:p>
                    <a:fld id="{EF082846-E5C3-46D7-BD21-2C214CB76DBD}" type="VALUE">
                      <a:rPr lang="en-US" smtClean="0"/>
                      <a:pPr/>
                      <a:t>[VALUE]</a:t>
                    </a:fld>
                    <a:r>
                      <a:rPr lang="en-US"/>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963B-4984-B3F1-35DFD520A119}"/>
                </c:ext>
              </c:extLst>
            </c:dLbl>
            <c:dLbl>
              <c:idx val="4"/>
              <c:tx>
                <c:rich>
                  <a:bodyPr/>
                  <a:lstStyle/>
                  <a:p>
                    <a:fld id="{8F454C50-3C27-4FE3-A49F-9EB7DA2EEC18}" type="VALUE">
                      <a:rPr lang="en-US" smtClean="0"/>
                      <a:pPr/>
                      <a:t>[VALUE]</a:t>
                    </a:fld>
                    <a:r>
                      <a:rPr lang="en-US"/>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963B-4984-B3F1-35DFD520A11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0.59674796747970005</c:v>
                </c:pt>
                <c:pt idx="1">
                  <c:v>0.64423076923080003</c:v>
                </c:pt>
                <c:pt idx="2">
                  <c:v>0.65808823529409999</c:v>
                </c:pt>
                <c:pt idx="3">
                  <c:v>0.6069587628866</c:v>
                </c:pt>
                <c:pt idx="4">
                  <c:v>0.57548240635640002</c:v>
                </c:pt>
              </c:numCache>
            </c:numRef>
          </c:val>
          <c:extLst>
            <c:ext xmlns:c16="http://schemas.microsoft.com/office/drawing/2014/chart" uri="{C3380CC4-5D6E-409C-BE32-E72D297353CC}">
              <c16:uniqueId val="{00000003-963B-4984-B3F1-35DFD520A119}"/>
            </c:ext>
          </c:extLst>
        </c:ser>
        <c:ser>
          <c:idx val="2"/>
          <c:order val="2"/>
          <c:tx>
            <c:strRef>
              <c:f>Sheet1!$D$1</c:f>
              <c:strCache>
                <c:ptCount val="1"/>
                <c:pt idx="0">
                  <c:v>2025 Trip</c:v>
                </c:pt>
              </c:strCache>
            </c:strRef>
          </c:tx>
          <c:spPr>
            <a:solidFill>
              <a:srgbClr val="FFC000"/>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0.61319073083779996</c:v>
                </c:pt>
                <c:pt idx="1">
                  <c:v>0.7090909090909</c:v>
                </c:pt>
                <c:pt idx="2">
                  <c:v>0.64566929133859996</c:v>
                </c:pt>
                <c:pt idx="3">
                  <c:v>0.62284620293549997</c:v>
                </c:pt>
                <c:pt idx="4">
                  <c:v>0.59741550695830004</c:v>
                </c:pt>
              </c:numCache>
            </c:numRef>
          </c:val>
          <c:extLst>
            <c:ext xmlns:c16="http://schemas.microsoft.com/office/drawing/2014/chart" uri="{C3380CC4-5D6E-409C-BE32-E72D297353CC}">
              <c16:uniqueId val="{00000002-7F29-4D25-BDFC-0F526CDB0ACB}"/>
            </c:ext>
          </c:extLst>
        </c:ser>
        <c:dLbls>
          <c:showLegendKey val="0"/>
          <c:showVal val="1"/>
          <c:showCatName val="0"/>
          <c:showSerName val="0"/>
          <c:showPercent val="0"/>
          <c:showBubbleSize val="0"/>
        </c:dLbls>
        <c:gapWidth val="106"/>
        <c:overlap val="-8"/>
        <c:axId val="1678103263"/>
        <c:axId val="117706240"/>
      </c:barChart>
      <c:catAx>
        <c:axId val="167810326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17706240"/>
        <c:crosses val="autoZero"/>
        <c:auto val="1"/>
        <c:lblAlgn val="ctr"/>
        <c:lblOffset val="100"/>
        <c:noMultiLvlLbl val="0"/>
      </c:catAx>
      <c:valAx>
        <c:axId val="117706240"/>
        <c:scaling>
          <c:orientation val="minMax"/>
          <c:max val="1"/>
        </c:scaling>
        <c:delete val="1"/>
        <c:axPos val="l"/>
        <c:numFmt formatCode="0%" sourceLinked="1"/>
        <c:majorTickMark val="none"/>
        <c:minorTickMark val="none"/>
        <c:tickLblPos val="nextTo"/>
        <c:crossAx val="167810326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2023</c:v>
                </c:pt>
              </c:strCache>
            </c:strRef>
          </c:tx>
          <c:spPr>
            <a:solidFill>
              <a:srgbClr val="92D050"/>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(short breaks and holidays)</c:v>
                </c:pt>
                <c:pt idx="1">
                  <c:v>Short breaks</c:v>
                </c:pt>
                <c:pt idx="2">
                  <c:v>Holidays (4+ nights)</c:v>
                </c:pt>
              </c:strCache>
            </c:strRef>
          </c:cat>
          <c:val>
            <c:numRef>
              <c:f>Sheet1!$B$2:$B$4</c:f>
              <c:numCache>
                <c:formatCode>0.00</c:formatCode>
                <c:ptCount val="3"/>
                <c:pt idx="0">
                  <c:v>3.3</c:v>
                </c:pt>
                <c:pt idx="1">
                  <c:v>1.97</c:v>
                </c:pt>
                <c:pt idx="2">
                  <c:v>1.34</c:v>
                </c:pt>
              </c:numCache>
            </c:numRef>
          </c:val>
          <c:extLst>
            <c:ext xmlns:c16="http://schemas.microsoft.com/office/drawing/2014/chart" uri="{C3380CC4-5D6E-409C-BE32-E72D297353CC}">
              <c16:uniqueId val="{00000000-C224-48E7-8A55-FA7D79E8AE5B}"/>
            </c:ext>
          </c:extLst>
        </c:ser>
        <c:ser>
          <c:idx val="1"/>
          <c:order val="1"/>
          <c:tx>
            <c:strRef>
              <c:f>Sheet1!$C$1</c:f>
              <c:strCache>
                <c:ptCount val="1"/>
                <c:pt idx="0">
                  <c:v>2024</c:v>
                </c:pt>
              </c:strCache>
            </c:strRef>
          </c:tx>
          <c:spPr>
            <a:solidFill>
              <a:srgbClr val="7ECFD3"/>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(short breaks and holidays)</c:v>
                </c:pt>
                <c:pt idx="1">
                  <c:v>Short breaks</c:v>
                </c:pt>
                <c:pt idx="2">
                  <c:v>Holidays (4+ nights)</c:v>
                </c:pt>
              </c:strCache>
            </c:strRef>
          </c:cat>
          <c:val>
            <c:numRef>
              <c:f>Sheet1!$C$2:$C$4</c:f>
              <c:numCache>
                <c:formatCode>0.00</c:formatCode>
                <c:ptCount val="3"/>
                <c:pt idx="0">
                  <c:v>3.44</c:v>
                </c:pt>
                <c:pt idx="1">
                  <c:v>2.08</c:v>
                </c:pt>
                <c:pt idx="2">
                  <c:v>1.36</c:v>
                </c:pt>
              </c:numCache>
            </c:numRef>
          </c:val>
          <c:extLst>
            <c:ext xmlns:c16="http://schemas.microsoft.com/office/drawing/2014/chart" uri="{C3380CC4-5D6E-409C-BE32-E72D297353CC}">
              <c16:uniqueId val="{00000000-D514-433C-9A0A-653683798462}"/>
            </c:ext>
          </c:extLst>
        </c:ser>
        <c:ser>
          <c:idx val="2"/>
          <c:order val="2"/>
          <c:tx>
            <c:strRef>
              <c:f>Sheet1!$D$1</c:f>
              <c:strCache>
                <c:ptCount val="1"/>
                <c:pt idx="0">
                  <c:v>2025</c:v>
                </c:pt>
              </c:strCache>
            </c:strRef>
          </c:tx>
          <c:spPr>
            <a:solidFill>
              <a:schemeClr val="accent4"/>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(short breaks and holidays)</c:v>
                </c:pt>
                <c:pt idx="1">
                  <c:v>Short breaks</c:v>
                </c:pt>
                <c:pt idx="2">
                  <c:v>Holidays (4+ nights)</c:v>
                </c:pt>
              </c:strCache>
            </c:strRef>
          </c:cat>
          <c:val>
            <c:numRef>
              <c:f>Sheet1!$D$2:$D$4</c:f>
              <c:numCache>
                <c:formatCode>0.00</c:formatCode>
                <c:ptCount val="3"/>
                <c:pt idx="0">
                  <c:v>3.51</c:v>
                </c:pt>
                <c:pt idx="1">
                  <c:v>2.1</c:v>
                </c:pt>
                <c:pt idx="2">
                  <c:v>1.41</c:v>
                </c:pt>
              </c:numCache>
            </c:numRef>
          </c:val>
          <c:extLst>
            <c:ext xmlns:c16="http://schemas.microsoft.com/office/drawing/2014/chart" uri="{C3380CC4-5D6E-409C-BE32-E72D297353CC}">
              <c16:uniqueId val="{00000000-7846-4A80-9072-9DB713A6F976}"/>
            </c:ext>
          </c:extLst>
        </c:ser>
        <c:dLbls>
          <c:dLblPos val="outEnd"/>
          <c:showLegendKey val="0"/>
          <c:showVal val="1"/>
          <c:showCatName val="0"/>
          <c:showSerName val="0"/>
          <c:showPercent val="0"/>
          <c:showBubbleSize val="0"/>
        </c:dLbls>
        <c:gapWidth val="219"/>
        <c:overlap val="-13"/>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00" sourceLinked="1"/>
        <c:majorTickMark val="none"/>
        <c:minorTickMark val="none"/>
        <c:tickLblPos val="nextTo"/>
        <c:crossAx val="23978560"/>
        <c:crosses val="autoZero"/>
        <c:crossBetween val="between"/>
      </c:valAx>
      <c:spPr>
        <a:noFill/>
        <a:ln>
          <a:noFill/>
        </a:ln>
        <a:effectLst/>
      </c:spPr>
    </c:plotArea>
    <c:legend>
      <c:legendPos val="t"/>
      <c:layout>
        <c:manualLayout>
          <c:xMode val="edge"/>
          <c:yMode val="edge"/>
          <c:x val="0.6488300376189402"/>
          <c:y val="6.5347336530035853E-3"/>
          <c:w val="0.27098655528855625"/>
          <c:h val="6.285230318488510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c:v>
                </c:pt>
              </c:strCache>
            </c:strRef>
          </c:tx>
          <c:spPr>
            <a:solidFill>
              <a:schemeClr val="accent4"/>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Yes - in 2024</c:v>
                </c:pt>
                <c:pt idx="1">
                  <c:v>Yes - in 2023</c:v>
                </c:pt>
                <c:pt idx="2">
                  <c:v>Yes - in 2022</c:v>
                </c:pt>
                <c:pt idx="3">
                  <c:v>Yes - in 2021</c:v>
                </c:pt>
                <c:pt idx="4">
                  <c:v>Yes - in 2020</c:v>
                </c:pt>
                <c:pt idx="5">
                  <c:v>Yes - pre 2020</c:v>
                </c:pt>
              </c:strCache>
            </c:strRef>
          </c:cat>
          <c:val>
            <c:numRef>
              <c:f>Sheet1!$B$2:$B$7</c:f>
              <c:numCache>
                <c:formatCode>0%</c:formatCode>
                <c:ptCount val="6"/>
                <c:pt idx="0">
                  <c:v>0.62</c:v>
                </c:pt>
                <c:pt idx="1">
                  <c:v>0.56000000000000005</c:v>
                </c:pt>
                <c:pt idx="2">
                  <c:v>0.5</c:v>
                </c:pt>
                <c:pt idx="3">
                  <c:v>0.39</c:v>
                </c:pt>
                <c:pt idx="4">
                  <c:v>0.31</c:v>
                </c:pt>
                <c:pt idx="5">
                  <c:v>0.65</c:v>
                </c:pt>
              </c:numCache>
            </c:numRef>
          </c:val>
          <c:extLst>
            <c:ext xmlns:c16="http://schemas.microsoft.com/office/drawing/2014/chart" uri="{C3380CC4-5D6E-409C-BE32-E72D297353CC}">
              <c16:uniqueId val="{00000000-014A-41E0-B756-2534E34ADBF3}"/>
            </c:ext>
          </c:extLst>
        </c:ser>
        <c:dLbls>
          <c:dLblPos val="outEnd"/>
          <c:showLegendKey val="0"/>
          <c:showVal val="1"/>
          <c:showCatName val="0"/>
          <c:showSerName val="0"/>
          <c:showPercent val="0"/>
          <c:showBubbleSize val="0"/>
        </c:dLbls>
        <c:gapWidth val="108"/>
        <c:overlap val="3"/>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scaling>
        <c:delete val="1"/>
        <c:axPos val="l"/>
        <c:numFmt formatCode="0%" sourceLinked="1"/>
        <c:majorTickMark val="none"/>
        <c:minorTickMark val="none"/>
        <c:tickLblPos val="nextTo"/>
        <c:crossAx val="14304511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543614226341802"/>
          <c:y val="0.13932015846334023"/>
          <c:w val="0.68571982388314701"/>
          <c:h val="0.82944419327733709"/>
        </c:manualLayout>
      </c:layout>
      <c:barChart>
        <c:barDir val="bar"/>
        <c:grouping val="percentStacked"/>
        <c:varyColors val="0"/>
        <c:ser>
          <c:idx val="0"/>
          <c:order val="0"/>
          <c:tx>
            <c:strRef>
              <c:f>Sheet1!$B$1</c:f>
              <c:strCache>
                <c:ptCount val="1"/>
                <c:pt idx="0">
                  <c:v>Poor (1-6)</c:v>
                </c:pt>
              </c:strCache>
            </c:strRef>
          </c:tx>
          <c:spPr>
            <a:solidFill>
              <a:srgbClr val="CB333B"/>
            </a:solidFill>
            <a:ln>
              <a:solidFill>
                <a:srgbClr val="002060"/>
              </a:solidFill>
            </a:ln>
            <a:effectLst/>
          </c:spPr>
          <c:invertIfNegative val="0"/>
          <c:dLbls>
            <c:dLbl>
              <c:idx val="0"/>
              <c:layout>
                <c:manualLayout>
                  <c:x val="2.1401819154628142E-3"/>
                  <c:y val="4.667236761203416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409-463F-95DC-2CEBAE9ACC54}"/>
                </c:ext>
              </c:extLst>
            </c:dLbl>
            <c:dLbl>
              <c:idx val="1"/>
              <c:layout>
                <c:manualLayout>
                  <c:x val="2.1401819154628142E-3"/>
                  <c:y val="5.744291398404206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409-463F-95DC-2CEBAE9ACC54}"/>
                </c:ext>
              </c:extLst>
            </c:dLbl>
            <c:dLbl>
              <c:idx val="2"/>
              <c:layout>
                <c:manualLayout>
                  <c:x val="5.1392819600277169E-3"/>
                  <c:y val="5.550629260058548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D17-4847-AF3D-411F5E4EE445}"/>
                </c:ext>
              </c:extLst>
            </c:dLbl>
            <c:dLbl>
              <c:idx val="4"/>
              <c:layout>
                <c:manualLayout>
                  <c:x val="2.1401819154627357E-3"/>
                  <c:y val="5.744291398404206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409-463F-95DC-2CEBAE9ACC54}"/>
                </c:ext>
              </c:extLst>
            </c:dLbl>
            <c:dLbl>
              <c:idx val="5"/>
              <c:layout>
                <c:manualLayout>
                  <c:x val="-4.2803638309256683E-3"/>
                  <c:y val="6.462327823204738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409-463F-95DC-2CEBAE9ACC54}"/>
                </c:ext>
              </c:extLst>
            </c:dLbl>
            <c:dLbl>
              <c:idx val="6"/>
              <c:layout>
                <c:manualLayout>
                  <c:x val="-3.9236215190045567E-17"/>
                  <c:y val="6.46232782320473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A51-4D9E-9236-EE9F539A1D06}"/>
                </c:ext>
              </c:extLst>
            </c:dLbl>
            <c:dLbl>
              <c:idx val="7"/>
              <c:layout>
                <c:manualLayout>
                  <c:x val="2.1401819154628142E-3"/>
                  <c:y val="5.744291398404219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A51-4D9E-9236-EE9F539A1D0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Taken a trip to Wales in 2023</c:v>
                </c:pt>
                <c:pt idx="1">
                  <c:v>Taken a trip to Wales in 2024</c:v>
                </c:pt>
                <c:pt idx="2">
                  <c:v>Taken a trip to Wales in 2025</c:v>
                </c:pt>
                <c:pt idx="4">
                  <c:v>Younger independents</c:v>
                </c:pt>
                <c:pt idx="5">
                  <c:v>Families </c:v>
                </c:pt>
                <c:pt idx="6">
                  <c:v>Older independents </c:v>
                </c:pt>
                <c:pt idx="7">
                  <c:v>Retirement age </c:v>
                </c:pt>
              </c:strCache>
            </c:strRef>
          </c:cat>
          <c:val>
            <c:numRef>
              <c:f>Sheet1!$B$2:$B$9</c:f>
              <c:numCache>
                <c:formatCode>0%</c:formatCode>
                <c:ptCount val="8"/>
                <c:pt idx="0">
                  <c:v>0.02</c:v>
                </c:pt>
                <c:pt idx="1">
                  <c:v>1.7711171662130001E-2</c:v>
                </c:pt>
                <c:pt idx="2">
                  <c:v>1.3704318936880001E-2</c:v>
                </c:pt>
                <c:pt idx="4">
                  <c:v>2.5641025641030001E-2</c:v>
                </c:pt>
                <c:pt idx="5">
                  <c:v>3.0487804878050001E-2</c:v>
                </c:pt>
                <c:pt idx="6">
                  <c:v>9.2213114754100007E-3</c:v>
                </c:pt>
                <c:pt idx="7">
                  <c:v>1.164725457571E-2</c:v>
                </c:pt>
              </c:numCache>
            </c:numRef>
          </c:val>
          <c:extLst>
            <c:ext xmlns:c16="http://schemas.microsoft.com/office/drawing/2014/chart" uri="{C3380CC4-5D6E-409C-BE32-E72D297353CC}">
              <c16:uniqueId val="{00000000-65FB-4DB3-A5D6-332BAED9255C}"/>
            </c:ext>
          </c:extLst>
        </c:ser>
        <c:ser>
          <c:idx val="1"/>
          <c:order val="1"/>
          <c:tx>
            <c:strRef>
              <c:f>Sheet1!$C$1</c:f>
              <c:strCache>
                <c:ptCount val="1"/>
                <c:pt idx="0">
                  <c:v>Good (7/8)</c:v>
                </c:pt>
              </c:strCache>
            </c:strRef>
          </c:tx>
          <c:spPr>
            <a:solidFill>
              <a:srgbClr val="92D050"/>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Taken a trip to Wales in 2023</c:v>
                </c:pt>
                <c:pt idx="1">
                  <c:v>Taken a trip to Wales in 2024</c:v>
                </c:pt>
                <c:pt idx="2">
                  <c:v>Taken a trip to Wales in 2025</c:v>
                </c:pt>
                <c:pt idx="4">
                  <c:v>Younger independents</c:v>
                </c:pt>
                <c:pt idx="5">
                  <c:v>Families </c:v>
                </c:pt>
                <c:pt idx="6">
                  <c:v>Older independents </c:v>
                </c:pt>
                <c:pt idx="7">
                  <c:v>Retirement age </c:v>
                </c:pt>
              </c:strCache>
            </c:strRef>
          </c:cat>
          <c:val>
            <c:numRef>
              <c:f>Sheet1!$C$2:$C$9</c:f>
              <c:numCache>
                <c:formatCode>0%</c:formatCode>
                <c:ptCount val="8"/>
                <c:pt idx="0">
                  <c:v>0.19</c:v>
                </c:pt>
                <c:pt idx="1">
                  <c:v>0.21026339691189999</c:v>
                </c:pt>
                <c:pt idx="2">
                  <c:v>0.20099667774089999</c:v>
                </c:pt>
                <c:pt idx="4">
                  <c:v>0.25641025641030002</c:v>
                </c:pt>
                <c:pt idx="5">
                  <c:v>0.22560975609760001</c:v>
                </c:pt>
                <c:pt idx="6">
                  <c:v>0.1741803278689</c:v>
                </c:pt>
                <c:pt idx="7">
                  <c:v>0.21381031613980001</c:v>
                </c:pt>
              </c:numCache>
            </c:numRef>
          </c:val>
          <c:extLst>
            <c:ext xmlns:c16="http://schemas.microsoft.com/office/drawing/2014/chart" uri="{C3380CC4-5D6E-409C-BE32-E72D297353CC}">
              <c16:uniqueId val="{00000001-65FB-4DB3-A5D6-332BAED9255C}"/>
            </c:ext>
          </c:extLst>
        </c:ser>
        <c:ser>
          <c:idx val="2"/>
          <c:order val="2"/>
          <c:tx>
            <c:strRef>
              <c:f>Sheet1!$D$1</c:f>
              <c:strCache>
                <c:ptCount val="1"/>
                <c:pt idx="0">
                  <c:v>Excellent (9/10)</c:v>
                </c:pt>
              </c:strCache>
            </c:strRef>
          </c:tx>
          <c:spPr>
            <a:solidFill>
              <a:schemeClr val="accent3"/>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Taken a trip to Wales in 2023</c:v>
                </c:pt>
                <c:pt idx="1">
                  <c:v>Taken a trip to Wales in 2024</c:v>
                </c:pt>
                <c:pt idx="2">
                  <c:v>Taken a trip to Wales in 2025</c:v>
                </c:pt>
                <c:pt idx="4">
                  <c:v>Younger independents</c:v>
                </c:pt>
                <c:pt idx="5">
                  <c:v>Families </c:v>
                </c:pt>
                <c:pt idx="6">
                  <c:v>Older independents </c:v>
                </c:pt>
                <c:pt idx="7">
                  <c:v>Retirement age </c:v>
                </c:pt>
              </c:strCache>
            </c:strRef>
          </c:cat>
          <c:val>
            <c:numRef>
              <c:f>Sheet1!$D$2:$D$9</c:f>
              <c:numCache>
                <c:formatCode>0%</c:formatCode>
                <c:ptCount val="8"/>
                <c:pt idx="0">
                  <c:v>0.79</c:v>
                </c:pt>
                <c:pt idx="1">
                  <c:v>0.772025431426</c:v>
                </c:pt>
                <c:pt idx="2">
                  <c:v>0.78529900332229996</c:v>
                </c:pt>
                <c:pt idx="4">
                  <c:v>0.71794871794869997</c:v>
                </c:pt>
                <c:pt idx="5">
                  <c:v>0.74390243902440001</c:v>
                </c:pt>
                <c:pt idx="6">
                  <c:v>0.81659836065570002</c:v>
                </c:pt>
                <c:pt idx="7">
                  <c:v>0.77454242928450001</c:v>
                </c:pt>
              </c:numCache>
            </c:numRef>
          </c:val>
          <c:extLst>
            <c:ext xmlns:c16="http://schemas.microsoft.com/office/drawing/2014/chart" uri="{C3380CC4-5D6E-409C-BE32-E72D297353CC}">
              <c16:uniqueId val="{00000002-65FB-4DB3-A5D6-332BAED9255C}"/>
            </c:ext>
          </c:extLst>
        </c:ser>
        <c:dLbls>
          <c:dLblPos val="ctr"/>
          <c:showLegendKey val="0"/>
          <c:showVal val="1"/>
          <c:showCatName val="0"/>
          <c:showSerName val="0"/>
          <c:showPercent val="0"/>
          <c:showBubbleSize val="0"/>
        </c:dLbls>
        <c:gapWidth val="108"/>
        <c:overlap val="100"/>
        <c:axId val="665023808"/>
        <c:axId val="1638495119"/>
      </c:barChart>
      <c:catAx>
        <c:axId val="66502380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638495119"/>
        <c:crosses val="autoZero"/>
        <c:auto val="1"/>
        <c:lblAlgn val="ctr"/>
        <c:lblOffset val="100"/>
        <c:noMultiLvlLbl val="0"/>
      </c:catAx>
      <c:valAx>
        <c:axId val="1638495119"/>
        <c:scaling>
          <c:orientation val="minMax"/>
        </c:scaling>
        <c:delete val="1"/>
        <c:axPos val="t"/>
        <c:numFmt formatCode="0%" sourceLinked="1"/>
        <c:majorTickMark val="none"/>
        <c:minorTickMark val="none"/>
        <c:tickLblPos val="nextTo"/>
        <c:crossAx val="665023808"/>
        <c:crosses val="autoZero"/>
        <c:crossBetween val="between"/>
      </c:valAx>
      <c:spPr>
        <a:noFill/>
        <a:ln>
          <a:noFill/>
        </a:ln>
        <a:effectLst/>
      </c:spPr>
    </c:plotArea>
    <c:legend>
      <c:legendPos val="t"/>
      <c:layout>
        <c:manualLayout>
          <c:xMode val="edge"/>
          <c:yMode val="edge"/>
          <c:x val="0.30389963589333874"/>
          <c:y val="4.168114417722351E-2"/>
          <c:w val="0.68000051797487482"/>
          <c:h val="5.042505851040807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4"/>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I have been before and wanted to go again</c:v>
                </c:pt>
                <c:pt idx="1">
                  <c:v>Connect with nature/be outdoors</c:v>
                </c:pt>
                <c:pt idx="2">
                  <c:v>Get away from it all and have a rest</c:v>
                </c:pt>
                <c:pt idx="3">
                  <c:v>Spend time with family or friends</c:v>
                </c:pt>
                <c:pt idx="4">
                  <c:v>Experience the culture and heritage</c:v>
                </c:pt>
                <c:pt idx="5">
                  <c:v>Go somewhere with great food and drink</c:v>
                </c:pt>
                <c:pt idx="6">
                  <c:v>Visit a part of Wales I hadn't been to before</c:v>
                </c:pt>
              </c:strCache>
            </c:strRef>
          </c:cat>
          <c:val>
            <c:numRef>
              <c:f>Sheet1!$B$2:$B$8</c:f>
              <c:numCache>
                <c:formatCode>0%</c:formatCode>
                <c:ptCount val="7"/>
                <c:pt idx="0">
                  <c:v>0.53280730897009998</c:v>
                </c:pt>
                <c:pt idx="1">
                  <c:v>0.48297342192690002</c:v>
                </c:pt>
                <c:pt idx="2">
                  <c:v>0.45307308970100002</c:v>
                </c:pt>
                <c:pt idx="3">
                  <c:v>0.44975083056479997</c:v>
                </c:pt>
                <c:pt idx="4">
                  <c:v>0.31436877076410003</c:v>
                </c:pt>
                <c:pt idx="5">
                  <c:v>0.2196843853821</c:v>
                </c:pt>
                <c:pt idx="6">
                  <c:v>0.2159468438538</c:v>
                </c:pt>
              </c:numCache>
            </c:numRef>
          </c:val>
          <c:extLst>
            <c:ext xmlns:c16="http://schemas.microsoft.com/office/drawing/2014/chart" uri="{C3380CC4-5D6E-409C-BE32-E72D297353CC}">
              <c16:uniqueId val="{00000000-5B7D-447E-BA2B-016630498A1A}"/>
            </c:ext>
          </c:extLst>
        </c:ser>
        <c:dLbls>
          <c:showLegendKey val="0"/>
          <c:showVal val="0"/>
          <c:showCatName val="0"/>
          <c:showSerName val="0"/>
          <c:showPercent val="0"/>
          <c:showBubbleSize val="0"/>
        </c:dLbls>
        <c:gapWidth val="139"/>
        <c:overlap val="-7"/>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 have been before and wanted to go again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0.53</c:v>
                </c:pt>
                <c:pt idx="1">
                  <c:v>0.46</c:v>
                </c:pt>
                <c:pt idx="2">
                  <c:v>0.5</c:v>
                </c:pt>
                <c:pt idx="3">
                  <c:v>0.51</c:v>
                </c:pt>
                <c:pt idx="4">
                  <c:v>0.56000000000000005</c:v>
                </c:pt>
              </c:numCache>
            </c:numRef>
          </c:val>
          <c:extLst>
            <c:ext xmlns:c16="http://schemas.microsoft.com/office/drawing/2014/chart" uri="{C3380CC4-5D6E-409C-BE32-E72D297353CC}">
              <c16:uniqueId val="{00000000-B522-41C5-9A51-D11751C70E12}"/>
            </c:ext>
          </c:extLst>
        </c:ser>
        <c:ser>
          <c:idx val="1"/>
          <c:order val="1"/>
          <c:tx>
            <c:strRef>
              <c:f>Sheet1!$C$1</c:f>
              <c:strCache>
                <c:ptCount val="1"/>
                <c:pt idx="0">
                  <c:v>To connect with nature/be outdoors</c:v>
                </c:pt>
              </c:strCache>
            </c:strRef>
          </c:tx>
          <c:spPr>
            <a:solidFill>
              <a:srgbClr val="518A4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0.48</c:v>
                </c:pt>
                <c:pt idx="1">
                  <c:v>0.62</c:v>
                </c:pt>
                <c:pt idx="2">
                  <c:v>0.61</c:v>
                </c:pt>
                <c:pt idx="3">
                  <c:v>0.55000000000000004</c:v>
                </c:pt>
                <c:pt idx="4">
                  <c:v>0.41</c:v>
                </c:pt>
              </c:numCache>
            </c:numRef>
          </c:val>
          <c:extLst>
            <c:ext xmlns:c16="http://schemas.microsoft.com/office/drawing/2014/chart" uri="{C3380CC4-5D6E-409C-BE32-E72D297353CC}">
              <c16:uniqueId val="{00000001-B522-41C5-9A51-D11751C70E12}"/>
            </c:ext>
          </c:extLst>
        </c:ser>
        <c:ser>
          <c:idx val="2"/>
          <c:order val="2"/>
          <c:tx>
            <c:strRef>
              <c:f>Sheet1!$D$1</c:f>
              <c:strCache>
                <c:ptCount val="1"/>
                <c:pt idx="0">
                  <c:v>Spend time with family or friends</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0.45</c:v>
                </c:pt>
                <c:pt idx="1">
                  <c:v>0.54</c:v>
                </c:pt>
                <c:pt idx="2">
                  <c:v>0.68</c:v>
                </c:pt>
                <c:pt idx="3">
                  <c:v>0.44</c:v>
                </c:pt>
                <c:pt idx="4">
                  <c:v>0.42</c:v>
                </c:pt>
              </c:numCache>
            </c:numRef>
          </c:val>
          <c:extLst>
            <c:ext xmlns:c16="http://schemas.microsoft.com/office/drawing/2014/chart" uri="{C3380CC4-5D6E-409C-BE32-E72D297353CC}">
              <c16:uniqueId val="{00000002-B522-41C5-9A51-D11751C70E12}"/>
            </c:ext>
          </c:extLst>
        </c:ser>
        <c:ser>
          <c:idx val="3"/>
          <c:order val="3"/>
          <c:tx>
            <c:strRef>
              <c:f>Sheet1!$E$1</c:f>
              <c:strCache>
                <c:ptCount val="1"/>
                <c:pt idx="0">
                  <c:v>To get away from it all and have a rest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Sheet1!$E$2:$E$6</c:f>
              <c:numCache>
                <c:formatCode>0%</c:formatCode>
                <c:ptCount val="5"/>
                <c:pt idx="0">
                  <c:v>0.45</c:v>
                </c:pt>
                <c:pt idx="1">
                  <c:v>0.51</c:v>
                </c:pt>
                <c:pt idx="2">
                  <c:v>0.51</c:v>
                </c:pt>
                <c:pt idx="3">
                  <c:v>0.51</c:v>
                </c:pt>
                <c:pt idx="4">
                  <c:v>0.4</c:v>
                </c:pt>
              </c:numCache>
            </c:numRef>
          </c:val>
          <c:extLst>
            <c:ext xmlns:c16="http://schemas.microsoft.com/office/drawing/2014/chart" uri="{C3380CC4-5D6E-409C-BE32-E72D297353CC}">
              <c16:uniqueId val="{00000003-B522-41C5-9A51-D11751C70E12}"/>
            </c:ext>
          </c:extLst>
        </c:ser>
        <c:ser>
          <c:idx val="4"/>
          <c:order val="4"/>
          <c:tx>
            <c:strRef>
              <c:f>Sheet1!$F$1</c:f>
              <c:strCache>
                <c:ptCount val="1"/>
                <c:pt idx="0">
                  <c:v>To experience the culture and heritage</c:v>
                </c:pt>
              </c:strCache>
            </c:strRef>
          </c:tx>
          <c:spPr>
            <a:solidFill>
              <a:srgbClr val="BC8FD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Sheet1!$F$2:$F$6</c:f>
              <c:numCache>
                <c:formatCode>0%</c:formatCode>
                <c:ptCount val="5"/>
                <c:pt idx="0">
                  <c:v>0.31</c:v>
                </c:pt>
                <c:pt idx="1">
                  <c:v>0.31</c:v>
                </c:pt>
                <c:pt idx="2">
                  <c:v>0.27</c:v>
                </c:pt>
                <c:pt idx="3">
                  <c:v>0.31</c:v>
                </c:pt>
                <c:pt idx="4">
                  <c:v>0.32</c:v>
                </c:pt>
              </c:numCache>
            </c:numRef>
          </c:val>
          <c:extLst>
            <c:ext xmlns:c16="http://schemas.microsoft.com/office/drawing/2014/chart" uri="{C3380CC4-5D6E-409C-BE32-E72D297353CC}">
              <c16:uniqueId val="{00000004-B522-41C5-9A51-D11751C70E12}"/>
            </c:ext>
          </c:extLst>
        </c:ser>
        <c:ser>
          <c:idx val="5"/>
          <c:order val="5"/>
          <c:tx>
            <c:strRef>
              <c:f>Sheet1!$G$1</c:f>
              <c:strCache>
                <c:ptCount val="1"/>
                <c:pt idx="0">
                  <c:v>Wanted to visit a part of Wales I hadn't been to before</c:v>
                </c:pt>
              </c:strCache>
            </c:strRef>
          </c:tx>
          <c:spPr>
            <a:solidFill>
              <a:srgbClr val="DED7F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Sheet1!$G$2:$G$6</c:f>
              <c:numCache>
                <c:formatCode>0%</c:formatCode>
                <c:ptCount val="5"/>
                <c:pt idx="0">
                  <c:v>0.22</c:v>
                </c:pt>
                <c:pt idx="1">
                  <c:v>0.26</c:v>
                </c:pt>
                <c:pt idx="2">
                  <c:v>0.21</c:v>
                </c:pt>
                <c:pt idx="3">
                  <c:v>0.24</c:v>
                </c:pt>
                <c:pt idx="4">
                  <c:v>0.21</c:v>
                </c:pt>
              </c:numCache>
            </c:numRef>
          </c:val>
          <c:extLst>
            <c:ext xmlns:c16="http://schemas.microsoft.com/office/drawing/2014/chart" uri="{C3380CC4-5D6E-409C-BE32-E72D297353CC}">
              <c16:uniqueId val="{00000005-B522-41C5-9A51-D11751C70E12}"/>
            </c:ext>
          </c:extLst>
        </c:ser>
        <c:ser>
          <c:idx val="6"/>
          <c:order val="6"/>
          <c:tx>
            <c:strRef>
              <c:f>Sheet1!$H$1</c:f>
              <c:strCache>
                <c:ptCount val="1"/>
                <c:pt idx="0">
                  <c:v>To go somewhere with great food and drink</c:v>
                </c:pt>
              </c:strCache>
            </c:strRef>
          </c:tx>
          <c:spPr>
            <a:solidFill>
              <a:srgbClr val="98C5F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Sheet1!$H$2:$H$6</c:f>
              <c:numCache>
                <c:formatCode>0%</c:formatCode>
                <c:ptCount val="5"/>
                <c:pt idx="0">
                  <c:v>0.22</c:v>
                </c:pt>
                <c:pt idx="1">
                  <c:v>0.18</c:v>
                </c:pt>
                <c:pt idx="2">
                  <c:v>0.2</c:v>
                </c:pt>
                <c:pt idx="3">
                  <c:v>0.21</c:v>
                </c:pt>
                <c:pt idx="4">
                  <c:v>0.22</c:v>
                </c:pt>
              </c:numCache>
            </c:numRef>
          </c:val>
          <c:extLst>
            <c:ext xmlns:c16="http://schemas.microsoft.com/office/drawing/2014/chart" uri="{C3380CC4-5D6E-409C-BE32-E72D297353CC}">
              <c16:uniqueId val="{00000006-B522-41C5-9A51-D11751C70E12}"/>
            </c:ext>
          </c:extLst>
        </c:ser>
        <c:ser>
          <c:idx val="7"/>
          <c:order val="7"/>
          <c:tx>
            <c:strRef>
              <c:f>Sheet1!$I$1</c:f>
              <c:strCache>
                <c:ptCount val="1"/>
                <c:pt idx="0">
                  <c:v>To celebrate a special occasion </c:v>
                </c:pt>
              </c:strCache>
            </c:strRef>
          </c:tx>
          <c:spPr>
            <a:solidFill>
              <a:srgbClr val="BFDBF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Sheet1!$I$2:$I$6</c:f>
              <c:numCache>
                <c:formatCode>0%</c:formatCode>
                <c:ptCount val="5"/>
                <c:pt idx="0">
                  <c:v>0.18</c:v>
                </c:pt>
                <c:pt idx="1">
                  <c:v>0.28000000000000003</c:v>
                </c:pt>
                <c:pt idx="2">
                  <c:v>0.13</c:v>
                </c:pt>
                <c:pt idx="3">
                  <c:v>0.19</c:v>
                </c:pt>
                <c:pt idx="4">
                  <c:v>0.17</c:v>
                </c:pt>
              </c:numCache>
            </c:numRef>
          </c:val>
          <c:extLst>
            <c:ext xmlns:c16="http://schemas.microsoft.com/office/drawing/2014/chart" uri="{C3380CC4-5D6E-409C-BE32-E72D297353CC}">
              <c16:uniqueId val="{00000007-B522-41C5-9A51-D11751C70E12}"/>
            </c:ext>
          </c:extLst>
        </c:ser>
        <c:dLbls>
          <c:dLblPos val="ctr"/>
          <c:showLegendKey val="0"/>
          <c:showVal val="1"/>
          <c:showCatName val="0"/>
          <c:showSerName val="0"/>
          <c:showPercent val="0"/>
          <c:showBubbleSize val="0"/>
        </c:dLbls>
        <c:gapWidth val="150"/>
        <c:overlap val="100"/>
        <c:axId val="331407440"/>
        <c:axId val="331411280"/>
      </c:barChart>
      <c:catAx>
        <c:axId val="3314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crossAx val="331411280"/>
        <c:crosses val="autoZero"/>
        <c:auto val="1"/>
        <c:lblAlgn val="ctr"/>
        <c:lblOffset val="100"/>
        <c:noMultiLvlLbl val="0"/>
      </c:catAx>
      <c:valAx>
        <c:axId val="331411280"/>
        <c:scaling>
          <c:orientation val="minMax"/>
        </c:scaling>
        <c:delete val="1"/>
        <c:axPos val="l"/>
        <c:numFmt formatCode="0%" sourceLinked="1"/>
        <c:majorTickMark val="none"/>
        <c:minorTickMark val="none"/>
        <c:tickLblPos val="nextTo"/>
        <c:crossAx val="3314074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4"/>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Walking, Hiking or Rambling</c:v>
                </c:pt>
                <c:pt idx="1">
                  <c:v>Trying local food and drink</c:v>
                </c:pt>
                <c:pt idx="2">
                  <c:v>Explored scenic areas by car</c:v>
                </c:pt>
                <c:pt idx="3">
                  <c:v>Visited outdoor visitor attractions</c:v>
                </c:pt>
                <c:pt idx="4">
                  <c:v>Visited heritage sites or cultural attractions </c:v>
                </c:pt>
                <c:pt idx="5">
                  <c:v>Learned about local history and culture</c:v>
                </c:pt>
                <c:pt idx="6">
                  <c:v>Nature and wildlife experiences</c:v>
                </c:pt>
                <c:pt idx="7">
                  <c:v>Visited friends or family</c:v>
                </c:pt>
                <c:pt idx="8">
                  <c:v>Speciality shopping</c:v>
                </c:pt>
                <c:pt idx="9">
                  <c:v>Experienced the nightlife</c:v>
                </c:pt>
              </c:strCache>
            </c:strRef>
          </c:cat>
          <c:val>
            <c:numRef>
              <c:f>Sheet1!$B$2:$B$11</c:f>
              <c:numCache>
                <c:formatCode>0%</c:formatCode>
                <c:ptCount val="10"/>
                <c:pt idx="0">
                  <c:v>0.55772425249169999</c:v>
                </c:pt>
                <c:pt idx="1">
                  <c:v>0.53779069767440002</c:v>
                </c:pt>
                <c:pt idx="2">
                  <c:v>0.45182724252489997</c:v>
                </c:pt>
                <c:pt idx="3">
                  <c:v>0.44476744186049999</c:v>
                </c:pt>
                <c:pt idx="4">
                  <c:v>0.41901993355479999</c:v>
                </c:pt>
                <c:pt idx="5">
                  <c:v>0.3044019933555</c:v>
                </c:pt>
                <c:pt idx="6">
                  <c:v>0.2416943521595</c:v>
                </c:pt>
                <c:pt idx="7">
                  <c:v>0.23421926910300001</c:v>
                </c:pt>
                <c:pt idx="8">
                  <c:v>0.1200166112957</c:v>
                </c:pt>
                <c:pt idx="9">
                  <c:v>0.108803986711</c:v>
                </c:pt>
              </c:numCache>
            </c:numRef>
          </c:val>
          <c:extLst>
            <c:ext xmlns:c16="http://schemas.microsoft.com/office/drawing/2014/chart" uri="{C3380CC4-5D6E-409C-BE32-E72D297353CC}">
              <c16:uniqueId val="{00000000-03B2-45FB-9DAD-AAA2DDC03C52}"/>
            </c:ext>
          </c:extLst>
        </c:ser>
        <c:dLbls>
          <c:showLegendKey val="0"/>
          <c:showVal val="0"/>
          <c:showCatName val="0"/>
          <c:showSerName val="0"/>
          <c:showPercent val="0"/>
          <c:showBubbleSize val="0"/>
        </c:dLbls>
        <c:gapWidth val="10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04043F"/>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8125622265274081"/>
          <c:h val="0.92841647978687891"/>
        </c:manualLayout>
      </c:layout>
      <c:barChart>
        <c:barDir val="bar"/>
        <c:grouping val="clustered"/>
        <c:varyColors val="0"/>
        <c:ser>
          <c:idx val="0"/>
          <c:order val="0"/>
          <c:tx>
            <c:strRef>
              <c:f>Sheet1!$B$1</c:f>
              <c:strCache>
                <c:ptCount val="1"/>
                <c:pt idx="0">
                  <c:v>%</c:v>
                </c:pt>
              </c:strCache>
            </c:strRef>
          </c:tx>
          <c:spPr>
            <a:solidFill>
              <a:srgbClr val="FFC000"/>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Gwynedd</c:v>
                </c:pt>
                <c:pt idx="1">
                  <c:v>'Sir Benfro (Pembrokeshire)</c:v>
                </c:pt>
                <c:pt idx="2">
                  <c:v>Conwy</c:v>
                </c:pt>
                <c:pt idx="3">
                  <c:v>Ynys Môn (Isle of Anglesey)</c:v>
                </c:pt>
                <c:pt idx="4">
                  <c:v>Ceredigion</c:v>
                </c:pt>
                <c:pt idx="5">
                  <c:v>Parc Genedlaethol Eryri (National Park)</c:v>
                </c:pt>
                <c:pt idx="6">
                  <c:v>Powys</c:v>
                </c:pt>
                <c:pt idx="7">
                  <c:v>Caerdydd (Cardiff)</c:v>
                </c:pt>
                <c:pt idx="8">
                  <c:v>Sir Gaerfyrddin (Carmarthenshire)</c:v>
                </c:pt>
                <c:pt idx="9">
                  <c:v>Abertawe (Swansea)</c:v>
                </c:pt>
                <c:pt idx="10">
                  <c:v>Bannau Brycheiniog National Park (Brecon Beacons)</c:v>
                </c:pt>
              </c:strCache>
            </c:strRef>
          </c:cat>
          <c:val>
            <c:numRef>
              <c:f>Sheet1!$B$2:$B$12</c:f>
              <c:numCache>
                <c:formatCode>0%</c:formatCode>
                <c:ptCount val="11"/>
                <c:pt idx="0">
                  <c:v>0.18</c:v>
                </c:pt>
                <c:pt idx="1">
                  <c:v>0.1814784053156</c:v>
                </c:pt>
                <c:pt idx="2">
                  <c:v>0.124584717608</c:v>
                </c:pt>
                <c:pt idx="3">
                  <c:v>0.10423588039870001</c:v>
                </c:pt>
                <c:pt idx="4">
                  <c:v>0.1017441860465</c:v>
                </c:pt>
                <c:pt idx="5">
                  <c:v>8.2225913621259999E-2</c:v>
                </c:pt>
                <c:pt idx="6">
                  <c:v>7.9734219269100001E-2</c:v>
                </c:pt>
                <c:pt idx="7">
                  <c:v>7.0000000000000007E-2</c:v>
                </c:pt>
                <c:pt idx="8">
                  <c:v>6.395348837209E-2</c:v>
                </c:pt>
                <c:pt idx="9">
                  <c:v>5.4401993355480002E-2</c:v>
                </c:pt>
                <c:pt idx="10">
                  <c:v>4.1528239202660001E-2</c:v>
                </c:pt>
              </c:numCache>
            </c:numRef>
          </c:val>
          <c:extLst>
            <c:ext xmlns:c16="http://schemas.microsoft.com/office/drawing/2014/chart" uri="{C3380CC4-5D6E-409C-BE32-E72D297353CC}">
              <c16:uniqueId val="{00000000-E915-4AFB-A363-F2A771173F22}"/>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04043F"/>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30000000000000004"/>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735999535274379E-4"/>
          <c:y val="0.22891352168272253"/>
          <c:w val="0.99369125880134679"/>
          <c:h val="0.58410440125561935"/>
        </c:manualLayout>
      </c:layout>
      <c:barChart>
        <c:barDir val="col"/>
        <c:grouping val="stacked"/>
        <c:varyColors val="0"/>
        <c:ser>
          <c:idx val="0"/>
          <c:order val="0"/>
          <c:tx>
            <c:strRef>
              <c:f>Sheet1!$B$1</c:f>
              <c:strCache>
                <c:ptCount val="1"/>
                <c:pt idx="0">
                  <c:v>I stayed overnight in one location</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Total</c:v>
                </c:pt>
                <c:pt idx="1">
                  <c:v>Younger independents</c:v>
                </c:pt>
                <c:pt idx="2">
                  <c:v>Families</c:v>
                </c:pt>
                <c:pt idx="3">
                  <c:v>Older independents</c:v>
                </c:pt>
                <c:pt idx="4">
                  <c:v>Retirement age</c:v>
                </c:pt>
                <c:pt idx="5">
                  <c:v>Website</c:v>
                </c:pt>
                <c:pt idx="6">
                  <c:v>ECRM</c:v>
                </c:pt>
                <c:pt idx="7">
                  <c:v>Campaign</c:v>
                </c:pt>
                <c:pt idx="8">
                  <c:v>Social Media</c:v>
                </c:pt>
              </c:strCache>
            </c:strRef>
          </c:cat>
          <c:val>
            <c:numRef>
              <c:f>Sheet1!$B$2:$B$10</c:f>
              <c:numCache>
                <c:formatCode>0%</c:formatCode>
                <c:ptCount val="9"/>
                <c:pt idx="0">
                  <c:v>0.89</c:v>
                </c:pt>
                <c:pt idx="1">
                  <c:v>0.89743589743590002</c:v>
                </c:pt>
                <c:pt idx="2">
                  <c:v>0.90243902439019996</c:v>
                </c:pt>
                <c:pt idx="3">
                  <c:v>0.88217213114750004</c:v>
                </c:pt>
                <c:pt idx="4">
                  <c:v>0.88768718802000002</c:v>
                </c:pt>
                <c:pt idx="5">
                  <c:v>0.86520376175549996</c:v>
                </c:pt>
                <c:pt idx="6">
                  <c:v>0.88538932633419998</c:v>
                </c:pt>
                <c:pt idx="7">
                  <c:v>0.91584852734919997</c:v>
                </c:pt>
                <c:pt idx="8">
                  <c:v>0.82832618025750004</c:v>
                </c:pt>
              </c:numCache>
            </c:numRef>
          </c:val>
          <c:extLst>
            <c:ext xmlns:c16="http://schemas.microsoft.com/office/drawing/2014/chart" uri="{C3380CC4-5D6E-409C-BE32-E72D297353CC}">
              <c16:uniqueId val="{00000000-6E5A-4C12-98FA-9FB5FE5FB0EF}"/>
            </c:ext>
          </c:extLst>
        </c:ser>
        <c:ser>
          <c:idx val="1"/>
          <c:order val="1"/>
          <c:tx>
            <c:strRef>
              <c:f>Sheet1!$C$1</c:f>
              <c:strCache>
                <c:ptCount val="1"/>
                <c:pt idx="0">
                  <c:v>I stayed overnight in several places / toured around</c:v>
                </c:pt>
              </c:strCache>
            </c:strRef>
          </c:tx>
          <c:spPr>
            <a:solidFill>
              <a:srgbClr val="12074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Total</c:v>
                </c:pt>
                <c:pt idx="1">
                  <c:v>Younger independents</c:v>
                </c:pt>
                <c:pt idx="2">
                  <c:v>Families</c:v>
                </c:pt>
                <c:pt idx="3">
                  <c:v>Older independents</c:v>
                </c:pt>
                <c:pt idx="4">
                  <c:v>Retirement age</c:v>
                </c:pt>
                <c:pt idx="5">
                  <c:v>Website</c:v>
                </c:pt>
                <c:pt idx="6">
                  <c:v>ECRM</c:v>
                </c:pt>
                <c:pt idx="7">
                  <c:v>Campaign</c:v>
                </c:pt>
                <c:pt idx="8">
                  <c:v>Social Media</c:v>
                </c:pt>
              </c:strCache>
            </c:strRef>
          </c:cat>
          <c:val>
            <c:numRef>
              <c:f>Sheet1!$C$2:$C$10</c:f>
              <c:numCache>
                <c:formatCode>0%</c:formatCode>
                <c:ptCount val="9"/>
                <c:pt idx="0">
                  <c:v>0.11</c:v>
                </c:pt>
                <c:pt idx="1">
                  <c:v>0.1</c:v>
                </c:pt>
                <c:pt idx="2">
                  <c:v>0.09</c:v>
                </c:pt>
                <c:pt idx="3">
                  <c:v>0.1147540983607</c:v>
                </c:pt>
                <c:pt idx="4">
                  <c:v>0.10648918469220001</c:v>
                </c:pt>
                <c:pt idx="5">
                  <c:v>0.12852664576799999</c:v>
                </c:pt>
                <c:pt idx="6">
                  <c:v>0.10936132983379999</c:v>
                </c:pt>
                <c:pt idx="7">
                  <c:v>8.1346423562409995E-2</c:v>
                </c:pt>
                <c:pt idx="8">
                  <c:v>0.15879828326180001</c:v>
                </c:pt>
              </c:numCache>
            </c:numRef>
          </c:val>
          <c:extLst>
            <c:ext xmlns:c16="http://schemas.microsoft.com/office/drawing/2014/chart" uri="{C3380CC4-5D6E-409C-BE32-E72D297353CC}">
              <c16:uniqueId val="{00000001-6E5A-4C12-98FA-9FB5FE5FB0EF}"/>
            </c:ext>
          </c:extLst>
        </c:ser>
        <c:dLbls>
          <c:showLegendKey val="0"/>
          <c:showVal val="1"/>
          <c:showCatName val="0"/>
          <c:showSerName val="0"/>
          <c:showPercent val="0"/>
          <c:showBubbleSize val="0"/>
        </c:dLbls>
        <c:gapWidth val="100"/>
        <c:overlap val="100"/>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max val="1"/>
          <c:min val="0"/>
        </c:scaling>
        <c:delete val="1"/>
        <c:axPos val="l"/>
        <c:numFmt formatCode="0%" sourceLinked="1"/>
        <c:majorTickMark val="out"/>
        <c:minorTickMark val="none"/>
        <c:tickLblPos val="nextTo"/>
        <c:crossAx val="1430451183"/>
        <c:crosses val="autoZero"/>
        <c:crossBetween val="between"/>
      </c:valAx>
      <c:spPr>
        <a:noFill/>
        <a:ln>
          <a:noFill/>
        </a:ln>
        <a:effectLst/>
      </c:spPr>
    </c:plotArea>
    <c:legend>
      <c:legendPos val="t"/>
      <c:layout>
        <c:manualLayout>
          <c:xMode val="edge"/>
          <c:yMode val="edge"/>
          <c:x val="0.12401192817650608"/>
          <c:y val="0.10496717405662637"/>
          <c:w val="0.75717244380505688"/>
          <c:h val="8.663875807156971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300654104005871E-2"/>
          <c:y val="0.15411499976061668"/>
          <c:w val="0.95939878228316311"/>
          <c:h val="0.74718612935978479"/>
        </c:manualLayout>
      </c:layout>
      <c:barChart>
        <c:barDir val="col"/>
        <c:grouping val="clustered"/>
        <c:varyColors val="0"/>
        <c:ser>
          <c:idx val="0"/>
          <c:order val="0"/>
          <c:tx>
            <c:strRef>
              <c:f>Sheet1!$B$1</c:f>
              <c:strCache>
                <c:ptCount val="1"/>
                <c:pt idx="0">
                  <c:v>Taken a trip in 2023</c:v>
                </c:pt>
              </c:strCache>
            </c:strRef>
          </c:tx>
          <c:spPr>
            <a:solidFill>
              <a:srgbClr val="92D050"/>
            </a:solidFill>
            <a:ln>
              <a:solidFill>
                <a:srgbClr val="120742"/>
              </a:solidFill>
            </a:ln>
            <a:effectLst/>
          </c:spPr>
          <c:invertIfNegative val="0"/>
          <c:dLbls>
            <c:dLbl>
              <c:idx val="6"/>
              <c:layout>
                <c:manualLayout>
                  <c:x val="-1.845509896219858E-3"/>
                  <c:y val="0"/>
                </c:manualLayout>
              </c:layout>
              <c:tx>
                <c:rich>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Arial" panose="020B0604020202020204" pitchFamily="34" charset="0"/>
                      </a:defRPr>
                    </a:pPr>
                    <a:fld id="{DE7F0BA0-9004-4D5B-A1D6-C8B3D6F6BA39}" type="VALUE">
                      <a:rPr lang="en-US" sz="1000" smtClean="0">
                        <a:solidFill>
                          <a:srgbClr val="120742"/>
                        </a:solidFill>
                        <a:latin typeface="+mn-lt"/>
                      </a:rPr>
                      <a:pPr algn="ctr">
                        <a:defRPr sz="1000">
                          <a:solidFill>
                            <a:srgbClr val="120742"/>
                          </a:solidFill>
                          <a:cs typeface="Arial" panose="020B0604020202020204" pitchFamily="34" charset="0"/>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Arial" panose="020B0604020202020204" pitchFamily="34" charset="0"/>
                    </a:defRPr>
                  </a:pPr>
                  <a:endParaRPr lang="en-GB"/>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63C-4B15-8B81-34E201FF4C1C}"/>
                </c:ext>
              </c:extLst>
            </c:dLbl>
            <c:dLbl>
              <c:idx val="7"/>
              <c:tx>
                <c:rich>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Arial" panose="020B0604020202020204" pitchFamily="34" charset="0"/>
                      </a:defRPr>
                    </a:pPr>
                    <a:fld id="{DBA8E294-7097-438E-9EC3-8504FD5BD4FA}" type="VALUE">
                      <a:rPr lang="en-US" sz="1000" smtClean="0">
                        <a:solidFill>
                          <a:srgbClr val="120742"/>
                        </a:solidFill>
                        <a:latin typeface="+mn-lt"/>
                      </a:rPr>
                      <a:pPr algn="ctr">
                        <a:defRPr sz="1000">
                          <a:solidFill>
                            <a:srgbClr val="120742"/>
                          </a:solidFill>
                          <a:cs typeface="Arial" panose="020B0604020202020204" pitchFamily="34" charset="0"/>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Arial" panose="020B0604020202020204" pitchFamily="34" charset="0"/>
                    </a:defRPr>
                  </a:pPr>
                  <a:endParaRPr lang="en-GB"/>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63C-4B15-8B81-34E201FF4C1C}"/>
                </c:ext>
              </c:extLst>
            </c:dLbl>
            <c:dLbl>
              <c:idx val="8"/>
              <c:tx>
                <c:rich>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Arial" panose="020B0604020202020204" pitchFamily="34" charset="0"/>
                      </a:defRPr>
                    </a:pPr>
                    <a:fld id="{E24863CB-065D-41DB-95C0-19B0BAB43861}" type="VALUE">
                      <a:rPr lang="en-US" sz="1000" smtClean="0">
                        <a:solidFill>
                          <a:srgbClr val="120742"/>
                        </a:solidFill>
                        <a:latin typeface="+mn-lt"/>
                      </a:rPr>
                      <a:pPr algn="ctr">
                        <a:defRPr sz="1000">
                          <a:solidFill>
                            <a:srgbClr val="120742"/>
                          </a:solidFill>
                          <a:cs typeface="Arial" panose="020B0604020202020204" pitchFamily="34" charset="0"/>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Arial" panose="020B0604020202020204" pitchFamily="34" charset="0"/>
                    </a:defRPr>
                  </a:pPr>
                  <a:endParaRPr lang="en-GB"/>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63C-4B15-8B81-34E201FF4C1C}"/>
                </c:ext>
              </c:extLst>
            </c:dLbl>
            <c:spPr>
              <a:noFill/>
              <a:ln>
                <a:noFill/>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Sheet1!$B$2:$B$13</c:f>
              <c:numCache>
                <c:formatCode>0%</c:formatCode>
                <c:ptCount val="12"/>
                <c:pt idx="0">
                  <c:v>0.08</c:v>
                </c:pt>
                <c:pt idx="1">
                  <c:v>0.12</c:v>
                </c:pt>
                <c:pt idx="2">
                  <c:v>0.22</c:v>
                </c:pt>
                <c:pt idx="3">
                  <c:v>0.26</c:v>
                </c:pt>
                <c:pt idx="4">
                  <c:v>0.27</c:v>
                </c:pt>
                <c:pt idx="5">
                  <c:v>0.3</c:v>
                </c:pt>
                <c:pt idx="6">
                  <c:v>0.22</c:v>
                </c:pt>
                <c:pt idx="7">
                  <c:v>0.26</c:v>
                </c:pt>
                <c:pt idx="8">
                  <c:v>0.33</c:v>
                </c:pt>
                <c:pt idx="9">
                  <c:v>0.24</c:v>
                </c:pt>
                <c:pt idx="10">
                  <c:v>0.13</c:v>
                </c:pt>
                <c:pt idx="11">
                  <c:v>0.12</c:v>
                </c:pt>
              </c:numCache>
            </c:numRef>
          </c:val>
          <c:extLst>
            <c:ext xmlns:c16="http://schemas.microsoft.com/office/drawing/2014/chart" uri="{C3380CC4-5D6E-409C-BE32-E72D297353CC}">
              <c16:uniqueId val="{00000000-1BAF-4704-98AC-6A67A0976BF7}"/>
            </c:ext>
          </c:extLst>
        </c:ser>
        <c:ser>
          <c:idx val="1"/>
          <c:order val="1"/>
          <c:tx>
            <c:strRef>
              <c:f>Sheet1!$C$1</c:f>
              <c:strCache>
                <c:ptCount val="1"/>
                <c:pt idx="0">
                  <c:v>Taken a trip in 2024</c:v>
                </c:pt>
              </c:strCache>
            </c:strRef>
          </c:tx>
          <c:spPr>
            <a:solidFill>
              <a:srgbClr val="7ECFD3"/>
            </a:solidFill>
            <a:ln>
              <a:solidFill>
                <a:srgbClr val="120742"/>
              </a:solidFill>
            </a:ln>
            <a:effectLst/>
          </c:spPr>
          <c:invertIfNegative val="0"/>
          <c:dLbls>
            <c:dLbl>
              <c:idx val="2"/>
              <c:tx>
                <c:rich>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mn-cs"/>
                      </a:defRPr>
                    </a:pPr>
                    <a:fld id="{77C5AAA4-D75B-498D-8485-F875761747FE}" type="VALUE">
                      <a:rPr lang="en-US" sz="1000" smtClean="0">
                        <a:solidFill>
                          <a:srgbClr val="120742"/>
                        </a:solidFill>
                      </a:rPr>
                      <a:pPr algn="ctr">
                        <a:defRPr sz="1000">
                          <a:solidFill>
                            <a:srgbClr val="120742"/>
                          </a:solidFill>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mn-cs"/>
                    </a:defRPr>
                  </a:pPr>
                  <a:endParaRPr lang="en-GB"/>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2A4-4D21-811E-A06375095D69}"/>
                </c:ext>
              </c:extLst>
            </c:dLbl>
            <c:dLbl>
              <c:idx val="3"/>
              <c:tx>
                <c:rich>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mn-cs"/>
                      </a:defRPr>
                    </a:pPr>
                    <a:fld id="{F32C3913-77D2-412E-86D7-3BB1174890D8}" type="VALUE">
                      <a:rPr lang="en-US" sz="1000" smtClean="0">
                        <a:solidFill>
                          <a:srgbClr val="120742"/>
                        </a:solidFill>
                      </a:rPr>
                      <a:pPr algn="ctr">
                        <a:defRPr sz="1000">
                          <a:solidFill>
                            <a:srgbClr val="120742"/>
                          </a:solidFill>
                        </a:defRPr>
                      </a:pPr>
                      <a:t>[VALUE]</a:t>
                    </a:fld>
                    <a:endParaRPr lang="en-GB"/>
                  </a:p>
                </c:rich>
              </c:tx>
              <c:spPr>
                <a:noFill/>
                <a:ln>
                  <a:noFill/>
                  <a:prstDash val="dash"/>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mn-cs"/>
                    </a:defRPr>
                  </a:pPr>
                  <a:endParaRPr lang="en-GB"/>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2A4-4D21-811E-A06375095D69}"/>
                </c:ext>
              </c:extLst>
            </c:dLbl>
            <c:dLbl>
              <c:idx val="5"/>
              <c:layout>
                <c:manualLayout>
                  <c:x val="7.3820395848794322E-3"/>
                  <c:y val="9.761389119971059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E7C-497C-BCF2-DF14594FF816}"/>
                </c:ext>
              </c:extLst>
            </c:dLbl>
            <c:dLbl>
              <c:idx val="6"/>
              <c:layout>
                <c:manualLayout>
                  <c:x val="7.3820395848794322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63C-4B15-8B81-34E201FF4C1C}"/>
                </c:ext>
              </c:extLst>
            </c:dLbl>
            <c:dLbl>
              <c:idx val="7"/>
              <c:layout>
                <c:manualLayout>
                  <c:x val="3.6910197924397161E-3"/>
                  <c:y val="-5.965224440311657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3C-4B15-8B81-34E201FF4C1C}"/>
                </c:ext>
              </c:extLst>
            </c:dLbl>
            <c:spPr>
              <a:noFill/>
              <a:ln>
                <a:noFill/>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Sheet1!$C$2:$C$13</c:f>
              <c:numCache>
                <c:formatCode>0%</c:formatCode>
                <c:ptCount val="12"/>
                <c:pt idx="0">
                  <c:v>8.8101725703910005E-2</c:v>
                </c:pt>
                <c:pt idx="1">
                  <c:v>0.13851044504999999</c:v>
                </c:pt>
                <c:pt idx="2">
                  <c:v>0.20526793823799999</c:v>
                </c:pt>
                <c:pt idx="3">
                  <c:v>0.25022706630340003</c:v>
                </c:pt>
                <c:pt idx="4">
                  <c:v>0.3019981834696</c:v>
                </c:pt>
                <c:pt idx="5">
                  <c:v>0.28000000000000003</c:v>
                </c:pt>
                <c:pt idx="6">
                  <c:v>0.2352406902816</c:v>
                </c:pt>
                <c:pt idx="7">
                  <c:v>0.24795640326980001</c:v>
                </c:pt>
                <c:pt idx="8">
                  <c:v>0.32470481380560001</c:v>
                </c:pt>
                <c:pt idx="9">
                  <c:v>0.2447774750227</c:v>
                </c:pt>
                <c:pt idx="10">
                  <c:v>0.1544050862852</c:v>
                </c:pt>
                <c:pt idx="11">
                  <c:v>0.1339691189827</c:v>
                </c:pt>
              </c:numCache>
            </c:numRef>
          </c:val>
          <c:extLst>
            <c:ext xmlns:c16="http://schemas.microsoft.com/office/drawing/2014/chart" uri="{C3380CC4-5D6E-409C-BE32-E72D297353CC}">
              <c16:uniqueId val="{00000000-D63C-4B15-8B81-34E201FF4C1C}"/>
            </c:ext>
          </c:extLst>
        </c:ser>
        <c:ser>
          <c:idx val="2"/>
          <c:order val="2"/>
          <c:tx>
            <c:strRef>
              <c:f>Sheet1!$D$1</c:f>
              <c:strCache>
                <c:ptCount val="1"/>
                <c:pt idx="0">
                  <c:v>Taken a trip in 2025</c:v>
                </c:pt>
              </c:strCache>
            </c:strRef>
          </c:tx>
          <c:spPr>
            <a:solidFill>
              <a:schemeClr val="accent4"/>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Sheet1!$D$2:$D$13</c:f>
              <c:numCache>
                <c:formatCode>0%</c:formatCode>
                <c:ptCount val="12"/>
                <c:pt idx="0">
                  <c:v>8.7209302325579996E-2</c:v>
                </c:pt>
                <c:pt idx="1">
                  <c:v>0.13039867109629999</c:v>
                </c:pt>
                <c:pt idx="2">
                  <c:v>0.2275747508306</c:v>
                </c:pt>
                <c:pt idx="3">
                  <c:v>0.25373754152819999</c:v>
                </c:pt>
                <c:pt idx="4">
                  <c:v>0.29568106312289999</c:v>
                </c:pt>
                <c:pt idx="5">
                  <c:v>0.25705980066450002</c:v>
                </c:pt>
                <c:pt idx="6">
                  <c:v>0.24543189368769999</c:v>
                </c:pt>
                <c:pt idx="7">
                  <c:v>0.26661129568109998</c:v>
                </c:pt>
                <c:pt idx="8">
                  <c:v>0.32558139534879998</c:v>
                </c:pt>
                <c:pt idx="9">
                  <c:v>0.2400332225914</c:v>
                </c:pt>
                <c:pt idx="10">
                  <c:v>0.1490863787375</c:v>
                </c:pt>
                <c:pt idx="11">
                  <c:v>0.1387043189369</c:v>
                </c:pt>
              </c:numCache>
            </c:numRef>
          </c:val>
          <c:extLst>
            <c:ext xmlns:c16="http://schemas.microsoft.com/office/drawing/2014/chart" uri="{C3380CC4-5D6E-409C-BE32-E72D297353CC}">
              <c16:uniqueId val="{00000000-41A7-4E00-8C20-F6523F9B9203}"/>
            </c:ext>
          </c:extLst>
        </c:ser>
        <c:dLbls>
          <c:showLegendKey val="0"/>
          <c:showVal val="0"/>
          <c:showCatName val="0"/>
          <c:showSerName val="0"/>
          <c:showPercent val="0"/>
          <c:showBubbleSize val="0"/>
        </c:dLbls>
        <c:gapWidth val="97"/>
        <c:overlap val="-18"/>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1"/>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b"/>
      <c:layout>
        <c:manualLayout>
          <c:xMode val="edge"/>
          <c:yMode val="edge"/>
          <c:x val="0.23001910116778759"/>
          <c:y val="5.8429871173294859E-2"/>
          <c:w val="0.46053266094486656"/>
          <c:h val="5.5723202787460256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Trips taken in 2023</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1-3 nights</c:v>
                </c:pt>
                <c:pt idx="1">
                  <c:v>4-7 nights</c:v>
                </c:pt>
                <c:pt idx="2">
                  <c:v>8+ nights</c:v>
                </c:pt>
              </c:strCache>
            </c:strRef>
          </c:cat>
          <c:val>
            <c:numRef>
              <c:f>Sheet1!$B$2:$B$4</c:f>
              <c:numCache>
                <c:formatCode>0%</c:formatCode>
                <c:ptCount val="3"/>
                <c:pt idx="0">
                  <c:v>0.52</c:v>
                </c:pt>
                <c:pt idx="1">
                  <c:v>0.4</c:v>
                </c:pt>
                <c:pt idx="2">
                  <c:v>0.08</c:v>
                </c:pt>
              </c:numCache>
            </c:numRef>
          </c:val>
          <c:extLst>
            <c:ext xmlns:c16="http://schemas.microsoft.com/office/drawing/2014/chart" uri="{C3380CC4-5D6E-409C-BE32-E72D297353CC}">
              <c16:uniqueId val="{00000000-7BEF-41B2-97E6-62488790F1C4}"/>
            </c:ext>
          </c:extLst>
        </c:ser>
        <c:ser>
          <c:idx val="1"/>
          <c:order val="1"/>
          <c:tx>
            <c:strRef>
              <c:f>Sheet1!$C$1</c:f>
              <c:strCache>
                <c:ptCount val="1"/>
                <c:pt idx="0">
                  <c:v>Trips taken in 2024</c:v>
                </c:pt>
              </c:strCache>
            </c:strRef>
          </c:tx>
          <c:spPr>
            <a:solidFill>
              <a:srgbClr val="7ECFD3"/>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1-3 nights</c:v>
                </c:pt>
                <c:pt idx="1">
                  <c:v>4-7 nights</c:v>
                </c:pt>
                <c:pt idx="2">
                  <c:v>8+ nights</c:v>
                </c:pt>
              </c:strCache>
            </c:strRef>
          </c:cat>
          <c:val>
            <c:numRef>
              <c:f>Sheet1!$C$2:$C$4</c:f>
              <c:numCache>
                <c:formatCode>0%</c:formatCode>
                <c:ptCount val="3"/>
                <c:pt idx="0">
                  <c:v>0.54768392370569996</c:v>
                </c:pt>
                <c:pt idx="1">
                  <c:v>0.3723887375114</c:v>
                </c:pt>
                <c:pt idx="2">
                  <c:v>7.9927338782919993E-2</c:v>
                </c:pt>
              </c:numCache>
            </c:numRef>
          </c:val>
          <c:extLst>
            <c:ext xmlns:c16="http://schemas.microsoft.com/office/drawing/2014/chart" uri="{C3380CC4-5D6E-409C-BE32-E72D297353CC}">
              <c16:uniqueId val="{00000001-7BEF-41B2-97E6-62488790F1C4}"/>
            </c:ext>
          </c:extLst>
        </c:ser>
        <c:ser>
          <c:idx val="2"/>
          <c:order val="2"/>
          <c:tx>
            <c:strRef>
              <c:f>Sheet1!$D$1</c:f>
              <c:strCache>
                <c:ptCount val="1"/>
                <c:pt idx="0">
                  <c:v>Trips taken in 2025</c:v>
                </c:pt>
              </c:strCache>
            </c:strRef>
          </c:tx>
          <c:spPr>
            <a:solidFill>
              <a:schemeClr val="accent4"/>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1-3 nights</c:v>
                </c:pt>
                <c:pt idx="1">
                  <c:v>4-7 nights</c:v>
                </c:pt>
                <c:pt idx="2">
                  <c:v>8+ nights</c:v>
                </c:pt>
              </c:strCache>
            </c:strRef>
          </c:cat>
          <c:val>
            <c:numRef>
              <c:f>Sheet1!$D$2:$D$4</c:f>
              <c:numCache>
                <c:formatCode>0%</c:formatCode>
                <c:ptCount val="3"/>
                <c:pt idx="0">
                  <c:v>0.52574750830560002</c:v>
                </c:pt>
                <c:pt idx="1">
                  <c:v>0.38995016611299999</c:v>
                </c:pt>
                <c:pt idx="2">
                  <c:v>8.4302325581399995E-2</c:v>
                </c:pt>
              </c:numCache>
            </c:numRef>
          </c:val>
          <c:extLst>
            <c:ext xmlns:c16="http://schemas.microsoft.com/office/drawing/2014/chart" uri="{C3380CC4-5D6E-409C-BE32-E72D297353CC}">
              <c16:uniqueId val="{00000000-A2F5-414D-8413-53393E756CF5}"/>
            </c:ext>
          </c:extLst>
        </c:ser>
        <c:dLbls>
          <c:showLegendKey val="0"/>
          <c:showVal val="1"/>
          <c:showCatName val="0"/>
          <c:showSerName val="0"/>
          <c:showPercent val="0"/>
          <c:showBubbleSize val="0"/>
        </c:dLbls>
        <c:gapWidth val="150"/>
        <c:overlap val="-25"/>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t"/>
      <c:layout>
        <c:manualLayout>
          <c:xMode val="edge"/>
          <c:yMode val="edge"/>
          <c:x val="0.14122216276850638"/>
          <c:y val="1.86969547518973E-2"/>
          <c:w val="0.7802622969526577"/>
          <c:h val="7.9757602078748047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123606210242776E-2"/>
          <c:y val="0"/>
          <c:w val="0.97687644801942342"/>
          <c:h val="0.92841647978687891"/>
        </c:manualLayout>
      </c:layout>
      <c:barChart>
        <c:barDir val="col"/>
        <c:grouping val="clustered"/>
        <c:varyColors val="0"/>
        <c:ser>
          <c:idx val="0"/>
          <c:order val="0"/>
          <c:tx>
            <c:strRef>
              <c:f>Sheet1!$B$1</c:f>
              <c:strCache>
                <c:ptCount val="1"/>
                <c:pt idx="0">
                  <c:v>Column1</c:v>
                </c:pt>
              </c:strCache>
            </c:strRef>
          </c:tx>
          <c:spPr>
            <a:solidFill>
              <a:schemeClr val="accent4"/>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Younger Independents</c:v>
                </c:pt>
                <c:pt idx="1">
                  <c:v>Older Independents</c:v>
                </c:pt>
                <c:pt idx="2">
                  <c:v>Families</c:v>
                </c:pt>
                <c:pt idx="3">
                  <c:v>Retirement Age</c:v>
                </c:pt>
              </c:strCache>
            </c:strRef>
          </c:cat>
          <c:val>
            <c:numRef>
              <c:f>Sheet1!$B$2:$B$5</c:f>
              <c:numCache>
                <c:formatCode>General</c:formatCode>
                <c:ptCount val="4"/>
                <c:pt idx="0">
                  <c:v>3.97</c:v>
                </c:pt>
                <c:pt idx="1">
                  <c:v>4.16</c:v>
                </c:pt>
                <c:pt idx="2">
                  <c:v>4.26</c:v>
                </c:pt>
                <c:pt idx="3">
                  <c:v>4.7</c:v>
                </c:pt>
              </c:numCache>
            </c:numRef>
          </c:val>
          <c:extLst>
            <c:ext xmlns:c16="http://schemas.microsoft.com/office/drawing/2014/chart" uri="{C3380CC4-5D6E-409C-BE32-E72D297353CC}">
              <c16:uniqueId val="{00000000-C478-41BA-9937-CCC9B9356D73}"/>
            </c:ext>
          </c:extLst>
        </c:ser>
        <c:dLbls>
          <c:showLegendKey val="0"/>
          <c:showVal val="0"/>
          <c:showCatName val="0"/>
          <c:showSerName val="0"/>
          <c:showPercent val="0"/>
          <c:showBubbleSize val="0"/>
        </c:dLbls>
        <c:gapWidth val="139"/>
        <c:axId val="23978560"/>
        <c:axId val="1872137680"/>
      </c:barChart>
      <c:catAx>
        <c:axId val="23978560"/>
        <c:scaling>
          <c:orientation val="maxMin"/>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r"/>
        <c:numFmt formatCode="General"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02290061462422E-2"/>
          <c:y val="0.12678310375772853"/>
          <c:w val="0.93595419877075159"/>
          <c:h val="0.77025681670777413"/>
        </c:manualLayout>
      </c:layout>
      <c:barChart>
        <c:barDir val="col"/>
        <c:grouping val="clustered"/>
        <c:varyColors val="0"/>
        <c:ser>
          <c:idx val="0"/>
          <c:order val="0"/>
          <c:tx>
            <c:strRef>
              <c:f>Sheet1!$B$1</c:f>
              <c:strCache>
                <c:ptCount val="1"/>
                <c:pt idx="0">
                  <c:v>Trips taken in 2023</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Dogs</c:v>
                </c:pt>
                <c:pt idx="1">
                  <c:v>Children aged 0-15</c:v>
                </c:pt>
              </c:strCache>
            </c:strRef>
          </c:cat>
          <c:val>
            <c:numRef>
              <c:f>Sheet1!$B$2:$B$3</c:f>
              <c:numCache>
                <c:formatCode>0%</c:formatCode>
                <c:ptCount val="2"/>
                <c:pt idx="0">
                  <c:v>0.22</c:v>
                </c:pt>
                <c:pt idx="1">
                  <c:v>0.16</c:v>
                </c:pt>
              </c:numCache>
            </c:numRef>
          </c:val>
          <c:extLst>
            <c:ext xmlns:c16="http://schemas.microsoft.com/office/drawing/2014/chart" uri="{C3380CC4-5D6E-409C-BE32-E72D297353CC}">
              <c16:uniqueId val="{00000000-1F57-4509-B26B-F446CD2518F5}"/>
            </c:ext>
          </c:extLst>
        </c:ser>
        <c:ser>
          <c:idx val="1"/>
          <c:order val="1"/>
          <c:tx>
            <c:strRef>
              <c:f>Sheet1!$C$1</c:f>
              <c:strCache>
                <c:ptCount val="1"/>
                <c:pt idx="0">
                  <c:v>Trips taken in 2024</c:v>
                </c:pt>
              </c:strCache>
            </c:strRef>
          </c:tx>
          <c:spPr>
            <a:solidFill>
              <a:srgbClr val="7ECFD3"/>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Dogs</c:v>
                </c:pt>
                <c:pt idx="1">
                  <c:v>Children aged 0-15</c:v>
                </c:pt>
              </c:strCache>
            </c:strRef>
          </c:cat>
          <c:val>
            <c:numRef>
              <c:f>Sheet1!$C$2:$C$3</c:f>
              <c:numCache>
                <c:formatCode>0%</c:formatCode>
                <c:ptCount val="2"/>
                <c:pt idx="0">
                  <c:v>0.2216167120799</c:v>
                </c:pt>
                <c:pt idx="1">
                  <c:v>0.1307901907357</c:v>
                </c:pt>
              </c:numCache>
            </c:numRef>
          </c:val>
          <c:extLst>
            <c:ext xmlns:c16="http://schemas.microsoft.com/office/drawing/2014/chart" uri="{C3380CC4-5D6E-409C-BE32-E72D297353CC}">
              <c16:uniqueId val="{00000000-B416-49A9-A55B-9A066506918D}"/>
            </c:ext>
          </c:extLst>
        </c:ser>
        <c:ser>
          <c:idx val="2"/>
          <c:order val="2"/>
          <c:tx>
            <c:strRef>
              <c:f>Sheet1!$D$1</c:f>
              <c:strCache>
                <c:ptCount val="1"/>
                <c:pt idx="0">
                  <c:v>Trips taken in 2025</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Dogs</c:v>
                </c:pt>
                <c:pt idx="1">
                  <c:v>Children aged 0-15</c:v>
                </c:pt>
              </c:strCache>
            </c:strRef>
          </c:cat>
          <c:val>
            <c:numRef>
              <c:f>Sheet1!$D$2:$D$3</c:f>
              <c:numCache>
                <c:formatCode>0%</c:formatCode>
                <c:ptCount val="2"/>
                <c:pt idx="0">
                  <c:v>0.22</c:v>
                </c:pt>
                <c:pt idx="1">
                  <c:v>0.12</c:v>
                </c:pt>
              </c:numCache>
            </c:numRef>
          </c:val>
          <c:extLst>
            <c:ext xmlns:c16="http://schemas.microsoft.com/office/drawing/2014/chart" uri="{C3380CC4-5D6E-409C-BE32-E72D297353CC}">
              <c16:uniqueId val="{00000000-5783-436C-BA4D-7E3572654B8C}"/>
            </c:ext>
          </c:extLst>
        </c:ser>
        <c:dLbls>
          <c:showLegendKey val="0"/>
          <c:showVal val="1"/>
          <c:showCatName val="0"/>
          <c:showSerName val="0"/>
          <c:showPercent val="0"/>
          <c:showBubbleSize val="0"/>
        </c:dLbls>
        <c:gapWidth val="150"/>
        <c:overlap val="-25"/>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t"/>
      <c:layout>
        <c:manualLayout>
          <c:xMode val="edge"/>
          <c:yMode val="edge"/>
          <c:x val="6.1486166615496831E-3"/>
          <c:y val="4.1742247863316789E-2"/>
          <c:w val="0.99385137083156005"/>
          <c:h val="6.5714341668865084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1780437977570557"/>
          <c:y val="3.5791760106560551E-2"/>
          <c:w val="0.36437660460663124"/>
          <c:h val="0.92841647978687891"/>
        </c:manualLayout>
      </c:layout>
      <c:barChart>
        <c:barDir val="bar"/>
        <c:grouping val="clustered"/>
        <c:varyColors val="0"/>
        <c:ser>
          <c:idx val="0"/>
          <c:order val="0"/>
          <c:tx>
            <c:strRef>
              <c:f>Sheet1!$B$1</c:f>
              <c:strCache>
                <c:ptCount val="1"/>
                <c:pt idx="0">
                  <c:v>Accomodation</c:v>
                </c:pt>
              </c:strCache>
            </c:strRef>
          </c:tx>
          <c:spPr>
            <a:solidFill>
              <a:schemeClr val="accent4"/>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Directly with an accommodation provider</c:v>
                </c:pt>
                <c:pt idx="1">
                  <c:v>A travel website </c:v>
                </c:pt>
                <c:pt idx="2">
                  <c:v>My Accommodation was not paid for </c:v>
                </c:pt>
                <c:pt idx="3">
                  <c:v>A Homestay website</c:v>
                </c:pt>
                <c:pt idx="4">
                  <c:v>Website of a travel agent/travel company </c:v>
                </c:pt>
                <c:pt idx="5">
                  <c:v>Camping and Caravanning Club</c:v>
                </c:pt>
                <c:pt idx="6">
                  <c:v>I just turned up</c:v>
                </c:pt>
                <c:pt idx="7">
                  <c:v>A corporate/business travel organiser</c:v>
                </c:pt>
                <c:pt idx="8">
                  <c:v>A tourist information centre or tourist board office</c:v>
                </c:pt>
                <c:pt idx="9">
                  <c:v>A transport provider </c:v>
                </c:pt>
                <c:pt idx="10">
                  <c:v>In the store of a traditional travel agent/travel company </c:v>
                </c:pt>
              </c:strCache>
            </c:strRef>
          </c:cat>
          <c:val>
            <c:numRef>
              <c:f>Sheet1!$B$2:$B$12</c:f>
              <c:numCache>
                <c:formatCode>0%</c:formatCode>
                <c:ptCount val="11"/>
                <c:pt idx="0">
                  <c:v>0.4862956810631</c:v>
                </c:pt>
                <c:pt idx="1">
                  <c:v>0.1731727574751</c:v>
                </c:pt>
                <c:pt idx="2">
                  <c:v>0.13538205980070001</c:v>
                </c:pt>
                <c:pt idx="3">
                  <c:v>0.13579734219270001</c:v>
                </c:pt>
                <c:pt idx="4">
                  <c:v>6.8936877076409997E-2</c:v>
                </c:pt>
                <c:pt idx="5">
                  <c:v>5.523255813953E-2</c:v>
                </c:pt>
                <c:pt idx="6">
                  <c:v>2.699335548173E-2</c:v>
                </c:pt>
                <c:pt idx="7">
                  <c:v>8.3056478405319992E-3</c:v>
                </c:pt>
                <c:pt idx="8">
                  <c:v>1.0382059800659999E-2</c:v>
                </c:pt>
                <c:pt idx="9">
                  <c:v>4.9833887043189999E-3</c:v>
                </c:pt>
                <c:pt idx="10">
                  <c:v>4.9833887043189999E-3</c:v>
                </c:pt>
              </c:numCache>
            </c:numRef>
          </c:val>
          <c:extLst>
            <c:ext xmlns:c16="http://schemas.microsoft.com/office/drawing/2014/chart" uri="{C3380CC4-5D6E-409C-BE32-E72D297353CC}">
              <c16:uniqueId val="{00000000-5850-4277-9BFF-56E401FB52FF}"/>
            </c:ext>
          </c:extLst>
        </c:ser>
        <c:dLbls>
          <c:showLegendKey val="0"/>
          <c:showVal val="0"/>
          <c:showCatName val="0"/>
          <c:showSerName val="0"/>
          <c:showPercent val="0"/>
          <c:showBubbleSize val="0"/>
        </c:dLbls>
        <c:gapWidth val="70"/>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none"/>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rgbClr val="002060"/>
              </a:solidFill>
            </a:ln>
          </c:spPr>
          <c:dPt>
            <c:idx val="0"/>
            <c:bubble3D val="0"/>
            <c:spPr>
              <a:solidFill>
                <a:srgbClr val="120742"/>
              </a:solidFill>
              <a:ln w="19050">
                <a:solidFill>
                  <a:srgbClr val="002060"/>
                </a:solidFill>
              </a:ln>
              <a:effectLst/>
            </c:spPr>
            <c:extLst>
              <c:ext xmlns:c16="http://schemas.microsoft.com/office/drawing/2014/chart" uri="{C3380CC4-5D6E-409C-BE32-E72D297353CC}">
                <c16:uniqueId val="{00000001-3737-4027-ADE4-E76DA560AC08}"/>
              </c:ext>
            </c:extLst>
          </c:dPt>
          <c:dPt>
            <c:idx val="1"/>
            <c:bubble3D val="0"/>
            <c:spPr>
              <a:solidFill>
                <a:schemeClr val="bg1"/>
              </a:solidFill>
              <a:ln w="19050">
                <a:solidFill>
                  <a:srgbClr val="002060"/>
                </a:solidFill>
              </a:ln>
              <a:effectLst/>
            </c:spPr>
            <c:extLst>
              <c:ext xmlns:c16="http://schemas.microsoft.com/office/drawing/2014/chart" uri="{C3380CC4-5D6E-409C-BE32-E72D297353CC}">
                <c16:uniqueId val="{00000003-3737-4027-ADE4-E76DA560AC08}"/>
              </c:ext>
            </c:extLst>
          </c:dPt>
          <c:cat>
            <c:strRef>
              <c:f>Sheet1!$A$2:$A$3</c:f>
              <c:strCache>
                <c:ptCount val="1"/>
                <c:pt idx="0">
                  <c:v>1st Qtr</c:v>
                </c:pt>
              </c:strCache>
            </c:strRef>
          </c:cat>
          <c:val>
            <c:numRef>
              <c:f>Sheet1!$B$2:$B$3</c:f>
              <c:numCache>
                <c:formatCode>0%</c:formatCode>
                <c:ptCount val="2"/>
                <c:pt idx="0">
                  <c:v>0.15</c:v>
                </c:pt>
                <c:pt idx="1">
                  <c:v>0.85</c:v>
                </c:pt>
              </c:numCache>
            </c:numRef>
          </c:val>
          <c:extLst>
            <c:ext xmlns:c16="http://schemas.microsoft.com/office/drawing/2014/chart" uri="{C3380CC4-5D6E-409C-BE32-E72D297353CC}">
              <c16:uniqueId val="{00000004-3737-4027-ADE4-E76DA560AC08}"/>
            </c:ext>
          </c:extLst>
        </c:ser>
        <c:dLbls>
          <c:showLegendKey val="0"/>
          <c:showVal val="0"/>
          <c:showCatName val="0"/>
          <c:showSerName val="0"/>
          <c:showPercent val="0"/>
          <c:showBubbleSize val="0"/>
          <c:showLeaderLines val="1"/>
        </c:dLbls>
        <c:firstSliceAng val="0"/>
        <c:holeSize val="72"/>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5800716763943425"/>
          <c:y val="3.5791760106560551E-2"/>
          <c:w val="0.44199283236056569"/>
          <c:h val="0.92841647978687891"/>
        </c:manualLayout>
      </c:layout>
      <c:barChart>
        <c:barDir val="bar"/>
        <c:grouping val="clustered"/>
        <c:varyColors val="0"/>
        <c:ser>
          <c:idx val="0"/>
          <c:order val="0"/>
          <c:tx>
            <c:strRef>
              <c:f>Sheet1!$B$1</c:f>
              <c:strCache>
                <c:ptCount val="1"/>
                <c:pt idx="0">
                  <c:v>Accomodation</c:v>
                </c:pt>
              </c:strCache>
            </c:strRef>
          </c:tx>
          <c:spPr>
            <a:solidFill>
              <a:srgbClr val="FFC00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Hotel / Motel / Inn</c:v>
                </c:pt>
                <c:pt idx="1">
                  <c:v>Rented house/cottage/lodge or similar</c:v>
                </c:pt>
                <c:pt idx="2">
                  <c:v>Friends or relatives' home</c:v>
                </c:pt>
                <c:pt idx="3">
                  <c:v>Guest house / Bed and breakfast</c:v>
                </c:pt>
                <c:pt idx="4">
                  <c:v>Static caravan - not owned by you</c:v>
                </c:pt>
                <c:pt idx="5">
                  <c:v>Rental of someone else's home on a commercial basis</c:v>
                </c:pt>
                <c:pt idx="6">
                  <c:v>Campervan / Motorhome</c:v>
                </c:pt>
                <c:pt idx="7">
                  <c:v>Rented flat /apartment or similar</c:v>
                </c:pt>
                <c:pt idx="8">
                  <c:v>Tent</c:v>
                </c:pt>
                <c:pt idx="9">
                  <c:v>Static caravan - owned by you</c:v>
                </c:pt>
              </c:strCache>
            </c:strRef>
          </c:cat>
          <c:val>
            <c:numRef>
              <c:f>Sheet1!$B$2:$B$11</c:f>
              <c:numCache>
                <c:formatCode>0%</c:formatCode>
                <c:ptCount val="10"/>
                <c:pt idx="0">
                  <c:v>0.30523255813950001</c:v>
                </c:pt>
                <c:pt idx="1">
                  <c:v>0.27948504983389999</c:v>
                </c:pt>
                <c:pt idx="2">
                  <c:v>0.1038205980066</c:v>
                </c:pt>
                <c:pt idx="3">
                  <c:v>7.9318936877079999E-2</c:v>
                </c:pt>
                <c:pt idx="4">
                  <c:v>6.9352159468440006E-2</c:v>
                </c:pt>
                <c:pt idx="5">
                  <c:v>5.8970099667769997E-2</c:v>
                </c:pt>
                <c:pt idx="6">
                  <c:v>5.7308970099670002E-2</c:v>
                </c:pt>
                <c:pt idx="7">
                  <c:v>3.7790697674419997E-2</c:v>
                </c:pt>
                <c:pt idx="8">
                  <c:v>3.5714285714290001E-2</c:v>
                </c:pt>
                <c:pt idx="9">
                  <c:v>2.9485049833890001E-2</c:v>
                </c:pt>
              </c:numCache>
            </c:numRef>
          </c:val>
          <c:extLst>
            <c:ext xmlns:c16="http://schemas.microsoft.com/office/drawing/2014/chart" uri="{C3380CC4-5D6E-409C-BE32-E72D297353CC}">
              <c16:uniqueId val="{00000000-9DE9-4FFE-80A6-691A3AEFEEB2}"/>
            </c:ext>
          </c:extLst>
        </c:ser>
        <c:dLbls>
          <c:showLegendKey val="0"/>
          <c:showVal val="0"/>
          <c:showCatName val="0"/>
          <c:showSerName val="0"/>
          <c:showPercent val="0"/>
          <c:showBubbleSize val="0"/>
        </c:dLbls>
        <c:gapWidth val="114"/>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176361034673431E-2"/>
          <c:y val="0.16216310195122899"/>
          <c:w val="0.97164727793065309"/>
          <c:h val="0.74653557266272186"/>
        </c:manualLayout>
      </c:layout>
      <c:barChart>
        <c:barDir val="col"/>
        <c:grouping val="clustered"/>
        <c:varyColors val="0"/>
        <c:ser>
          <c:idx val="0"/>
          <c:order val="0"/>
          <c:tx>
            <c:strRef>
              <c:f>Sheet1!$B$1</c:f>
              <c:strCache>
                <c:ptCount val="1"/>
                <c:pt idx="0">
                  <c:v>Wales was the only place we considered</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0.64700996677739997</c:v>
                </c:pt>
                <c:pt idx="1">
                  <c:v>0.71794871794869997</c:v>
                </c:pt>
                <c:pt idx="2">
                  <c:v>0.6219512195122</c:v>
                </c:pt>
                <c:pt idx="3">
                  <c:v>0.63524590163929995</c:v>
                </c:pt>
                <c:pt idx="4">
                  <c:v>0.65806988352749995</c:v>
                </c:pt>
              </c:numCache>
            </c:numRef>
          </c:val>
          <c:extLst>
            <c:ext xmlns:c16="http://schemas.microsoft.com/office/drawing/2014/chart" uri="{C3380CC4-5D6E-409C-BE32-E72D297353CC}">
              <c16:uniqueId val="{00000000-B3A4-4EA6-89F6-988266BC7570}"/>
            </c:ext>
          </c:extLst>
        </c:ser>
        <c:ser>
          <c:idx val="1"/>
          <c:order val="1"/>
          <c:tx>
            <c:strRef>
              <c:f>Sheet1!$C$1</c:f>
              <c:strCache>
                <c:ptCount val="1"/>
                <c:pt idx="0">
                  <c:v>England</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0.24294019933550001</c:v>
                </c:pt>
                <c:pt idx="1">
                  <c:v>0.15384615384620001</c:v>
                </c:pt>
                <c:pt idx="2">
                  <c:v>0.25</c:v>
                </c:pt>
                <c:pt idx="3">
                  <c:v>0.25819672131150001</c:v>
                </c:pt>
                <c:pt idx="4">
                  <c:v>0.23211314475870001</c:v>
                </c:pt>
              </c:numCache>
            </c:numRef>
          </c:val>
          <c:extLst>
            <c:ext xmlns:c16="http://schemas.microsoft.com/office/drawing/2014/chart" uri="{C3380CC4-5D6E-409C-BE32-E72D297353CC}">
              <c16:uniqueId val="{00000001-B3A4-4EA6-89F6-988266BC7570}"/>
            </c:ext>
          </c:extLst>
        </c:ser>
        <c:ser>
          <c:idx val="2"/>
          <c:order val="2"/>
          <c:tx>
            <c:strRef>
              <c:f>Sheet1!$D$1</c:f>
              <c:strCache>
                <c:ptCount val="1"/>
                <c:pt idx="0">
                  <c:v>Scotland</c:v>
                </c:pt>
              </c:strCache>
            </c:strRef>
          </c:tx>
          <c:spPr>
            <a:solidFill>
              <a:srgbClr val="7ECFD3"/>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0.1237541528239</c:v>
                </c:pt>
                <c:pt idx="1">
                  <c:v>0.12820512820509999</c:v>
                </c:pt>
                <c:pt idx="2">
                  <c:v>0.1158536585366</c:v>
                </c:pt>
                <c:pt idx="3">
                  <c:v>0.1260245901639</c:v>
                </c:pt>
                <c:pt idx="4">
                  <c:v>0.12396006655569999</c:v>
                </c:pt>
              </c:numCache>
            </c:numRef>
          </c:val>
          <c:extLst>
            <c:ext xmlns:c16="http://schemas.microsoft.com/office/drawing/2014/chart" uri="{C3380CC4-5D6E-409C-BE32-E72D297353CC}">
              <c16:uniqueId val="{00000002-B3A4-4EA6-89F6-988266BC7570}"/>
            </c:ext>
          </c:extLst>
        </c:ser>
        <c:ser>
          <c:idx val="3"/>
          <c:order val="3"/>
          <c:tx>
            <c:strRef>
              <c:f>Sheet1!$E$1</c:f>
              <c:strCache>
                <c:ptCount val="1"/>
                <c:pt idx="0">
                  <c:v>A trip overseas</c:v>
                </c:pt>
              </c:strCache>
            </c:strRef>
          </c:tx>
          <c:spPr>
            <a:solidFill>
              <a:srgbClr val="BC8FDD"/>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Sheet1!$E$2:$E$6</c:f>
              <c:numCache>
                <c:formatCode>0%</c:formatCode>
                <c:ptCount val="5"/>
                <c:pt idx="0">
                  <c:v>8.6378737541529999E-2</c:v>
                </c:pt>
                <c:pt idx="1">
                  <c:v>7.6923076923079994E-2</c:v>
                </c:pt>
                <c:pt idx="2">
                  <c:v>9.7560975609760001E-2</c:v>
                </c:pt>
                <c:pt idx="3">
                  <c:v>9.1188524590159997E-2</c:v>
                </c:pt>
                <c:pt idx="4">
                  <c:v>8.2362728785359995E-2</c:v>
                </c:pt>
              </c:numCache>
            </c:numRef>
          </c:val>
          <c:extLst>
            <c:ext xmlns:c16="http://schemas.microsoft.com/office/drawing/2014/chart" uri="{C3380CC4-5D6E-409C-BE32-E72D297353CC}">
              <c16:uniqueId val="{00000003-B3A4-4EA6-89F6-988266BC7570}"/>
            </c:ext>
          </c:extLst>
        </c:ser>
        <c:ser>
          <c:idx val="4"/>
          <c:order val="4"/>
          <c:tx>
            <c:strRef>
              <c:f>Sheet1!$F$1</c:f>
              <c:strCache>
                <c:ptCount val="1"/>
                <c:pt idx="0">
                  <c:v>Northern Ireland</c:v>
                </c:pt>
              </c:strCache>
            </c:strRef>
          </c:tx>
          <c:spPr>
            <a:solidFill>
              <a:srgbClr val="BFDBF7"/>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Sheet1!$F$2:$F$6</c:f>
              <c:numCache>
                <c:formatCode>0%</c:formatCode>
                <c:ptCount val="5"/>
                <c:pt idx="0">
                  <c:v>1.9518272425250002E-2</c:v>
                </c:pt>
                <c:pt idx="1">
                  <c:v>0</c:v>
                </c:pt>
                <c:pt idx="2">
                  <c:v>3.6585365853659998E-2</c:v>
                </c:pt>
                <c:pt idx="3">
                  <c:v>1.9467213114749998E-2</c:v>
                </c:pt>
                <c:pt idx="4">
                  <c:v>1.7470881863559998E-2</c:v>
                </c:pt>
              </c:numCache>
            </c:numRef>
          </c:val>
          <c:extLst>
            <c:ext xmlns:c16="http://schemas.microsoft.com/office/drawing/2014/chart" uri="{C3380CC4-5D6E-409C-BE32-E72D297353CC}">
              <c16:uniqueId val="{00000004-B3A4-4EA6-89F6-988266BC7570}"/>
            </c:ext>
          </c:extLst>
        </c:ser>
        <c:dLbls>
          <c:showLegendKey val="0"/>
          <c:showVal val="1"/>
          <c:showCatName val="0"/>
          <c:showSerName val="0"/>
          <c:showPercent val="0"/>
          <c:showBubbleSize val="0"/>
        </c:dLbls>
        <c:gapWidth val="150"/>
        <c:overlap val="-25"/>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t"/>
      <c:layout>
        <c:manualLayout>
          <c:xMode val="edge"/>
          <c:yMode val="edge"/>
          <c:x val="0.26161289735583498"/>
          <c:y val="1.9747358207748429E-2"/>
          <c:w val="0.71872478435591858"/>
          <c:h val="5.9791735341862537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486227547481083"/>
          <c:h val="0.92841647978687891"/>
        </c:manualLayout>
      </c:layout>
      <c:barChart>
        <c:barDir val="bar"/>
        <c:grouping val="clustered"/>
        <c:varyColors val="0"/>
        <c:ser>
          <c:idx val="0"/>
          <c:order val="0"/>
          <c:tx>
            <c:strRef>
              <c:f>Sheet1!$B$1</c:f>
              <c:strCache>
                <c:ptCount val="1"/>
              </c:strCache>
            </c:strRef>
          </c:tx>
          <c:spPr>
            <a:solidFill>
              <a:srgbClr val="FFC00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Word of mouth</c:v>
                </c:pt>
                <c:pt idx="1">
                  <c:v>Online advertising</c:v>
                </c:pt>
                <c:pt idx="2">
                  <c:v>Promotional content on social media</c:v>
                </c:pt>
                <c:pt idx="3">
                  <c:v>Promotion or content on a website</c:v>
                </c:pt>
                <c:pt idx="4">
                  <c:v>Article in a newspaper or magazine</c:v>
                </c:pt>
                <c:pt idx="5">
                  <c:v>Saw an ad on TV, on catch up or on a streaming platform</c:v>
                </c:pt>
                <c:pt idx="6">
                  <c:v>A printed advert, leaflet or supplement in newspaper/magazine</c:v>
                </c:pt>
                <c:pt idx="7">
                  <c:v>Social media influencer</c:v>
                </c:pt>
                <c:pt idx="8">
                  <c:v>Outdoor advertisement</c:v>
                </c:pt>
                <c:pt idx="9">
                  <c:v>Promotion of an event taking place in Wales</c:v>
                </c:pt>
                <c:pt idx="10">
                  <c:v>Information provided by a Travel company or tour operator</c:v>
                </c:pt>
                <c:pt idx="11">
                  <c:v>A TV programme or film</c:v>
                </c:pt>
              </c:strCache>
            </c:strRef>
          </c:cat>
          <c:val>
            <c:numRef>
              <c:f>Sheet1!$B$2:$B$13</c:f>
              <c:numCache>
                <c:formatCode>0%</c:formatCode>
                <c:ptCount val="12"/>
                <c:pt idx="0">
                  <c:v>0.30897009966779998</c:v>
                </c:pt>
                <c:pt idx="1">
                  <c:v>0.25539867109629999</c:v>
                </c:pt>
                <c:pt idx="2">
                  <c:v>0.24543189368769999</c:v>
                </c:pt>
                <c:pt idx="3">
                  <c:v>0.23712624584719999</c:v>
                </c:pt>
                <c:pt idx="4">
                  <c:v>0.15822259136210001</c:v>
                </c:pt>
                <c:pt idx="5">
                  <c:v>0.14659468438539999</c:v>
                </c:pt>
                <c:pt idx="6">
                  <c:v>9.8837209302330004E-2</c:v>
                </c:pt>
                <c:pt idx="7">
                  <c:v>6.6029900332229996E-2</c:v>
                </c:pt>
                <c:pt idx="8">
                  <c:v>5.0664451827239998E-2</c:v>
                </c:pt>
                <c:pt idx="9">
                  <c:v>3.7790697674419997E-2</c:v>
                </c:pt>
                <c:pt idx="10">
                  <c:v>3.1976744186050003E-2</c:v>
                </c:pt>
                <c:pt idx="11">
                  <c:v>2.9485049833890001E-2</c:v>
                </c:pt>
              </c:numCache>
            </c:numRef>
          </c:val>
          <c:extLst>
            <c:ext xmlns:c16="http://schemas.microsoft.com/office/drawing/2014/chart" uri="{C3380CC4-5D6E-409C-BE32-E72D297353CC}">
              <c16:uniqueId val="{00000000-7BEB-4787-B10B-218643193336}"/>
            </c:ext>
          </c:extLst>
        </c:ser>
        <c:dLbls>
          <c:showLegendKey val="0"/>
          <c:showVal val="0"/>
          <c:showCatName val="0"/>
          <c:showSerName val="0"/>
          <c:showPercent val="0"/>
          <c:showBubbleSize val="0"/>
        </c:dLbls>
        <c:gapWidth val="118"/>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990848565575981E-2"/>
          <c:y val="1.8066922884974093E-2"/>
          <c:w val="0.74571936150621576"/>
          <c:h val="0.84991676513182546"/>
        </c:manualLayout>
      </c:layout>
      <c:barChart>
        <c:barDir val="col"/>
        <c:grouping val="stacked"/>
        <c:varyColors val="0"/>
        <c:ser>
          <c:idx val="0"/>
          <c:order val="0"/>
          <c:spPr>
            <a:solidFill>
              <a:schemeClr val="accent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Sheet1!$B$2:$B$6</c:f>
              <c:numCache>
                <c:formatCode>0%</c:formatCode>
                <c:ptCount val="5"/>
                <c:pt idx="0">
                  <c:v>0.30897009966779998</c:v>
                </c:pt>
                <c:pt idx="1">
                  <c:v>0.3589743589744</c:v>
                </c:pt>
                <c:pt idx="2">
                  <c:v>0.22560975609760001</c:v>
                </c:pt>
                <c:pt idx="3">
                  <c:v>0.34118852459019999</c:v>
                </c:pt>
                <c:pt idx="4">
                  <c:v>0.29367720465890002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Word of mouth/conversations with others</c:v>
                      </c:pt>
                    </c:strCache>
                  </c:strRef>
                </c15:tx>
              </c15:filteredSeriesTitle>
            </c:ext>
            <c:ext xmlns:c15="http://schemas.microsoft.com/office/drawing/2012/chart" uri="{02D57815-91ED-43cb-92C2-25804820EDAC}">
              <c15:filteredCategoryTitle>
                <c15:cat>
                  <c:strRef>
                    <c:extLst>
                      <c:ext uri="{02D57815-91ED-43cb-92C2-25804820EDAC}">
                        <c15:formulaRef>
                          <c15:sqref>Sheet1!$A$2:$A$6</c15:sqref>
                        </c15:formulaRef>
                      </c:ext>
                    </c:extLst>
                    <c:strCache>
                      <c:ptCount val="5"/>
                      <c:pt idx="0">
                        <c:v>Total</c:v>
                      </c:pt>
                      <c:pt idx="1">
                        <c:v>Younger independents</c:v>
                      </c:pt>
                      <c:pt idx="2">
                        <c:v>Families</c:v>
                      </c:pt>
                      <c:pt idx="3">
                        <c:v>Older independents</c:v>
                      </c:pt>
                      <c:pt idx="4">
                        <c:v>Retirement age</c:v>
                      </c:pt>
                    </c:strCache>
                  </c:strRef>
                </c15:cat>
              </c15:filteredCategoryTitle>
            </c:ext>
            <c:ext xmlns:c16="http://schemas.microsoft.com/office/drawing/2014/chart" uri="{C3380CC4-5D6E-409C-BE32-E72D297353CC}">
              <c16:uniqueId val="{00000000-8E7F-40F8-856C-3D917A8327AF}"/>
            </c:ext>
          </c:extLst>
        </c:ser>
        <c:ser>
          <c:idx val="1"/>
          <c:order val="1"/>
          <c:spPr>
            <a:solidFill>
              <a:srgbClr val="518A45"/>
            </a:solidFill>
            <a:ln>
              <a:solidFill>
                <a:srgbClr val="518A45"/>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Sheet1!$C$2:$C$6</c:f>
              <c:numCache>
                <c:formatCode>0%</c:formatCode>
                <c:ptCount val="5"/>
                <c:pt idx="0">
                  <c:v>0.25539867109629999</c:v>
                </c:pt>
                <c:pt idx="1">
                  <c:v>0.38461538461540001</c:v>
                </c:pt>
                <c:pt idx="2">
                  <c:v>0.35365853658539997</c:v>
                </c:pt>
                <c:pt idx="3">
                  <c:v>0.27663934426230002</c:v>
                </c:pt>
                <c:pt idx="4">
                  <c:v>0.22212978369379999</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Online advertising</c:v>
                      </c:pt>
                    </c:strCache>
                  </c:strRef>
                </c15:tx>
              </c15:filteredSeriesTitle>
            </c:ext>
            <c:ext xmlns:c15="http://schemas.microsoft.com/office/drawing/2012/chart" uri="{02D57815-91ED-43cb-92C2-25804820EDAC}">
              <c15:filteredCategoryTitle>
                <c15:cat>
                  <c:strRef>
                    <c:extLst>
                      <c:ext uri="{02D57815-91ED-43cb-92C2-25804820EDAC}">
                        <c15:formulaRef>
                          <c15:sqref>Sheet1!$A$2:$A$6</c15:sqref>
                        </c15:formulaRef>
                      </c:ext>
                    </c:extLst>
                    <c:strCache>
                      <c:ptCount val="5"/>
                      <c:pt idx="0">
                        <c:v>Total</c:v>
                      </c:pt>
                      <c:pt idx="1">
                        <c:v>Younger independents</c:v>
                      </c:pt>
                      <c:pt idx="2">
                        <c:v>Families</c:v>
                      </c:pt>
                      <c:pt idx="3">
                        <c:v>Older independents</c:v>
                      </c:pt>
                      <c:pt idx="4">
                        <c:v>Retirement age</c:v>
                      </c:pt>
                    </c:strCache>
                  </c:strRef>
                </c15:cat>
              </c15:filteredCategoryTitle>
            </c:ext>
            <c:ext xmlns:c16="http://schemas.microsoft.com/office/drawing/2014/chart" uri="{C3380CC4-5D6E-409C-BE32-E72D297353CC}">
              <c16:uniqueId val="{00000001-8E7F-40F8-856C-3D917A8327AF}"/>
            </c:ext>
          </c:extLst>
        </c:ser>
        <c:ser>
          <c:idx val="2"/>
          <c:order val="2"/>
          <c:spPr>
            <a:solidFill>
              <a:srgbClr val="92D050"/>
            </a:solidFill>
            <a:ln>
              <a:solidFill>
                <a:srgbClr val="92D05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Sheet1!$D$2:$D$6</c:f>
              <c:numCache>
                <c:formatCode>0%</c:formatCode>
                <c:ptCount val="5"/>
                <c:pt idx="0">
                  <c:v>0.24543189368769999</c:v>
                </c:pt>
                <c:pt idx="1">
                  <c:v>0.33333333333330001</c:v>
                </c:pt>
                <c:pt idx="2">
                  <c:v>0.35975609756100002</c:v>
                </c:pt>
                <c:pt idx="3">
                  <c:v>0.31967213114749998</c:v>
                </c:pt>
                <c:pt idx="4">
                  <c:v>0.16805324459230001</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Promotional content on social media (e.g. Facebook, X (formerly known as Twitter), YouTube,Instagram, TikTok etc.)</c:v>
                      </c:pt>
                    </c:strCache>
                  </c:strRef>
                </c15:tx>
              </c15:filteredSeriesTitle>
            </c:ext>
            <c:ext xmlns:c15="http://schemas.microsoft.com/office/drawing/2012/chart" uri="{02D57815-91ED-43cb-92C2-25804820EDAC}">
              <c15:filteredCategoryTitle>
                <c15:cat>
                  <c:strRef>
                    <c:extLst>
                      <c:ext uri="{02D57815-91ED-43cb-92C2-25804820EDAC}">
                        <c15:formulaRef>
                          <c15:sqref>Sheet1!$A$2:$A$6</c15:sqref>
                        </c15:formulaRef>
                      </c:ext>
                    </c:extLst>
                    <c:strCache>
                      <c:ptCount val="5"/>
                      <c:pt idx="0">
                        <c:v>Total</c:v>
                      </c:pt>
                      <c:pt idx="1">
                        <c:v>Younger independents</c:v>
                      </c:pt>
                      <c:pt idx="2">
                        <c:v>Families</c:v>
                      </c:pt>
                      <c:pt idx="3">
                        <c:v>Older independents</c:v>
                      </c:pt>
                      <c:pt idx="4">
                        <c:v>Retirement age</c:v>
                      </c:pt>
                    </c:strCache>
                  </c:strRef>
                </c15:cat>
              </c15:filteredCategoryTitle>
            </c:ext>
            <c:ext xmlns:c16="http://schemas.microsoft.com/office/drawing/2014/chart" uri="{C3380CC4-5D6E-409C-BE32-E72D297353CC}">
              <c16:uniqueId val="{00000002-8E7F-40F8-856C-3D917A8327AF}"/>
            </c:ext>
          </c:extLst>
        </c:ser>
        <c:ser>
          <c:idx val="3"/>
          <c:order val="3"/>
          <c:spPr>
            <a:solidFill>
              <a:srgbClr val="FDB332"/>
            </a:solidFill>
            <a:ln>
              <a:solidFill>
                <a:schemeClr val="accent4"/>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Sheet1!$E$2:$E$6</c:f>
              <c:numCache>
                <c:formatCode>0%</c:formatCode>
                <c:ptCount val="5"/>
                <c:pt idx="0">
                  <c:v>0.23712624584719999</c:v>
                </c:pt>
                <c:pt idx="1">
                  <c:v>0.2307692307692</c:v>
                </c:pt>
                <c:pt idx="2">
                  <c:v>0.1707317073171</c:v>
                </c:pt>
                <c:pt idx="3">
                  <c:v>0.24487704918030001</c:v>
                </c:pt>
                <c:pt idx="4">
                  <c:v>0.24126455906819999</c:v>
                </c:pt>
              </c:numCache>
            </c:numRef>
          </c:val>
          <c:extLst>
            <c:ext xmlns:c15="http://schemas.microsoft.com/office/drawing/2012/chart" uri="{02D57815-91ED-43cb-92C2-25804820EDAC}">
              <c15:filteredSeriesTitle>
                <c15:tx>
                  <c:strRef>
                    <c:extLst>
                      <c:ext uri="{02D57815-91ED-43cb-92C2-25804820EDAC}">
                        <c15:formulaRef>
                          <c15:sqref>Sheet1!$E$1</c15:sqref>
                        </c15:formulaRef>
                      </c:ext>
                    </c:extLst>
                    <c:strCache>
                      <c:ptCount val="1"/>
                      <c:pt idx="0">
                        <c:v>Promotion or content on a website</c:v>
                      </c:pt>
                    </c:strCache>
                  </c:strRef>
                </c15:tx>
              </c15:filteredSeriesTitle>
            </c:ext>
            <c:ext xmlns:c15="http://schemas.microsoft.com/office/drawing/2012/chart" uri="{02D57815-91ED-43cb-92C2-25804820EDAC}">
              <c15:filteredCategoryTitle>
                <c15:cat>
                  <c:strRef>
                    <c:extLst>
                      <c:ext uri="{02D57815-91ED-43cb-92C2-25804820EDAC}">
                        <c15:formulaRef>
                          <c15:sqref>Sheet1!$A$2:$A$6</c15:sqref>
                        </c15:formulaRef>
                      </c:ext>
                    </c:extLst>
                    <c:strCache>
                      <c:ptCount val="5"/>
                      <c:pt idx="0">
                        <c:v>Total</c:v>
                      </c:pt>
                      <c:pt idx="1">
                        <c:v>Younger independents</c:v>
                      </c:pt>
                      <c:pt idx="2">
                        <c:v>Families</c:v>
                      </c:pt>
                      <c:pt idx="3">
                        <c:v>Older independents</c:v>
                      </c:pt>
                      <c:pt idx="4">
                        <c:v>Retirement age</c:v>
                      </c:pt>
                    </c:strCache>
                  </c:strRef>
                </c15:cat>
              </c15:filteredCategoryTitle>
            </c:ext>
            <c:ext xmlns:c16="http://schemas.microsoft.com/office/drawing/2014/chart" uri="{C3380CC4-5D6E-409C-BE32-E72D297353CC}">
              <c16:uniqueId val="{00000003-8E7F-40F8-856C-3D917A8327AF}"/>
            </c:ext>
          </c:extLst>
        </c:ser>
        <c:ser>
          <c:idx val="4"/>
          <c:order val="4"/>
          <c:spPr>
            <a:solidFill>
              <a:srgbClr val="AD9CF5"/>
            </a:solidFill>
            <a:ln>
              <a:solidFill>
                <a:srgbClr val="AD9CF5"/>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Sheet1!$F$2:$F$6</c:f>
              <c:numCache>
                <c:formatCode>0%</c:formatCode>
                <c:ptCount val="5"/>
                <c:pt idx="0">
                  <c:v>0.15822259136210001</c:v>
                </c:pt>
                <c:pt idx="1">
                  <c:v>0.1794871794872</c:v>
                </c:pt>
                <c:pt idx="2">
                  <c:v>0.1036585365854</c:v>
                </c:pt>
                <c:pt idx="3">
                  <c:v>0.13422131147540001</c:v>
                </c:pt>
                <c:pt idx="4">
                  <c:v>0.1846921797005</c:v>
                </c:pt>
              </c:numCache>
            </c:numRef>
          </c:val>
          <c:extLst>
            <c:ext xmlns:c15="http://schemas.microsoft.com/office/drawing/2012/chart" uri="{02D57815-91ED-43cb-92C2-25804820EDAC}">
              <c15:filteredSeriesTitle>
                <c15:tx>
                  <c:strRef>
                    <c:extLst>
                      <c:ext uri="{02D57815-91ED-43cb-92C2-25804820EDAC}">
                        <c15:formulaRef>
                          <c15:sqref>Sheet1!$F$1</c15:sqref>
                        </c15:formulaRef>
                      </c:ext>
                    </c:extLst>
                    <c:strCache>
                      <c:ptCount val="1"/>
                      <c:pt idx="0">
                        <c:v>Article in a newspaper or magazine (print or online)</c:v>
                      </c:pt>
                    </c:strCache>
                  </c:strRef>
                </c15:tx>
              </c15:filteredSeriesTitle>
            </c:ext>
            <c:ext xmlns:c15="http://schemas.microsoft.com/office/drawing/2012/chart" uri="{02D57815-91ED-43cb-92C2-25804820EDAC}">
              <c15:filteredCategoryTitle>
                <c15:cat>
                  <c:strRef>
                    <c:extLst>
                      <c:ext uri="{02D57815-91ED-43cb-92C2-25804820EDAC}">
                        <c15:formulaRef>
                          <c15:sqref>Sheet1!$A$2:$A$6</c15:sqref>
                        </c15:formulaRef>
                      </c:ext>
                    </c:extLst>
                    <c:strCache>
                      <c:ptCount val="5"/>
                      <c:pt idx="0">
                        <c:v>Total</c:v>
                      </c:pt>
                      <c:pt idx="1">
                        <c:v>Younger independents</c:v>
                      </c:pt>
                      <c:pt idx="2">
                        <c:v>Families</c:v>
                      </c:pt>
                      <c:pt idx="3">
                        <c:v>Older independents</c:v>
                      </c:pt>
                      <c:pt idx="4">
                        <c:v>Retirement age</c:v>
                      </c:pt>
                    </c:strCache>
                  </c:strRef>
                </c15:cat>
              </c15:filteredCategoryTitle>
            </c:ext>
            <c:ext xmlns:c16="http://schemas.microsoft.com/office/drawing/2014/chart" uri="{C3380CC4-5D6E-409C-BE32-E72D297353CC}">
              <c16:uniqueId val="{00000004-8E7F-40F8-856C-3D917A8327AF}"/>
            </c:ext>
          </c:extLst>
        </c:ser>
        <c:ser>
          <c:idx val="5"/>
          <c:order val="5"/>
          <c:spPr>
            <a:solidFill>
              <a:schemeClr val="accent6"/>
            </a:solidFill>
            <a:ln>
              <a:solidFill>
                <a:schemeClr val="accent6"/>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Sheet1!$G$2:$G$6</c:f>
              <c:numCache>
                <c:formatCode>0%</c:formatCode>
                <c:ptCount val="5"/>
                <c:pt idx="0">
                  <c:v>0.14659468438539999</c:v>
                </c:pt>
                <c:pt idx="1">
                  <c:v>0.1794871794872</c:v>
                </c:pt>
                <c:pt idx="2">
                  <c:v>0.1463414634146</c:v>
                </c:pt>
                <c:pt idx="3">
                  <c:v>0.1639344262295</c:v>
                </c:pt>
                <c:pt idx="4">
                  <c:v>0.13227953410980001</c:v>
                </c:pt>
              </c:numCache>
            </c:numRef>
          </c:val>
          <c:extLst>
            <c:ext xmlns:c15="http://schemas.microsoft.com/office/drawing/2012/chart" uri="{02D57815-91ED-43cb-92C2-25804820EDAC}">
              <c15:filteredSeriesTitle>
                <c15:tx>
                  <c:strRef>
                    <c:extLst>
                      <c:ext uri="{02D57815-91ED-43cb-92C2-25804820EDAC}">
                        <c15:formulaRef>
                          <c15:sqref>Sheet1!$G$1</c15:sqref>
                        </c15:formulaRef>
                      </c:ext>
                    </c:extLst>
                    <c:strCache>
                      <c:ptCount val="1"/>
                      <c:pt idx="0">
                        <c:v>Saw an ad on TV, on catch up or on a streaming platform</c:v>
                      </c:pt>
                    </c:strCache>
                  </c:strRef>
                </c15:tx>
              </c15:filteredSeriesTitle>
            </c:ext>
            <c:ext xmlns:c15="http://schemas.microsoft.com/office/drawing/2012/chart" uri="{02D57815-91ED-43cb-92C2-25804820EDAC}">
              <c15:filteredCategoryTitle>
                <c15:cat>
                  <c:strRef>
                    <c:extLst>
                      <c:ext uri="{02D57815-91ED-43cb-92C2-25804820EDAC}">
                        <c15:formulaRef>
                          <c15:sqref>Sheet1!$A$2:$A$6</c15:sqref>
                        </c15:formulaRef>
                      </c:ext>
                    </c:extLst>
                    <c:strCache>
                      <c:ptCount val="5"/>
                      <c:pt idx="0">
                        <c:v>Total</c:v>
                      </c:pt>
                      <c:pt idx="1">
                        <c:v>Younger independents</c:v>
                      </c:pt>
                      <c:pt idx="2">
                        <c:v>Families</c:v>
                      </c:pt>
                      <c:pt idx="3">
                        <c:v>Older independents</c:v>
                      </c:pt>
                      <c:pt idx="4">
                        <c:v>Retirement age</c:v>
                      </c:pt>
                    </c:strCache>
                  </c:strRef>
                </c15:cat>
              </c15:filteredCategoryTitle>
            </c:ext>
            <c:ext xmlns:c16="http://schemas.microsoft.com/office/drawing/2014/chart" uri="{C3380CC4-5D6E-409C-BE32-E72D297353CC}">
              <c16:uniqueId val="{00000005-8E7F-40F8-856C-3D917A8327AF}"/>
            </c:ext>
          </c:extLst>
        </c:ser>
        <c:ser>
          <c:idx val="6"/>
          <c:order val="6"/>
          <c:spPr>
            <a:solidFill>
              <a:srgbClr val="D9D9D9"/>
            </a:solidFill>
            <a:ln>
              <a:solidFill>
                <a:schemeClr val="accent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Sheet1!$H$2:$H$6</c:f>
              <c:numCache>
                <c:formatCode>0%</c:formatCode>
                <c:ptCount val="5"/>
                <c:pt idx="0">
                  <c:v>9.8837209302330004E-2</c:v>
                </c:pt>
                <c:pt idx="1">
                  <c:v>0.10256410256409999</c:v>
                </c:pt>
                <c:pt idx="2">
                  <c:v>4.2682926829270003E-2</c:v>
                </c:pt>
                <c:pt idx="3">
                  <c:v>9.3237704918030004E-2</c:v>
                </c:pt>
                <c:pt idx="4">
                  <c:v>0.1106489184692</c:v>
                </c:pt>
              </c:numCache>
            </c:numRef>
          </c:val>
          <c:extLst>
            <c:ext xmlns:c15="http://schemas.microsoft.com/office/drawing/2012/chart" uri="{02D57815-91ED-43cb-92C2-25804820EDAC}">
              <c15:filteredSeriesTitle>
                <c15:tx>
                  <c:strRef>
                    <c:extLst>
                      <c:ext uri="{02D57815-91ED-43cb-92C2-25804820EDAC}">
                        <c15:formulaRef>
                          <c15:sqref>Sheet1!$H$1</c15:sqref>
                        </c15:formulaRef>
                      </c:ext>
                    </c:extLst>
                    <c:strCache>
                      <c:ptCount val="1"/>
                      <c:pt idx="0">
                        <c:v>A printed advert, leaflet or supplement in newspaper/magazine</c:v>
                      </c:pt>
                    </c:strCache>
                  </c:strRef>
                </c15:tx>
              </c15:filteredSeriesTitle>
            </c:ext>
            <c:ext xmlns:c15="http://schemas.microsoft.com/office/drawing/2012/chart" uri="{02D57815-91ED-43cb-92C2-25804820EDAC}">
              <c15:filteredCategoryTitle>
                <c15:cat>
                  <c:strRef>
                    <c:extLst>
                      <c:ext uri="{02D57815-91ED-43cb-92C2-25804820EDAC}">
                        <c15:formulaRef>
                          <c15:sqref>Sheet1!$A$2:$A$6</c15:sqref>
                        </c15:formulaRef>
                      </c:ext>
                    </c:extLst>
                    <c:strCache>
                      <c:ptCount val="5"/>
                      <c:pt idx="0">
                        <c:v>Total</c:v>
                      </c:pt>
                      <c:pt idx="1">
                        <c:v>Younger independents</c:v>
                      </c:pt>
                      <c:pt idx="2">
                        <c:v>Families</c:v>
                      </c:pt>
                      <c:pt idx="3">
                        <c:v>Older independents</c:v>
                      </c:pt>
                      <c:pt idx="4">
                        <c:v>Retirement age</c:v>
                      </c:pt>
                    </c:strCache>
                  </c:strRef>
                </c15:cat>
              </c15:filteredCategoryTitle>
            </c:ext>
            <c:ext xmlns:c16="http://schemas.microsoft.com/office/drawing/2014/chart" uri="{C3380CC4-5D6E-409C-BE32-E72D297353CC}">
              <c16:uniqueId val="{00000000-3A9B-4BF4-AB7A-6B386C06DA43}"/>
            </c:ext>
          </c:extLst>
        </c:ser>
        <c:ser>
          <c:idx val="7"/>
          <c:order val="7"/>
          <c:spPr>
            <a:solidFill>
              <a:schemeClr val="accent2">
                <a:lumMod val="60000"/>
              </a:schemeClr>
            </a:solidFill>
            <a:ln>
              <a:noFill/>
            </a:ln>
            <a:effectLst/>
          </c:spPr>
          <c:invertIfNegative val="0"/>
          <c:dLbls>
            <c:dLbl>
              <c:idx val="0"/>
              <c:layout>
                <c:manualLayout>
                  <c:x val="-1.010974154920211E-17"/>
                  <c:y val="-9.896118782594626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3A5-40B7-8163-922336900473}"/>
                </c:ext>
              </c:extLst>
            </c:dLbl>
            <c:dLbl>
              <c:idx val="2"/>
              <c:layout>
                <c:manualLayout>
                  <c:x val="0"/>
                  <c:y val="-1.66187159383663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3A5-40B7-8163-922336900473}"/>
                </c:ext>
              </c:extLst>
            </c:dLbl>
            <c:dLbl>
              <c:idx val="3"/>
              <c:layout>
                <c:manualLayout>
                  <c:x val="0"/>
                  <c:y val="-4.6807506976118829E-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3A5-40B7-8163-922336900473}"/>
                </c:ext>
              </c:extLst>
            </c:dLbl>
            <c:dLbl>
              <c:idx val="4"/>
              <c:delete val="1"/>
              <c:extLst>
                <c:ext xmlns:c15="http://schemas.microsoft.com/office/drawing/2012/chart" uri="{CE6537A1-D6FC-4f65-9D91-7224C49458BB}"/>
                <c:ext xmlns:c16="http://schemas.microsoft.com/office/drawing/2014/chart" uri="{C3380CC4-5D6E-409C-BE32-E72D297353CC}">
                  <c16:uniqueId val="{00000003-F3A5-40B7-8163-92233690047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Sheet1!$I$2:$I$6</c:f>
              <c:numCache>
                <c:formatCode>0%</c:formatCode>
                <c:ptCount val="5"/>
                <c:pt idx="0">
                  <c:v>6.6029900332229996E-2</c:v>
                </c:pt>
                <c:pt idx="1">
                  <c:v>0.25641025641030002</c:v>
                </c:pt>
                <c:pt idx="2">
                  <c:v>0.15853658536590001</c:v>
                </c:pt>
                <c:pt idx="3">
                  <c:v>9.6311475409840003E-2</c:v>
                </c:pt>
                <c:pt idx="4">
                  <c:v>2.4126455906819999E-2</c:v>
                </c:pt>
              </c:numCache>
            </c:numRef>
          </c:val>
          <c:extLst>
            <c:ext xmlns:c15="http://schemas.microsoft.com/office/drawing/2012/chart" uri="{02D57815-91ED-43cb-92C2-25804820EDAC}">
              <c15:filteredSeriesTitle>
                <c15:tx>
                  <c:strRef>
                    <c:extLst>
                      <c:ext uri="{02D57815-91ED-43cb-92C2-25804820EDAC}">
                        <c15:formulaRef>
                          <c15:sqref>Sheet1!$I$1</c15:sqref>
                        </c15:formulaRef>
                      </c:ext>
                    </c:extLst>
                    <c:strCache>
                      <c:ptCount val="1"/>
                      <c:pt idx="0">
                        <c:v>Social media influencer</c:v>
                      </c:pt>
                    </c:strCache>
                  </c:strRef>
                </c15:tx>
              </c15:filteredSeriesTitle>
            </c:ext>
            <c:ext xmlns:c15="http://schemas.microsoft.com/office/drawing/2012/chart" uri="{02D57815-91ED-43cb-92C2-25804820EDAC}">
              <c15:filteredCategoryTitle>
                <c15:cat>
                  <c:strRef>
                    <c:extLst>
                      <c:ext uri="{02D57815-91ED-43cb-92C2-25804820EDAC}">
                        <c15:formulaRef>
                          <c15:sqref>Sheet1!$A$2:$A$6</c15:sqref>
                        </c15:formulaRef>
                      </c:ext>
                    </c:extLst>
                    <c:strCache>
                      <c:ptCount val="5"/>
                      <c:pt idx="0">
                        <c:v>Total</c:v>
                      </c:pt>
                      <c:pt idx="1">
                        <c:v>Younger independents</c:v>
                      </c:pt>
                      <c:pt idx="2">
                        <c:v>Families</c:v>
                      </c:pt>
                      <c:pt idx="3">
                        <c:v>Older independents</c:v>
                      </c:pt>
                      <c:pt idx="4">
                        <c:v>Retirement age</c:v>
                      </c:pt>
                    </c:strCache>
                  </c:strRef>
                </c15:cat>
              </c15:filteredCategoryTitle>
            </c:ext>
            <c:ext xmlns:c16="http://schemas.microsoft.com/office/drawing/2014/chart" uri="{C3380CC4-5D6E-409C-BE32-E72D297353CC}">
              <c16:uniqueId val="{00000000-F3A5-40B7-8163-922336900473}"/>
            </c:ext>
          </c:extLst>
        </c:ser>
        <c:dLbls>
          <c:dLblPos val="ctr"/>
          <c:showLegendKey val="0"/>
          <c:showVal val="1"/>
          <c:showCatName val="0"/>
          <c:showSerName val="0"/>
          <c:showPercent val="0"/>
          <c:showBubbleSize val="0"/>
        </c:dLbls>
        <c:gapWidth val="55"/>
        <c:overlap val="100"/>
        <c:axId val="1430451183"/>
        <c:axId val="1430434383"/>
        <c:extLst/>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max val="2.1"/>
          <c:min val="0"/>
        </c:scaling>
        <c:delete val="1"/>
        <c:axPos val="l"/>
        <c:numFmt formatCode="0%" sourceLinked="1"/>
        <c:majorTickMark val="out"/>
        <c:minorTickMark val="none"/>
        <c:tickLblPos val="nextTo"/>
        <c:crossAx val="1430451183"/>
        <c:crosses val="autoZero"/>
        <c:crossBetween val="between"/>
      </c:valAx>
      <c:spPr>
        <a:noFill/>
        <a:ln>
          <a:noFill/>
        </a:ln>
        <a:effectLst/>
      </c:spPr>
    </c:plotArea>
    <c:legend>
      <c:legendPos val="t"/>
      <c:layout>
        <c:manualLayout>
          <c:xMode val="edge"/>
          <c:yMode val="edge"/>
          <c:x val="0.75224823131031671"/>
          <c:y val="1.9591926958412196E-2"/>
          <c:w val="0.24548875252569152"/>
          <c:h val="0.9241558867732332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139524000427186"/>
          <c:y val="3.5791760106560551E-2"/>
          <c:w val="0.54306477520513108"/>
          <c:h val="0.92841647978687891"/>
        </c:manualLayout>
      </c:layout>
      <c:barChart>
        <c:barDir val="bar"/>
        <c:grouping val="clustered"/>
        <c:varyColors val="0"/>
        <c:ser>
          <c:idx val="0"/>
          <c:order val="0"/>
          <c:tx>
            <c:strRef>
              <c:f>Sheet1!$B$1</c:f>
              <c:strCache>
                <c:ptCount val="1"/>
              </c:strCache>
            </c:strRef>
          </c:tx>
          <c:spPr>
            <a:solidFill>
              <a:srgbClr val="FFC00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 received e-newsletters from Visit Wales</c:v>
                </c:pt>
                <c:pt idx="1">
                  <c:v>I visited the Visit Wales website visitwales.com</c:v>
                </c:pt>
                <c:pt idx="2">
                  <c:v>I like/follow 'Wales' on Facebook</c:v>
                </c:pt>
                <c:pt idx="3">
                  <c:v>I follow Visit Wales on Instagram</c:v>
                </c:pt>
                <c:pt idx="4">
                  <c:v>I watch the Visit Wales Channel on YouTube</c:v>
                </c:pt>
                <c:pt idx="5">
                  <c:v>I follow Visit Wales on X</c:v>
                </c:pt>
                <c:pt idx="6">
                  <c:v>I follow Visit Wales on TikTok</c:v>
                </c:pt>
                <c:pt idx="7">
                  <c:v>I follow Visit Wales on Pinterest</c:v>
                </c:pt>
              </c:strCache>
            </c:strRef>
          </c:cat>
          <c:val>
            <c:numRef>
              <c:f>Sheet1!$B$2:$B$9</c:f>
              <c:numCache>
                <c:formatCode>0%</c:formatCode>
                <c:ptCount val="8"/>
                <c:pt idx="0">
                  <c:v>0.61803519061580003</c:v>
                </c:pt>
                <c:pt idx="1">
                  <c:v>0.48582600195499998</c:v>
                </c:pt>
                <c:pt idx="2">
                  <c:v>0.23655913978490001</c:v>
                </c:pt>
                <c:pt idx="3">
                  <c:v>9.9706744868040001E-2</c:v>
                </c:pt>
                <c:pt idx="4">
                  <c:v>1.8084066471159999E-2</c:v>
                </c:pt>
                <c:pt idx="5">
                  <c:v>1.1485826001959999E-2</c:v>
                </c:pt>
                <c:pt idx="6">
                  <c:v>9.0420332355819998E-3</c:v>
                </c:pt>
                <c:pt idx="7">
                  <c:v>3.4213098729229999E-3</c:v>
                </c:pt>
              </c:numCache>
            </c:numRef>
          </c:val>
          <c:extLst>
            <c:ext xmlns:c16="http://schemas.microsoft.com/office/drawing/2014/chart" uri="{C3380CC4-5D6E-409C-BE32-E72D297353CC}">
              <c16:uniqueId val="{00000000-E8BA-44E2-A5ED-22C45E6FD460}"/>
            </c:ext>
          </c:extLst>
        </c:ser>
        <c:dLbls>
          <c:showLegendKey val="0"/>
          <c:showVal val="0"/>
          <c:showCatName val="0"/>
          <c:showSerName val="0"/>
          <c:showPercent val="0"/>
          <c:showBubbleSize val="0"/>
        </c:dLbls>
        <c:gapWidth val="118"/>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02290061462422E-2"/>
          <c:y val="0.12678310375772853"/>
          <c:w val="0.93595419877075159"/>
          <c:h val="0.77025681670777413"/>
        </c:manualLayout>
      </c:layout>
      <c:barChart>
        <c:barDir val="col"/>
        <c:grouping val="clustered"/>
        <c:varyColors val="0"/>
        <c:ser>
          <c:idx val="0"/>
          <c:order val="0"/>
          <c:tx>
            <c:strRef>
              <c:f>Sheet1!$B$1</c:f>
              <c:strCache>
                <c:ptCount val="1"/>
                <c:pt idx="0">
                  <c:v>%</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At Home</c:v>
                </c:pt>
                <c:pt idx="1">
                  <c:v>During a trip to Wales</c:v>
                </c:pt>
                <c:pt idx="2">
                  <c:v>At work</c:v>
                </c:pt>
              </c:strCache>
            </c:strRef>
          </c:cat>
          <c:val>
            <c:numRef>
              <c:f>Sheet1!$B$2:$B$4</c:f>
              <c:numCache>
                <c:formatCode>0%</c:formatCode>
                <c:ptCount val="3"/>
                <c:pt idx="0">
                  <c:v>0.99</c:v>
                </c:pt>
                <c:pt idx="1">
                  <c:v>0.47</c:v>
                </c:pt>
                <c:pt idx="2">
                  <c:v>0.16</c:v>
                </c:pt>
              </c:numCache>
            </c:numRef>
          </c:val>
          <c:extLst>
            <c:ext xmlns:c16="http://schemas.microsoft.com/office/drawing/2014/chart" uri="{C3380CC4-5D6E-409C-BE32-E72D297353CC}">
              <c16:uniqueId val="{00000000-B3A3-439E-B129-475DB7135F98}"/>
            </c:ext>
          </c:extLst>
        </c:ser>
        <c:dLbls>
          <c:showLegendKey val="0"/>
          <c:showVal val="1"/>
          <c:showCatName val="0"/>
          <c:showSerName val="0"/>
          <c:showPercent val="0"/>
          <c:showBubbleSize val="0"/>
        </c:dLbls>
        <c:gapWidth val="150"/>
        <c:overlap val="-25"/>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3.2835820895522387E-2"/>
          <c:y val="1.924718937991618E-2"/>
          <c:w val="0.94990233614555908"/>
          <c:h val="0.93840899398426825"/>
        </c:manualLayout>
      </c:layout>
      <c:barChart>
        <c:barDir val="col"/>
        <c:grouping val="stacked"/>
        <c:varyColors val="0"/>
        <c:ser>
          <c:idx val="0"/>
          <c:order val="0"/>
          <c:tx>
            <c:strRef>
              <c:f>Sheet1!$B$1</c:f>
              <c:strCache>
                <c:ptCount val="1"/>
                <c:pt idx="0">
                  <c:v>None</c:v>
                </c:pt>
              </c:strCache>
            </c:strRef>
          </c:tx>
          <c:spPr>
            <a:solidFill>
              <a:srgbClr val="CB333B"/>
            </a:solidFill>
            <a:ln>
              <a:noFill/>
            </a:ln>
            <a:effectLst/>
          </c:spPr>
          <c:invertIfNegative val="0"/>
          <c:dPt>
            <c:idx val="0"/>
            <c:invertIfNegative val="0"/>
            <c:bubble3D val="0"/>
            <c:spPr>
              <a:solidFill>
                <a:srgbClr val="CB333B"/>
              </a:solidFill>
              <a:ln>
                <a:noFill/>
              </a:ln>
              <a:effectLst/>
            </c:spPr>
            <c:extLst>
              <c:ext xmlns:c16="http://schemas.microsoft.com/office/drawing/2014/chart" uri="{C3380CC4-5D6E-409C-BE32-E72D297353CC}">
                <c16:uniqueId val="{00000001-536F-4D86-A7DD-4312305B0431}"/>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Sheet1!$B$2</c:f>
              <c:numCache>
                <c:formatCode>0%</c:formatCode>
                <c:ptCount val="1"/>
                <c:pt idx="0">
                  <c:v>0.37043189368770002</c:v>
                </c:pt>
              </c:numCache>
            </c:numRef>
          </c:val>
          <c:extLst>
            <c:ext xmlns:c16="http://schemas.microsoft.com/office/drawing/2014/chart" uri="{C3380CC4-5D6E-409C-BE32-E72D297353CC}">
              <c16:uniqueId val="{00000002-536F-4D86-A7DD-4312305B0431}"/>
            </c:ext>
          </c:extLst>
        </c:ser>
        <c:ser>
          <c:idx val="1"/>
          <c:order val="1"/>
          <c:tx>
            <c:strRef>
              <c:f>Sheet1!$C$1</c:f>
              <c:strCache>
                <c:ptCount val="1"/>
                <c:pt idx="0">
                  <c:v>Minor</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Sheet1!$C$2</c:f>
              <c:numCache>
                <c:formatCode>0%</c:formatCode>
                <c:ptCount val="1"/>
                <c:pt idx="0">
                  <c:v>0.12873754152819999</c:v>
                </c:pt>
              </c:numCache>
            </c:numRef>
          </c:val>
          <c:extLst>
            <c:ext xmlns:c16="http://schemas.microsoft.com/office/drawing/2014/chart" uri="{C3380CC4-5D6E-409C-BE32-E72D297353CC}">
              <c16:uniqueId val="{00000003-536F-4D86-A7DD-4312305B0431}"/>
            </c:ext>
          </c:extLst>
        </c:ser>
        <c:ser>
          <c:idx val="2"/>
          <c:order val="2"/>
          <c:tx>
            <c:strRef>
              <c:f>Sheet1!$D$1</c:f>
              <c:strCache>
                <c:ptCount val="1"/>
                <c:pt idx="0">
                  <c:v>Moderate</c:v>
                </c:pt>
              </c:strCache>
            </c:strRef>
          </c:tx>
          <c:spPr>
            <a:solidFill>
              <a:srgbClr val="FEC3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Sheet1!$D$2</c:f>
              <c:numCache>
                <c:formatCode>0%</c:formatCode>
                <c:ptCount val="1"/>
                <c:pt idx="0">
                  <c:v>0.29318936877079999</c:v>
                </c:pt>
              </c:numCache>
            </c:numRef>
          </c:val>
          <c:extLst>
            <c:ext xmlns:c16="http://schemas.microsoft.com/office/drawing/2014/chart" uri="{C3380CC4-5D6E-409C-BE32-E72D297353CC}">
              <c16:uniqueId val="{00000004-536F-4D86-A7DD-4312305B0431}"/>
            </c:ext>
          </c:extLst>
        </c:ser>
        <c:ser>
          <c:idx val="3"/>
          <c:order val="3"/>
          <c:tx>
            <c:strRef>
              <c:f>Sheet1!$E$1</c:f>
              <c:strCache>
                <c:ptCount val="1"/>
                <c:pt idx="0">
                  <c:v>Strong</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Sheet1!$E$2</c:f>
              <c:numCache>
                <c:formatCode>0%</c:formatCode>
                <c:ptCount val="1"/>
                <c:pt idx="0">
                  <c:v>0.13662790697669999</c:v>
                </c:pt>
              </c:numCache>
            </c:numRef>
          </c:val>
          <c:extLst>
            <c:ext xmlns:c16="http://schemas.microsoft.com/office/drawing/2014/chart" uri="{C3380CC4-5D6E-409C-BE32-E72D297353CC}">
              <c16:uniqueId val="{00000005-536F-4D86-A7DD-4312305B0431}"/>
            </c:ext>
          </c:extLst>
        </c:ser>
        <c:ser>
          <c:idx val="4"/>
          <c:order val="4"/>
          <c:tx>
            <c:strRef>
              <c:f>Sheet1!$F$1</c:f>
              <c:strCache>
                <c:ptCount val="1"/>
                <c:pt idx="0">
                  <c:v>Major</c:v>
                </c:pt>
              </c:strCache>
            </c:strRef>
          </c:tx>
          <c:spPr>
            <a:solidFill>
              <a:srgbClr val="518A45"/>
            </a:solidFill>
            <a:ln>
              <a:noFill/>
            </a:ln>
            <a:effectLst/>
          </c:spPr>
          <c:invertIfNegative val="0"/>
          <c:dPt>
            <c:idx val="0"/>
            <c:invertIfNegative val="0"/>
            <c:bubble3D val="0"/>
            <c:spPr>
              <a:solidFill>
                <a:srgbClr val="518A45"/>
              </a:solidFill>
              <a:ln>
                <a:noFill/>
              </a:ln>
              <a:effectLst/>
            </c:spPr>
            <c:extLst>
              <c:ext xmlns:c16="http://schemas.microsoft.com/office/drawing/2014/chart" uri="{C3380CC4-5D6E-409C-BE32-E72D297353CC}">
                <c16:uniqueId val="{00000007-536F-4D86-A7DD-4312305B0431}"/>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Sheet1!$F$2</c:f>
              <c:numCache>
                <c:formatCode>0%</c:formatCode>
                <c:ptCount val="1"/>
                <c:pt idx="0">
                  <c:v>7.101328903654E-2</c:v>
                </c:pt>
              </c:numCache>
            </c:numRef>
          </c:val>
          <c:extLst>
            <c:ext xmlns:c16="http://schemas.microsoft.com/office/drawing/2014/chart" uri="{C3380CC4-5D6E-409C-BE32-E72D297353CC}">
              <c16:uniqueId val="{00000008-536F-4D86-A7DD-4312305B0431}"/>
            </c:ext>
          </c:extLst>
        </c:ser>
        <c:dLbls>
          <c:dLblPos val="ctr"/>
          <c:showLegendKey val="0"/>
          <c:showVal val="1"/>
          <c:showCatName val="0"/>
          <c:showSerName val="0"/>
          <c:showPercent val="0"/>
          <c:showBubbleSize val="0"/>
        </c:dLbls>
        <c:gapWidth val="150"/>
        <c:overlap val="100"/>
        <c:axId val="1391408672"/>
        <c:axId val="1391410112"/>
      </c:barChart>
      <c:catAx>
        <c:axId val="1391408672"/>
        <c:scaling>
          <c:orientation val="minMax"/>
        </c:scaling>
        <c:delete val="1"/>
        <c:axPos val="b"/>
        <c:numFmt formatCode="General" sourceLinked="1"/>
        <c:majorTickMark val="none"/>
        <c:minorTickMark val="none"/>
        <c:tickLblPos val="nextTo"/>
        <c:crossAx val="1391410112"/>
        <c:crosses val="autoZero"/>
        <c:auto val="1"/>
        <c:lblAlgn val="ctr"/>
        <c:lblOffset val="100"/>
        <c:noMultiLvlLbl val="0"/>
      </c:catAx>
      <c:valAx>
        <c:axId val="1391410112"/>
        <c:scaling>
          <c:orientation val="minMax"/>
        </c:scaling>
        <c:delete val="1"/>
        <c:axPos val="l"/>
        <c:numFmt formatCode="0%" sourceLinked="1"/>
        <c:majorTickMark val="none"/>
        <c:minorTickMark val="none"/>
        <c:tickLblPos val="nextTo"/>
        <c:crossAx val="1391408672"/>
        <c:crosses val="autoZero"/>
        <c:crossBetween val="between"/>
      </c:valAx>
      <c:spPr>
        <a:noFill/>
        <a:ln>
          <a:noFill/>
        </a:ln>
        <a:effectLst/>
      </c:spPr>
    </c:plotArea>
    <c:legend>
      <c:legendPos val="r"/>
      <c:layout>
        <c:manualLayout>
          <c:xMode val="edge"/>
          <c:yMode val="edge"/>
          <c:x val="0.74722050711056309"/>
          <c:y val="0.1762969801917626"/>
          <c:w val="0.23463489472918472"/>
          <c:h val="0.78213606217054354"/>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9750199409501159"/>
          <c:y val="3.2912925874295243E-2"/>
          <c:w val="0.38416466775975533"/>
          <c:h val="0.93417414825140954"/>
        </c:manualLayout>
      </c:layout>
      <c:barChart>
        <c:barDir val="bar"/>
        <c:grouping val="clustered"/>
        <c:varyColors val="0"/>
        <c:ser>
          <c:idx val="0"/>
          <c:order val="0"/>
          <c:tx>
            <c:strRef>
              <c:f>Sheet1!$B$1</c:f>
              <c:strCache>
                <c:ptCount val="1"/>
                <c:pt idx="0">
                  <c:v>%</c:v>
                </c:pt>
              </c:strCache>
            </c:strRef>
          </c:tx>
          <c:spPr>
            <a:solidFill>
              <a:srgbClr val="FFC00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043F"/>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 stayed in Wales longer than planned</c:v>
                </c:pt>
                <c:pt idx="1">
                  <c:v>I took part in more activities than previously considered</c:v>
                </c:pt>
                <c:pt idx="2">
                  <c:v>I took part in different activities than previously considered</c:v>
                </c:pt>
                <c:pt idx="3">
                  <c:v>I spent more money than I originally planned to</c:v>
                </c:pt>
                <c:pt idx="4">
                  <c:v>I visited more places than I originally planned to</c:v>
                </c:pt>
                <c:pt idx="5">
                  <c:v>I visited a part of Wales I hadn't been to before</c:v>
                </c:pt>
                <c:pt idx="6">
                  <c:v>I visited Wales outside of the summer season </c:v>
                </c:pt>
                <c:pt idx="7">
                  <c:v>None of these</c:v>
                </c:pt>
              </c:strCache>
            </c:strRef>
          </c:cat>
          <c:val>
            <c:numRef>
              <c:f>Sheet1!$B$2:$B$9</c:f>
              <c:numCache>
                <c:formatCode>0%</c:formatCode>
                <c:ptCount val="8"/>
                <c:pt idx="0">
                  <c:v>0.01</c:v>
                </c:pt>
                <c:pt idx="1">
                  <c:v>0.04</c:v>
                </c:pt>
                <c:pt idx="2">
                  <c:v>0.05</c:v>
                </c:pt>
                <c:pt idx="3">
                  <c:v>0.09</c:v>
                </c:pt>
                <c:pt idx="4">
                  <c:v>0.16</c:v>
                </c:pt>
                <c:pt idx="5">
                  <c:v>0.2</c:v>
                </c:pt>
                <c:pt idx="6">
                  <c:v>0.26</c:v>
                </c:pt>
                <c:pt idx="7">
                  <c:v>0.44</c:v>
                </c:pt>
              </c:numCache>
            </c:numRef>
          </c:val>
          <c:extLst>
            <c:ext xmlns:c16="http://schemas.microsoft.com/office/drawing/2014/chart" uri="{C3380CC4-5D6E-409C-BE32-E72D297353CC}">
              <c16:uniqueId val="{00000000-48BA-4919-A91B-1EDE9695F509}"/>
            </c:ext>
          </c:extLst>
        </c:ser>
        <c:dLbls>
          <c:showLegendKey val="0"/>
          <c:showVal val="0"/>
          <c:showCatName val="0"/>
          <c:showSerName val="0"/>
          <c:showPercent val="0"/>
          <c:showBubbleSize val="0"/>
        </c:dLbls>
        <c:gapWidth val="80"/>
        <c:axId val="23978560"/>
        <c:axId val="1872137680"/>
      </c:barChart>
      <c:catAx>
        <c:axId val="23978560"/>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b"/>
        <c:numFmt formatCode="0%" sourceLinked="1"/>
        <c:majorTickMark val="none"/>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v>
                </c:pt>
              </c:strCache>
            </c:strRef>
          </c:tx>
          <c:spPr>
            <a:solidFill>
              <a:srgbClr val="FFC00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043F"/>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New activities</c:v>
                </c:pt>
                <c:pt idx="1">
                  <c:v>New events</c:v>
                </c:pt>
                <c:pt idx="2">
                  <c:v>New places</c:v>
                </c:pt>
                <c:pt idx="3">
                  <c:v>New reasons to visit all year round</c:v>
                </c:pt>
                <c:pt idx="4">
                  <c:v>None of these</c:v>
                </c:pt>
              </c:strCache>
            </c:strRef>
          </c:cat>
          <c:val>
            <c:numRef>
              <c:f>Sheet1!$B$2:$B$6</c:f>
              <c:numCache>
                <c:formatCode>0%</c:formatCode>
                <c:ptCount val="5"/>
                <c:pt idx="0">
                  <c:v>0.14410299003320001</c:v>
                </c:pt>
                <c:pt idx="1">
                  <c:v>0.1611295681063</c:v>
                </c:pt>
                <c:pt idx="2">
                  <c:v>0.27242524916939997</c:v>
                </c:pt>
                <c:pt idx="3">
                  <c:v>0.32682724252489997</c:v>
                </c:pt>
                <c:pt idx="4">
                  <c:v>0.45141196013290003</c:v>
                </c:pt>
              </c:numCache>
            </c:numRef>
          </c:val>
          <c:extLst>
            <c:ext xmlns:c16="http://schemas.microsoft.com/office/drawing/2014/chart" uri="{C3380CC4-5D6E-409C-BE32-E72D297353CC}">
              <c16:uniqueId val="{00000000-289B-42AB-AD4F-F72DB0701D69}"/>
            </c:ext>
          </c:extLst>
        </c:ser>
        <c:dLbls>
          <c:showLegendKey val="0"/>
          <c:showVal val="0"/>
          <c:showCatName val="0"/>
          <c:showSerName val="0"/>
          <c:showPercent val="0"/>
          <c:showBubbleSize val="0"/>
        </c:dLbls>
        <c:gapWidth val="80"/>
        <c:axId val="23978560"/>
        <c:axId val="1872137680"/>
      </c:barChart>
      <c:catAx>
        <c:axId val="23978560"/>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b"/>
        <c:numFmt formatCode="0%" sourceLinked="1"/>
        <c:majorTickMark val="none"/>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926377324550852"/>
          <c:y val="8.9233238996754088E-2"/>
          <c:w val="0.51073622675449137"/>
          <c:h val="0.80336791935827734"/>
        </c:manualLayout>
      </c:layout>
      <c:barChart>
        <c:barDir val="bar"/>
        <c:grouping val="clustered"/>
        <c:varyColors val="0"/>
        <c:ser>
          <c:idx val="0"/>
          <c:order val="0"/>
          <c:tx>
            <c:strRef>
              <c:f>Sheet1!$B$1</c:f>
              <c:strCache>
                <c:ptCount val="1"/>
                <c:pt idx="0">
                  <c:v>%</c:v>
                </c:pt>
              </c:strCache>
            </c:strRef>
          </c:tx>
          <c:spPr>
            <a:solidFill>
              <a:srgbClr val="FFC00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043F"/>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was not considering visiting Wales in 2025</c:v>
                </c:pt>
                <c:pt idx="1">
                  <c:v>Don't know/ can't remember</c:v>
                </c:pt>
                <c:pt idx="2">
                  <c:v>I was considering visiting Wales in 2025, but had not made a final decision</c:v>
                </c:pt>
                <c:pt idx="3">
                  <c:v>I had already decided to visit Wales in 2025</c:v>
                </c:pt>
              </c:strCache>
            </c:strRef>
          </c:cat>
          <c:val>
            <c:numRef>
              <c:f>Sheet1!$B$2:$B$5</c:f>
              <c:numCache>
                <c:formatCode>0%</c:formatCode>
                <c:ptCount val="4"/>
                <c:pt idx="0">
                  <c:v>0.03</c:v>
                </c:pt>
                <c:pt idx="1">
                  <c:v>0.03</c:v>
                </c:pt>
                <c:pt idx="2">
                  <c:v>0.24</c:v>
                </c:pt>
                <c:pt idx="3">
                  <c:v>0.7</c:v>
                </c:pt>
              </c:numCache>
            </c:numRef>
          </c:val>
          <c:extLst>
            <c:ext xmlns:c16="http://schemas.microsoft.com/office/drawing/2014/chart" uri="{C3380CC4-5D6E-409C-BE32-E72D297353CC}">
              <c16:uniqueId val="{00000000-CFAC-4FF8-A319-6601F57D959E}"/>
            </c:ext>
          </c:extLst>
        </c:ser>
        <c:dLbls>
          <c:showLegendKey val="0"/>
          <c:showVal val="0"/>
          <c:showCatName val="0"/>
          <c:showSerName val="0"/>
          <c:showPercent val="0"/>
          <c:showBubbleSize val="0"/>
        </c:dLbls>
        <c:gapWidth val="80"/>
        <c:axId val="23978560"/>
        <c:axId val="1872137680"/>
      </c:barChart>
      <c:valAx>
        <c:axId val="1872137680"/>
        <c:scaling>
          <c:orientation val="minMax"/>
        </c:scaling>
        <c:delete val="1"/>
        <c:axPos val="b"/>
        <c:numFmt formatCode="0%" sourceLinked="1"/>
        <c:majorTickMark val="none"/>
        <c:minorTickMark val="none"/>
        <c:tickLblPos val="nextTo"/>
        <c:crossAx val="23978560"/>
        <c:crosses val="autoZero"/>
        <c:crossBetween val="between"/>
      </c:valAx>
      <c:catAx>
        <c:axId val="23978560"/>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Yes - for ideas and inspiration about Wales</c:v>
                </c:pt>
                <c:pt idx="1">
                  <c:v>Yes - for creating an itinerary for Wales</c:v>
                </c:pt>
                <c:pt idx="2">
                  <c:v>Yes - for finding accommodation or travel options in Wales</c:v>
                </c:pt>
                <c:pt idx="3">
                  <c:v>Yes - for something else related to Wales (please specify)</c:v>
                </c:pt>
                <c:pt idx="4">
                  <c:v>No - I did not use any AI tools</c:v>
                </c:pt>
              </c:strCache>
            </c:strRef>
          </c:cat>
          <c:val>
            <c:numRef>
              <c:f>Sheet1!$B$2:$B$6</c:f>
              <c:numCache>
                <c:formatCode>0%</c:formatCode>
                <c:ptCount val="5"/>
                <c:pt idx="0">
                  <c:v>4.9418604651159999E-2</c:v>
                </c:pt>
                <c:pt idx="1">
                  <c:v>3.2807308970100001E-2</c:v>
                </c:pt>
                <c:pt idx="2">
                  <c:v>3.4883720930229997E-2</c:v>
                </c:pt>
                <c:pt idx="3">
                  <c:v>5.3986710963459996E-3</c:v>
                </c:pt>
                <c:pt idx="4">
                  <c:v>0.91071428571430002</c:v>
                </c:pt>
              </c:numCache>
            </c:numRef>
          </c:val>
          <c:extLst>
            <c:ext xmlns:c16="http://schemas.microsoft.com/office/drawing/2014/chart" uri="{C3380CC4-5D6E-409C-BE32-E72D297353CC}">
              <c16:uniqueId val="{00000000-8142-4028-82F6-D759CEE51F40}"/>
            </c:ext>
          </c:extLst>
        </c:ser>
        <c:dLbls>
          <c:showLegendKey val="0"/>
          <c:showVal val="0"/>
          <c:showCatName val="0"/>
          <c:showSerName val="0"/>
          <c:showPercent val="0"/>
          <c:showBubbleSize val="0"/>
        </c:dLbls>
        <c:gapWidth val="112"/>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0659862530361672"/>
          <c:y val="3.5791760106560551E-2"/>
          <c:w val="0.25786138133702929"/>
          <c:h val="0.92841647978687891"/>
        </c:manualLayout>
      </c:layout>
      <c:barChart>
        <c:barDir val="bar"/>
        <c:grouping val="clustered"/>
        <c:varyColors val="0"/>
        <c:ser>
          <c:idx val="0"/>
          <c:order val="0"/>
          <c:tx>
            <c:strRef>
              <c:f>Sheet1!$B$1</c:f>
              <c:strCache>
                <c:ptCount val="1"/>
              </c:strCache>
            </c:strRef>
          </c:tx>
          <c:spPr>
            <a:solidFill>
              <a:srgbClr val="FFC00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It directly led me to book</c:v>
                </c:pt>
                <c:pt idx="1">
                  <c:v>It strongly influenced my decision to book</c:v>
                </c:pt>
                <c:pt idx="2">
                  <c:v>It gave me useful information but didn't influence booking</c:v>
                </c:pt>
                <c:pt idx="3">
                  <c:v>It made no difference to my decision</c:v>
                </c:pt>
                <c:pt idx="4">
                  <c:v>Don't know / can't remember</c:v>
                </c:pt>
              </c:strCache>
            </c:strRef>
          </c:cat>
          <c:val>
            <c:numRef>
              <c:f>Sheet1!$B$2:$B$6</c:f>
              <c:numCache>
                <c:formatCode>0%</c:formatCode>
                <c:ptCount val="5"/>
                <c:pt idx="0">
                  <c:v>5.5813953488369997E-2</c:v>
                </c:pt>
                <c:pt idx="1">
                  <c:v>0.1255813953488</c:v>
                </c:pt>
                <c:pt idx="2">
                  <c:v>0.48372093023259999</c:v>
                </c:pt>
                <c:pt idx="3">
                  <c:v>0.30232558139530002</c:v>
                </c:pt>
                <c:pt idx="4">
                  <c:v>3.2558139534880001E-2</c:v>
                </c:pt>
              </c:numCache>
            </c:numRef>
          </c:val>
          <c:extLst>
            <c:ext xmlns:c16="http://schemas.microsoft.com/office/drawing/2014/chart" uri="{C3380CC4-5D6E-409C-BE32-E72D297353CC}">
              <c16:uniqueId val="{00000000-E8BA-44E2-A5ED-22C45E6FD460}"/>
            </c:ext>
          </c:extLst>
        </c:ser>
        <c:dLbls>
          <c:showLegendKey val="0"/>
          <c:showVal val="0"/>
          <c:showCatName val="0"/>
          <c:showSerName val="0"/>
          <c:showPercent val="0"/>
          <c:showBubbleSize val="0"/>
        </c:dLbls>
        <c:gapWidth val="118"/>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Not sure/haven't decided yet</c:v>
                </c:pt>
              </c:strCache>
            </c:strRef>
          </c:tx>
          <c:spPr>
            <a:solidFill>
              <a:srgbClr val="FFC000"/>
            </a:solidFill>
            <a:ln>
              <a:solidFill>
                <a:srgbClr val="120742"/>
              </a:solidFill>
            </a:ln>
            <a:effectLst/>
          </c:spPr>
          <c:invertIfNegative val="0"/>
          <c:dPt>
            <c:idx val="0"/>
            <c:invertIfNegative val="0"/>
            <c:bubble3D val="0"/>
            <c:spPr>
              <a:solidFill>
                <a:srgbClr val="FFC000"/>
              </a:solidFill>
              <a:ln>
                <a:solidFill>
                  <a:srgbClr val="120742"/>
                </a:solidFill>
              </a:ln>
              <a:effectLst/>
            </c:spPr>
            <c:extLst>
              <c:ext xmlns:c16="http://schemas.microsoft.com/office/drawing/2014/chart" uri="{C3380CC4-5D6E-409C-BE32-E72D297353CC}">
                <c16:uniqueId val="{00000001-13D9-49CC-8A69-1C7BE79DE99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2025 Wales trip takers</c:v>
                </c:pt>
                <c:pt idx="2">
                  <c:v>2025 Wales non-trip takers</c:v>
                </c:pt>
                <c:pt idx="3">
                  <c:v>Younger independents</c:v>
                </c:pt>
                <c:pt idx="4">
                  <c:v>Families 
</c:v>
                </c:pt>
                <c:pt idx="5">
                  <c:v>Older independents 
</c:v>
                </c:pt>
                <c:pt idx="6">
                  <c:v>Retirement age 
</c:v>
                </c:pt>
              </c:strCache>
            </c:strRef>
          </c:cat>
          <c:val>
            <c:numRef>
              <c:f>Sheet1!$B$2:$B$8</c:f>
              <c:numCache>
                <c:formatCode>0%</c:formatCode>
                <c:ptCount val="7"/>
                <c:pt idx="0">
                  <c:v>0.17033235581619999</c:v>
                </c:pt>
                <c:pt idx="1">
                  <c:v>8.1810631229239997E-2</c:v>
                </c:pt>
                <c:pt idx="2">
                  <c:v>0.29691211401430001</c:v>
                </c:pt>
                <c:pt idx="3">
                  <c:v>0.1333333333333</c:v>
                </c:pt>
                <c:pt idx="4">
                  <c:v>0.14498141263940001</c:v>
                </c:pt>
                <c:pt idx="5">
                  <c:v>0.16492949110970001</c:v>
                </c:pt>
                <c:pt idx="6">
                  <c:v>0.175430210325</c:v>
                </c:pt>
              </c:numCache>
            </c:numRef>
          </c:val>
          <c:extLst>
            <c:ext xmlns:c16="http://schemas.microsoft.com/office/drawing/2014/chart" uri="{C3380CC4-5D6E-409C-BE32-E72D297353CC}">
              <c16:uniqueId val="{00000006-13D9-49CC-8A69-1C7BE79DE99D}"/>
            </c:ext>
          </c:extLst>
        </c:ser>
        <c:ser>
          <c:idx val="1"/>
          <c:order val="1"/>
          <c:tx>
            <c:strRef>
              <c:f>Sheet1!$C$1</c:f>
              <c:strCache>
                <c:ptCount val="1"/>
                <c:pt idx="0">
                  <c:v>Probably/Definitely will not visit</c:v>
                </c:pt>
              </c:strCache>
            </c:strRef>
          </c:tx>
          <c:spPr>
            <a:solidFill>
              <a:srgbClr val="DF414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2025 Wales trip takers</c:v>
                </c:pt>
                <c:pt idx="2">
                  <c:v>2025 Wales non-trip takers</c:v>
                </c:pt>
                <c:pt idx="3">
                  <c:v>Younger independents</c:v>
                </c:pt>
                <c:pt idx="4">
                  <c:v>Families 
</c:v>
                </c:pt>
                <c:pt idx="5">
                  <c:v>Older independents 
</c:v>
                </c:pt>
                <c:pt idx="6">
                  <c:v>Retirement age 
</c:v>
                </c:pt>
              </c:strCache>
            </c:strRef>
          </c:cat>
          <c:val>
            <c:numRef>
              <c:f>Sheet1!$C$2:$C$8</c:f>
              <c:numCache>
                <c:formatCode>0%</c:formatCode>
                <c:ptCount val="7"/>
                <c:pt idx="0">
                  <c:v>7.991202346041E-2</c:v>
                </c:pt>
                <c:pt idx="1">
                  <c:v>3.5714285714290001E-2</c:v>
                </c:pt>
                <c:pt idx="2">
                  <c:v>0.1312351543943</c:v>
                </c:pt>
                <c:pt idx="3">
                  <c:v>6.6666666666669996E-2</c:v>
                </c:pt>
                <c:pt idx="4">
                  <c:v>0.1040892193309</c:v>
                </c:pt>
                <c:pt idx="5">
                  <c:v>7.3574494175350003E-2</c:v>
                </c:pt>
                <c:pt idx="6">
                  <c:v>8.3173996175909995E-2</c:v>
                </c:pt>
              </c:numCache>
            </c:numRef>
          </c:val>
          <c:extLst>
            <c:ext xmlns:c16="http://schemas.microsoft.com/office/drawing/2014/chart" uri="{C3380CC4-5D6E-409C-BE32-E72D297353CC}">
              <c16:uniqueId val="{00000008-13D9-49CC-8A69-1C7BE79DE99D}"/>
            </c:ext>
          </c:extLst>
        </c:ser>
        <c:ser>
          <c:idx val="2"/>
          <c:order val="2"/>
          <c:tx>
            <c:strRef>
              <c:f>Sheet1!$D$1</c:f>
              <c:strCache>
                <c:ptCount val="1"/>
                <c:pt idx="0">
                  <c:v>Probably/Definitely will visit</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2025 Wales trip takers</c:v>
                </c:pt>
                <c:pt idx="2">
                  <c:v>2025 Wales non-trip takers</c:v>
                </c:pt>
                <c:pt idx="3">
                  <c:v>Younger independents</c:v>
                </c:pt>
                <c:pt idx="4">
                  <c:v>Families 
</c:v>
                </c:pt>
                <c:pt idx="5">
                  <c:v>Older independents 
</c:v>
                </c:pt>
                <c:pt idx="6">
                  <c:v>Retirement age 
</c:v>
                </c:pt>
              </c:strCache>
            </c:strRef>
          </c:cat>
          <c:val>
            <c:numRef>
              <c:f>Sheet1!$D$2:$D$8</c:f>
              <c:numCache>
                <c:formatCode>0%</c:formatCode>
                <c:ptCount val="7"/>
                <c:pt idx="0">
                  <c:v>0.50855327468230005</c:v>
                </c:pt>
                <c:pt idx="1">
                  <c:v>0.53280730897009998</c:v>
                </c:pt>
                <c:pt idx="2">
                  <c:v>0.47387173396670002</c:v>
                </c:pt>
                <c:pt idx="3">
                  <c:v>0.6</c:v>
                </c:pt>
                <c:pt idx="4">
                  <c:v>0.49070631970259998</c:v>
                </c:pt>
                <c:pt idx="5">
                  <c:v>0.52115266707539998</c:v>
                </c:pt>
                <c:pt idx="6">
                  <c:v>0.5</c:v>
                </c:pt>
              </c:numCache>
            </c:numRef>
          </c:val>
          <c:extLst>
            <c:ext xmlns:c16="http://schemas.microsoft.com/office/drawing/2014/chart" uri="{C3380CC4-5D6E-409C-BE32-E72D297353CC}">
              <c16:uniqueId val="{0000000D-13D9-49CC-8A69-1C7BE79DE99D}"/>
            </c:ext>
          </c:extLst>
        </c:ser>
        <c:ser>
          <c:idx val="3"/>
          <c:order val="3"/>
          <c:tx>
            <c:strRef>
              <c:f>Sheet1!$E$1</c:f>
              <c:strCache>
                <c:ptCount val="1"/>
                <c:pt idx="0">
                  <c:v>Already booked</c:v>
                </c:pt>
              </c:strCache>
            </c:strRef>
          </c:tx>
          <c:spPr>
            <a:solidFill>
              <a:srgbClr val="518A45"/>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2025 Wales trip takers</c:v>
                </c:pt>
                <c:pt idx="2">
                  <c:v>2025 Wales non-trip takers</c:v>
                </c:pt>
                <c:pt idx="3">
                  <c:v>Younger independents</c:v>
                </c:pt>
                <c:pt idx="4">
                  <c:v>Families 
</c:v>
                </c:pt>
                <c:pt idx="5">
                  <c:v>Older independents 
</c:v>
                </c:pt>
                <c:pt idx="6">
                  <c:v>Retirement age 
</c:v>
                </c:pt>
              </c:strCache>
            </c:strRef>
          </c:cat>
          <c:val>
            <c:numRef>
              <c:f>Sheet1!$E$2:$E$8</c:f>
              <c:numCache>
                <c:formatCode>0%</c:formatCode>
                <c:ptCount val="7"/>
                <c:pt idx="0">
                  <c:v>0.2412023460411</c:v>
                </c:pt>
                <c:pt idx="1">
                  <c:v>0.3446843853821</c:v>
                </c:pt>
                <c:pt idx="2">
                  <c:v>9.79809976247E-2</c:v>
                </c:pt>
                <c:pt idx="3">
                  <c:v>0.2</c:v>
                </c:pt>
                <c:pt idx="4">
                  <c:v>0.26022304832710003</c:v>
                </c:pt>
                <c:pt idx="5">
                  <c:v>0.24034334763949999</c:v>
                </c:pt>
                <c:pt idx="6">
                  <c:v>0.24139579349900001</c:v>
                </c:pt>
              </c:numCache>
            </c:numRef>
          </c:val>
          <c:extLst>
            <c:ext xmlns:c16="http://schemas.microsoft.com/office/drawing/2014/chart" uri="{C3380CC4-5D6E-409C-BE32-E72D297353CC}">
              <c16:uniqueId val="{00000002-F403-48D7-BC44-96367967F5E5}"/>
            </c:ext>
          </c:extLst>
        </c:ser>
        <c:dLbls>
          <c:dLblPos val="outEnd"/>
          <c:showLegendKey val="0"/>
          <c:showVal val="1"/>
          <c:showCatName val="0"/>
          <c:showSerName val="0"/>
          <c:showPercent val="0"/>
          <c:showBubbleSize val="0"/>
        </c:dLbls>
        <c:gapWidth val="150"/>
        <c:axId val="1678103263"/>
        <c:axId val="117706240"/>
      </c:barChart>
      <c:catAx>
        <c:axId val="167810326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17706240"/>
        <c:crosses val="autoZero"/>
        <c:auto val="1"/>
        <c:lblAlgn val="ctr"/>
        <c:lblOffset val="100"/>
        <c:noMultiLvlLbl val="0"/>
      </c:catAx>
      <c:valAx>
        <c:axId val="117706240"/>
        <c:scaling>
          <c:orientation val="minMax"/>
          <c:max val="1"/>
        </c:scaling>
        <c:delete val="1"/>
        <c:axPos val="l"/>
        <c:numFmt formatCode="0%" sourceLinked="1"/>
        <c:majorTickMark val="none"/>
        <c:minorTickMark val="none"/>
        <c:tickLblPos val="nextTo"/>
        <c:crossAx val="1678103263"/>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421619643119189E-2"/>
          <c:y val="0.21022768414337303"/>
          <c:w val="0.95715676071376166"/>
          <c:h val="0.56867672640256861"/>
        </c:manualLayout>
      </c:layout>
      <c:barChart>
        <c:barDir val="col"/>
        <c:grouping val="clustered"/>
        <c:varyColors val="0"/>
        <c:ser>
          <c:idx val="0"/>
          <c:order val="0"/>
          <c:tx>
            <c:strRef>
              <c:f>Sheet1!$B$1</c:f>
              <c:strCache>
                <c:ptCount val="1"/>
                <c:pt idx="0">
                  <c:v> Significant/Major Influence</c:v>
                </c:pt>
              </c:strCache>
            </c:strRef>
          </c:tx>
          <c:spPr>
            <a:solidFill>
              <a:schemeClr val="accent4"/>
            </a:solidFill>
            <a:ln>
              <a:solidFill>
                <a:srgbClr val="120742"/>
              </a:solidFill>
            </a:ln>
            <a:effectLst/>
          </c:spPr>
          <c:invertIfNegative val="0"/>
          <c:dLbls>
            <c:dLbl>
              <c:idx val="3"/>
              <c:layout>
                <c:manualLayout>
                  <c:x val="0"/>
                  <c:y val="4.3582808881146937E-3"/>
                </c:manualLayout>
              </c:layout>
              <c:tx>
                <c:rich>
                  <a:bodyPr/>
                  <a:lstStyle/>
                  <a:p>
                    <a:fld id="{33E7057E-DB62-4F30-9E2F-F2DF7F5F0416}" type="VALUE">
                      <a:rPr lang="en-US" smtClean="0"/>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1D9-4C1D-9B4C-FDC1DCAC659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Website</c:v>
                </c:pt>
                <c:pt idx="1">
                  <c:v>e-CRM</c:v>
                </c:pt>
                <c:pt idx="2">
                  <c:v>Campaign</c:v>
                </c:pt>
                <c:pt idx="3">
                  <c:v>Social Media
</c:v>
                </c:pt>
                <c:pt idx="5">
                  <c:v>Younger Independents</c:v>
                </c:pt>
                <c:pt idx="6">
                  <c:v>Families</c:v>
                </c:pt>
                <c:pt idx="7">
                  <c:v>Older Independents</c:v>
                </c:pt>
                <c:pt idx="8">
                  <c:v>Retirement Age</c:v>
                </c:pt>
              </c:strCache>
            </c:strRef>
          </c:cat>
          <c:val>
            <c:numRef>
              <c:f>Sheet1!$B$2:$B$10</c:f>
              <c:numCache>
                <c:formatCode>0%</c:formatCode>
                <c:ptCount val="9"/>
                <c:pt idx="0">
                  <c:v>0.2121212121212</c:v>
                </c:pt>
                <c:pt idx="1">
                  <c:v>0.25514950166110001</c:v>
                </c:pt>
                <c:pt idx="2">
                  <c:v>0.30296377607030001</c:v>
                </c:pt>
                <c:pt idx="3">
                  <c:v>0.3260869565217</c:v>
                </c:pt>
                <c:pt idx="5">
                  <c:v>0.20833333333330001</c:v>
                </c:pt>
                <c:pt idx="6">
                  <c:v>0.29702970297030001</c:v>
                </c:pt>
                <c:pt idx="7">
                  <c:v>0.27133655394529999</c:v>
                </c:pt>
                <c:pt idx="8">
                  <c:v>0.27079303675049998</c:v>
                </c:pt>
              </c:numCache>
            </c:numRef>
          </c:val>
          <c:extLst>
            <c:ext xmlns:c16="http://schemas.microsoft.com/office/drawing/2014/chart" uri="{C3380CC4-5D6E-409C-BE32-E72D297353CC}">
              <c16:uniqueId val="{00000000-8D6F-4734-96C5-FF93F746A491}"/>
            </c:ext>
          </c:extLst>
        </c:ser>
        <c:dLbls>
          <c:showLegendKey val="0"/>
          <c:showVal val="0"/>
          <c:showCatName val="0"/>
          <c:showSerName val="0"/>
          <c:showPercent val="0"/>
          <c:showBubbleSize val="0"/>
        </c:dLbls>
        <c:gapWidth val="112"/>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42236313918812"/>
          <c:y val="3.5791760106560551E-2"/>
          <c:w val="0.69129354207856697"/>
          <c:h val="0.92841647978687891"/>
        </c:manualLayout>
      </c:layout>
      <c:barChart>
        <c:barDir val="bar"/>
        <c:grouping val="clustered"/>
        <c:varyColors val="0"/>
        <c:ser>
          <c:idx val="0"/>
          <c:order val="0"/>
          <c:tx>
            <c:strRef>
              <c:f>Sheet1!$B$1</c:f>
              <c:strCache>
                <c:ptCount val="1"/>
                <c:pt idx="0">
                  <c:v>%</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In 2027</c:v>
                </c:pt>
                <c:pt idx="1">
                  <c:v>In 2028</c:v>
                </c:pt>
                <c:pt idx="2">
                  <c:v>2029 or later</c:v>
                </c:pt>
                <c:pt idx="3">
                  <c:v>Don't know</c:v>
                </c:pt>
              </c:strCache>
            </c:strRef>
          </c:cat>
          <c:val>
            <c:numRef>
              <c:f>Sheet1!$B$2:$B$5</c:f>
              <c:numCache>
                <c:formatCode>0%</c:formatCode>
                <c:ptCount val="4"/>
                <c:pt idx="0">
                  <c:v>0.24609375</c:v>
                </c:pt>
                <c:pt idx="1">
                  <c:v>0.03</c:v>
                </c:pt>
                <c:pt idx="2">
                  <c:v>0.01</c:v>
                </c:pt>
                <c:pt idx="3">
                  <c:v>0.7138671875</c:v>
                </c:pt>
              </c:numCache>
            </c:numRef>
          </c:val>
          <c:extLst>
            <c:ext xmlns:c16="http://schemas.microsoft.com/office/drawing/2014/chart" uri="{C3380CC4-5D6E-409C-BE32-E72D297353CC}">
              <c16:uniqueId val="{00000000-75E6-413F-BA92-B31D5D03548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8"/>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Personal circumstances (e.g. work, family, etc.)</c:v>
                </c:pt>
                <c:pt idx="1">
                  <c:v>No particular reason</c:v>
                </c:pt>
                <c:pt idx="2">
                  <c:v>I've been before and wanted to try somewhere else</c:v>
                </c:pt>
                <c:pt idx="3">
                  <c:v>My general health</c:v>
                </c:pt>
                <c:pt idx="4">
                  <c:v>I took an overseas holiday instead</c:v>
                </c:pt>
                <c:pt idx="5">
                  <c:v>I am cutting back on the number of trips I am taking.</c:v>
                </c:pt>
                <c:pt idx="6">
                  <c:v>A special offer or package somewhere else made it more preferable</c:v>
                </c:pt>
                <c:pt idx="7">
                  <c:v>I couldn't afford a trip to/within Wales</c:v>
                </c:pt>
                <c:pt idx="8">
                  <c:v>Too far to travel</c:v>
                </c:pt>
                <c:pt idx="9">
                  <c:v>It's difficult to travel to or around Wales</c:v>
                </c:pt>
                <c:pt idx="10">
                  <c:v>Weather conditions in Wales put me off</c:v>
                </c:pt>
                <c:pt idx="11">
                  <c:v>Wales was more expensive than other destinations</c:v>
                </c:pt>
              </c:strCache>
            </c:strRef>
          </c:cat>
          <c:val>
            <c:numRef>
              <c:f>Sheet1!$B$2:$B$13</c:f>
              <c:numCache>
                <c:formatCode>0%</c:formatCode>
                <c:ptCount val="12"/>
                <c:pt idx="0">
                  <c:v>0.3361045130641</c:v>
                </c:pt>
                <c:pt idx="1">
                  <c:v>0.15617577197150001</c:v>
                </c:pt>
                <c:pt idx="2">
                  <c:v>0.15439429928740001</c:v>
                </c:pt>
                <c:pt idx="3">
                  <c:v>0.1538004750594</c:v>
                </c:pt>
                <c:pt idx="4">
                  <c:v>0.1425178147268</c:v>
                </c:pt>
                <c:pt idx="5">
                  <c:v>9.6199524940619993E-2</c:v>
                </c:pt>
                <c:pt idx="6">
                  <c:v>8.9667458432300007E-2</c:v>
                </c:pt>
                <c:pt idx="7">
                  <c:v>7.7197149643709995E-2</c:v>
                </c:pt>
                <c:pt idx="8">
                  <c:v>6.4726840855110004E-2</c:v>
                </c:pt>
                <c:pt idx="9">
                  <c:v>6.413301662708E-2</c:v>
                </c:pt>
                <c:pt idx="10">
                  <c:v>5.7007125890740001E-2</c:v>
                </c:pt>
                <c:pt idx="11">
                  <c:v>3.9192399049879999E-2</c:v>
                </c:pt>
              </c:numCache>
            </c:numRef>
          </c:val>
          <c:extLst>
            <c:ext xmlns:c16="http://schemas.microsoft.com/office/drawing/2014/chart" uri="{C3380CC4-5D6E-409C-BE32-E72D297353CC}">
              <c16:uniqueId val="{00000000-8142-4028-82F6-D759CEE51F40}"/>
            </c:ext>
          </c:extLst>
        </c:ser>
        <c:dLbls>
          <c:showLegendKey val="0"/>
          <c:showVal val="0"/>
          <c:showCatName val="0"/>
          <c:showSerName val="0"/>
          <c:showPercent val="0"/>
          <c:showBubbleSize val="0"/>
        </c:dLbls>
        <c:gapWidth val="112"/>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rgbClr val="002060"/>
              </a:solidFill>
            </a:ln>
          </c:spPr>
          <c:dPt>
            <c:idx val="0"/>
            <c:bubble3D val="0"/>
            <c:spPr>
              <a:solidFill>
                <a:srgbClr val="120742"/>
              </a:solidFill>
              <a:ln w="19050">
                <a:solidFill>
                  <a:srgbClr val="002060"/>
                </a:solidFill>
              </a:ln>
              <a:effectLst/>
            </c:spPr>
            <c:extLst>
              <c:ext xmlns:c16="http://schemas.microsoft.com/office/drawing/2014/chart" uri="{C3380CC4-5D6E-409C-BE32-E72D297353CC}">
                <c16:uniqueId val="{00000001-EF4B-4D03-A529-883D401E43B1}"/>
              </c:ext>
            </c:extLst>
          </c:dPt>
          <c:dPt>
            <c:idx val="1"/>
            <c:bubble3D val="0"/>
            <c:spPr>
              <a:solidFill>
                <a:schemeClr val="bg1"/>
              </a:solidFill>
              <a:ln w="19050">
                <a:solidFill>
                  <a:srgbClr val="002060"/>
                </a:solidFill>
              </a:ln>
              <a:effectLst/>
            </c:spPr>
            <c:extLst>
              <c:ext xmlns:c16="http://schemas.microsoft.com/office/drawing/2014/chart" uri="{C3380CC4-5D6E-409C-BE32-E72D297353CC}">
                <c16:uniqueId val="{00000003-EF4B-4D03-A529-883D401E43B1}"/>
              </c:ext>
            </c:extLst>
          </c:dPt>
          <c:cat>
            <c:strRef>
              <c:f>Sheet1!$A$2:$A$3</c:f>
              <c:strCache>
                <c:ptCount val="1"/>
                <c:pt idx="0">
                  <c:v>1st Qtr</c:v>
                </c:pt>
              </c:strCache>
            </c:strRef>
          </c:cat>
          <c:val>
            <c:numRef>
              <c:f>Sheet1!$B$2:$B$3</c:f>
              <c:numCache>
                <c:formatCode>0%</c:formatCode>
                <c:ptCount val="2"/>
                <c:pt idx="0">
                  <c:v>0.39</c:v>
                </c:pt>
                <c:pt idx="1">
                  <c:v>0.61</c:v>
                </c:pt>
              </c:numCache>
            </c:numRef>
          </c:val>
          <c:extLst>
            <c:ext xmlns:c16="http://schemas.microsoft.com/office/drawing/2014/chart" uri="{C3380CC4-5D6E-409C-BE32-E72D297353CC}">
              <c16:uniqueId val="{00000004-EF4B-4D03-A529-883D401E43B1}"/>
            </c:ext>
          </c:extLst>
        </c:ser>
        <c:dLbls>
          <c:showLegendKey val="0"/>
          <c:showVal val="0"/>
          <c:showCatName val="0"/>
          <c:showSerName val="0"/>
          <c:showPercent val="0"/>
          <c:showBubbleSize val="0"/>
          <c:showLeaderLines val="1"/>
        </c:dLbls>
        <c:firstSliceAng val="0"/>
        <c:holeSize val="72"/>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615583231210855"/>
          <c:y val="5.2020181691446551E-2"/>
          <c:w val="0.53384416768789145"/>
          <c:h val="0.92841647978687891"/>
        </c:manualLayout>
      </c:layout>
      <c:barChart>
        <c:barDir val="bar"/>
        <c:grouping val="clustered"/>
        <c:varyColors val="0"/>
        <c:ser>
          <c:idx val="0"/>
          <c:order val="0"/>
          <c:tx>
            <c:strRef>
              <c:f>Sheet1!$B$1</c:f>
              <c:strCache>
                <c:ptCount val="1"/>
                <c:pt idx="0">
                  <c:v>%</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Went somewhere else in British Isles or Ireland</c:v>
                </c:pt>
                <c:pt idx="1">
                  <c:v>Went somewhere else abroad</c:v>
                </c:pt>
                <c:pt idx="2">
                  <c:v>Did not take a holiday at all</c:v>
                </c:pt>
              </c:strCache>
            </c:strRef>
          </c:cat>
          <c:val>
            <c:numRef>
              <c:f>Sheet1!$B$2:$B$4</c:f>
              <c:numCache>
                <c:formatCode>0%</c:formatCode>
                <c:ptCount val="3"/>
                <c:pt idx="0">
                  <c:v>0.49109263657960001</c:v>
                </c:pt>
                <c:pt idx="1">
                  <c:v>0.28503562945369998</c:v>
                </c:pt>
                <c:pt idx="2">
                  <c:v>0.32482185273160002</c:v>
                </c:pt>
              </c:numCache>
            </c:numRef>
          </c:val>
          <c:extLst>
            <c:ext xmlns:c16="http://schemas.microsoft.com/office/drawing/2014/chart" uri="{C3380CC4-5D6E-409C-BE32-E72D297353CC}">
              <c16:uniqueId val="{00000000-000E-44DA-B5A9-FEDEC2D1B80A}"/>
            </c:ext>
          </c:extLst>
        </c:ser>
        <c:dLbls>
          <c:showLegendKey val="0"/>
          <c:showVal val="0"/>
          <c:showCatName val="0"/>
          <c:showSerName val="0"/>
          <c:showPercent val="0"/>
          <c:showBubbleSize val="0"/>
        </c:dLbls>
        <c:gapWidth val="150"/>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Where</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043F"/>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England</c:v>
                </c:pt>
                <c:pt idx="1">
                  <c:v>Scotland</c:v>
                </c:pt>
                <c:pt idx="2">
                  <c:v>Republic of Ireland</c:v>
                </c:pt>
                <c:pt idx="3">
                  <c:v>Northern Ireland</c:v>
                </c:pt>
              </c:strCache>
            </c:strRef>
          </c:cat>
          <c:val>
            <c:numRef>
              <c:f>Sheet1!$B$2:$B$5</c:f>
              <c:numCache>
                <c:formatCode>0%</c:formatCode>
                <c:ptCount val="4"/>
                <c:pt idx="0">
                  <c:v>0.78476420798070001</c:v>
                </c:pt>
                <c:pt idx="1">
                  <c:v>0.186215235792</c:v>
                </c:pt>
                <c:pt idx="2">
                  <c:v>3.385731559855E-2</c:v>
                </c:pt>
                <c:pt idx="3">
                  <c:v>3.0229746070130001E-2</c:v>
                </c:pt>
              </c:numCache>
            </c:numRef>
          </c:val>
          <c:extLst>
            <c:ext xmlns:c16="http://schemas.microsoft.com/office/drawing/2014/chart" uri="{C3380CC4-5D6E-409C-BE32-E72D297353CC}">
              <c16:uniqueId val="{00000000-A4B5-4EB4-8632-F4730CEE4270}"/>
            </c:ext>
          </c:extLst>
        </c:ser>
        <c:dLbls>
          <c:showLegendKey val="0"/>
          <c:showVal val="0"/>
          <c:showCatName val="0"/>
          <c:showSerName val="0"/>
          <c:showPercent val="0"/>
          <c:showBubbleSize val="0"/>
        </c:dLbls>
        <c:gapWidth val="112"/>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withinLinearReversed" id="21">
  <a:schemeClr val="accent1"/>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0.21678</cdr:x>
      <cdr:y>0.16131</cdr:y>
    </cdr:from>
    <cdr:to>
      <cdr:x>0.26796</cdr:x>
      <cdr:y>0.25166</cdr:y>
    </cdr:to>
    <cdr:sp macro="" textlink="">
      <cdr:nvSpPr>
        <cdr:cNvPr id="2" name="TextBox 1">
          <a:extLst xmlns:a="http://schemas.openxmlformats.org/drawingml/2006/main">
            <a:ext uri="{FF2B5EF4-FFF2-40B4-BE49-F238E27FC236}">
              <a16:creationId xmlns:a16="http://schemas.microsoft.com/office/drawing/2014/main" id="{22B9348A-C50A-00D7-CE8A-AE3F8C51F8B9}"/>
            </a:ext>
          </a:extLst>
        </cdr:cNvPr>
        <cdr:cNvSpPr txBox="1"/>
      </cdr:nvSpPr>
      <cdr:spPr>
        <a:xfrm xmlns:a="http://schemas.openxmlformats.org/drawingml/2006/main">
          <a:off x="2419954" y="617267"/>
          <a:ext cx="571383" cy="34574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kern="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0.02835</cdr:x>
      <cdr:y>0.67253</cdr:y>
    </cdr:from>
    <cdr:to>
      <cdr:x>0.97165</cdr:x>
      <cdr:y>0.67253</cdr:y>
    </cdr:to>
    <cdr:cxnSp macro="">
      <cdr:nvCxnSpPr>
        <cdr:cNvPr id="2" name="Straight Connector 1">
          <a:extLst xmlns:a="http://schemas.openxmlformats.org/drawingml/2006/main">
            <a:ext uri="{FF2B5EF4-FFF2-40B4-BE49-F238E27FC236}">
              <a16:creationId xmlns:a16="http://schemas.microsoft.com/office/drawing/2014/main" id="{118E5468-BD20-0216-A432-7518EE5F4063}"/>
            </a:ext>
          </a:extLst>
        </cdr:cNvPr>
        <cdr:cNvCxnSpPr>
          <a:cxnSpLocks xmlns:a="http://schemas.openxmlformats.org/drawingml/2006/main"/>
        </cdr:cNvCxnSpPr>
      </cdr:nvCxnSpPr>
      <cdr:spPr>
        <a:xfrm xmlns:a="http://schemas.openxmlformats.org/drawingml/2006/main" flipH="1">
          <a:off x="134125" y="2151342"/>
          <a:ext cx="4462180" cy="0"/>
        </a:xfrm>
        <a:prstGeom xmlns:a="http://schemas.openxmlformats.org/drawingml/2006/main" prst="line">
          <a:avLst/>
        </a:prstGeom>
        <a:ln xmlns:a="http://schemas.openxmlformats.org/drawingml/2006/main" w="12700">
          <a:solidFill>
            <a:schemeClr val="bg1">
              <a:lumMod val="85000"/>
            </a:schemeClr>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734B23F-C8EF-F3EF-99E7-364B65C229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3C1D5AD-4C08-6090-1813-FFA36F54F6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5525A5-1924-46B5-A4BC-19070D8266EF}" type="datetimeFigureOut">
              <a:rPr lang="en-GB" smtClean="0"/>
              <a:t>30/09/2026</a:t>
            </a:fld>
            <a:endParaRPr lang="en-GB"/>
          </a:p>
        </p:txBody>
      </p:sp>
      <p:sp>
        <p:nvSpPr>
          <p:cNvPr id="4" name="Footer Placeholder 3">
            <a:extLst>
              <a:ext uri="{FF2B5EF4-FFF2-40B4-BE49-F238E27FC236}">
                <a16:creationId xmlns:a16="http://schemas.microsoft.com/office/drawing/2014/main" id="{1B1386DA-A9CF-BA47-44D3-626F281E312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2962688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ADF16F-C23A-46E2-B2D7-FCEE5848A642}" type="datetimeFigureOut">
              <a:rPr lang="en-GB" smtClean="0"/>
              <a:t>30/09/2026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91B856-5973-49AE-9977-E24CB412D712}" type="slidenum">
              <a:rPr lang="en-GB" smtClean="0"/>
              <a:t>‹#›</a:t>
            </a:fld>
            <a:endParaRPr lang="en-GB"/>
          </a:p>
        </p:txBody>
      </p:sp>
    </p:spTree>
    <p:extLst>
      <p:ext uri="{BB962C8B-B14F-4D97-AF65-F5344CB8AC3E}">
        <p14:creationId xmlns:p14="http://schemas.microsoft.com/office/powerpoint/2010/main" val="165251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ea typeface="ＭＳ Ｐゴシック" pitchFamily="1" charset="-128"/>
              </a:defRPr>
            </a:lvl1pPr>
            <a:lvl2pPr marL="742950" indent="-285750" algn="l" eaLnBrk="0" hangingPunct="0">
              <a:spcBef>
                <a:spcPct val="30000"/>
              </a:spcBef>
              <a:defRPr sz="1200">
                <a:solidFill>
                  <a:schemeClr val="tx1"/>
                </a:solidFill>
                <a:latin typeface="Arial" charset="0"/>
                <a:ea typeface="ＭＳ Ｐゴシック" pitchFamily="1" charset="-128"/>
              </a:defRPr>
            </a:lvl2pPr>
            <a:lvl3pPr marL="1143000" indent="-228600" algn="l" eaLnBrk="0" hangingPunct="0">
              <a:spcBef>
                <a:spcPct val="30000"/>
              </a:spcBef>
              <a:defRPr sz="1200">
                <a:solidFill>
                  <a:schemeClr val="tx1"/>
                </a:solidFill>
                <a:latin typeface="Arial" charset="0"/>
                <a:ea typeface="ＭＳ Ｐゴシック" pitchFamily="1" charset="-128"/>
              </a:defRPr>
            </a:lvl3pPr>
            <a:lvl4pPr marL="1600200" indent="-228600" algn="l" eaLnBrk="0" hangingPunct="0">
              <a:spcBef>
                <a:spcPct val="30000"/>
              </a:spcBef>
              <a:defRPr sz="1200">
                <a:solidFill>
                  <a:schemeClr val="tx1"/>
                </a:solidFill>
                <a:latin typeface="Arial" charset="0"/>
                <a:ea typeface="ＭＳ Ｐゴシック" pitchFamily="1" charset="-128"/>
              </a:defRPr>
            </a:lvl4pPr>
            <a:lvl5pPr marL="2057400" indent="-228600" algn="l" eaLnBrk="0" hangingPunct="0">
              <a:spcBef>
                <a:spcPct val="30000"/>
              </a:spcBef>
              <a:defRPr sz="1200">
                <a:solidFill>
                  <a:schemeClr val="tx1"/>
                </a:solidFill>
                <a:latin typeface="Arial" charset="0"/>
                <a:ea typeface="ＭＳ Ｐゴシック" pitchFamily="1"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1"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1"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1"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1" charset="-128"/>
              </a:defRPr>
            </a:lvl9pPr>
          </a:lstStyle>
          <a:p>
            <a:pPr marL="0" marR="0" lvl="0" indent="0" algn="r" defTabSz="457200" rtl="0" eaLnBrk="0" fontAlgn="auto" latinLnBrk="0" hangingPunct="0">
              <a:lnSpc>
                <a:spcPct val="100000"/>
              </a:lnSpc>
              <a:spcBef>
                <a:spcPct val="0"/>
              </a:spcBef>
              <a:spcAft>
                <a:spcPts val="0"/>
              </a:spcAft>
              <a:buClrTx/>
              <a:buSzTx/>
              <a:buFontTx/>
              <a:buNone/>
              <a:tabLst/>
              <a:defRPr/>
            </a:pPr>
            <a:fld id="{E8EBDEFB-99C6-43D2-BB77-DF7517F4543C}" type="slidenum">
              <a:rPr kumimoji="0" lang="en-US" altLang="en-US"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457200" rtl="0" eaLnBrk="0" fontAlgn="auto" latinLnBrk="0" hangingPunct="0">
                <a:lnSpc>
                  <a:spcPct val="100000"/>
                </a:lnSpc>
                <a:spcBef>
                  <a:spcPct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
        <p:nvSpPr>
          <p:cNvPr id="7171" name="Rectangle 2"/>
          <p:cNvSpPr>
            <a:spLocks noGrp="1" noRot="1" noChangeAspect="1" noChangeArrowheads="1" noTextEdit="1"/>
          </p:cNvSpPr>
          <p:nvPr>
            <p:ph type="sldImg"/>
          </p:nvPr>
        </p:nvSpPr>
        <p:spPr>
          <a:ln/>
        </p:spPr>
        <p:txBody>
          <a:bodyPr/>
          <a:lstStyle/>
          <a:p>
            <a:endParaRPr lang="en-GB"/>
          </a:p>
        </p:txBody>
      </p:sp>
      <p:sp>
        <p:nvSpPr>
          <p:cNvPr id="7172" name="Rectangle 3"/>
          <p:cNvSpPr>
            <a:spLocks noGrp="1" noChangeArrowheads="1"/>
          </p:cNvSpPr>
          <p:nvPr>
            <p:ph type="body" idx="1"/>
          </p:nvPr>
        </p:nvSpPr>
        <p:spPr>
          <a:noFill/>
        </p:spPr>
        <p:txBody>
          <a:bodyPr/>
          <a:lstStyle/>
          <a:p>
            <a:pPr eaLnBrk="1" hangingPunct="1"/>
            <a:endParaRPr lang="en-GB" altLang="en-US"/>
          </a:p>
        </p:txBody>
      </p:sp>
    </p:spTree>
    <p:extLst>
      <p:ext uri="{BB962C8B-B14F-4D97-AF65-F5344CB8AC3E}">
        <p14:creationId xmlns:p14="http://schemas.microsoft.com/office/powerpoint/2010/main" val="279863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4</a:t>
            </a:fld>
            <a:endParaRPr lang="en-GB"/>
          </a:p>
        </p:txBody>
      </p:sp>
    </p:spTree>
    <p:extLst>
      <p:ext uri="{BB962C8B-B14F-4D97-AF65-F5344CB8AC3E}">
        <p14:creationId xmlns:p14="http://schemas.microsoft.com/office/powerpoint/2010/main" val="343633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7</a:t>
            </a:fld>
            <a:endParaRPr lang="en-GB"/>
          </a:p>
        </p:txBody>
      </p:sp>
    </p:spTree>
    <p:extLst>
      <p:ext uri="{BB962C8B-B14F-4D97-AF65-F5344CB8AC3E}">
        <p14:creationId xmlns:p14="http://schemas.microsoft.com/office/powerpoint/2010/main" val="1781450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2ED97-0C89-9A49-91BB-7ED2F5DEB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AE64DE-9AA3-81F9-4FCF-B36806DB697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0AA6FEA-EEFA-D354-079D-3D3EFC77BCE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B6666317-63D5-08EA-F24F-8BFBDD1EE6AA}"/>
              </a:ext>
            </a:extLst>
          </p:cNvPr>
          <p:cNvSpPr>
            <a:spLocks noGrp="1"/>
          </p:cNvSpPr>
          <p:nvPr>
            <p:ph type="sldNum" sz="quarter" idx="5"/>
          </p:nvPr>
        </p:nvSpPr>
        <p:spPr/>
        <p:txBody>
          <a:bodyPr/>
          <a:lstStyle/>
          <a:p>
            <a:fld id="{E591B856-5973-49AE-9977-E24CB412D712}" type="slidenum">
              <a:rPr lang="en-GB" smtClean="0"/>
              <a:t>9</a:t>
            </a:fld>
            <a:endParaRPr lang="en-GB"/>
          </a:p>
        </p:txBody>
      </p:sp>
    </p:spTree>
    <p:extLst>
      <p:ext uri="{BB962C8B-B14F-4D97-AF65-F5344CB8AC3E}">
        <p14:creationId xmlns:p14="http://schemas.microsoft.com/office/powerpoint/2010/main" val="3040032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B3B66-5EDF-8310-0FC4-0A0D72059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9F6B32-5503-4D9E-02BC-D4B4B898D00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16316B2-6874-BFF9-022D-0E4826B1F6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297F1770-4D35-34CE-789D-C7CCCC36D77F}"/>
              </a:ext>
            </a:extLst>
          </p:cNvPr>
          <p:cNvSpPr>
            <a:spLocks noGrp="1"/>
          </p:cNvSpPr>
          <p:nvPr>
            <p:ph type="sldNum" sz="quarter" idx="5"/>
          </p:nvPr>
        </p:nvSpPr>
        <p:spPr/>
        <p:txBody>
          <a:bodyPr/>
          <a:lstStyle/>
          <a:p>
            <a:fld id="{E591B856-5973-49AE-9977-E24CB412D712}" type="slidenum">
              <a:rPr lang="en-GB" smtClean="0"/>
              <a:t>11</a:t>
            </a:fld>
            <a:endParaRPr lang="en-GB"/>
          </a:p>
        </p:txBody>
      </p:sp>
    </p:spTree>
    <p:extLst>
      <p:ext uri="{BB962C8B-B14F-4D97-AF65-F5344CB8AC3E}">
        <p14:creationId xmlns:p14="http://schemas.microsoft.com/office/powerpoint/2010/main" val="2779589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27E23-A459-6583-B287-B41EB13037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3AA08C-400D-ED99-F5AE-40A23633040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EF8A656-3157-9E8D-3E82-51C13AFFE815}"/>
              </a:ext>
            </a:extLst>
          </p:cNvPr>
          <p:cNvSpPr>
            <a:spLocks noGrp="1"/>
          </p:cNvSpPr>
          <p:nvPr>
            <p:ph type="body" idx="1"/>
          </p:nvPr>
        </p:nvSpPr>
        <p:spPr/>
        <p:txBody>
          <a:bodyPr/>
          <a:lstStyle/>
          <a:p>
            <a:endParaRPr lang="en-GB" b="0"/>
          </a:p>
        </p:txBody>
      </p:sp>
      <p:sp>
        <p:nvSpPr>
          <p:cNvPr id="4" name="Slide Number Placeholder 3">
            <a:extLst>
              <a:ext uri="{FF2B5EF4-FFF2-40B4-BE49-F238E27FC236}">
                <a16:creationId xmlns:a16="http://schemas.microsoft.com/office/drawing/2014/main" id="{6187267B-D5BB-681B-B77A-F85DA7D63E85}"/>
              </a:ext>
            </a:extLst>
          </p:cNvPr>
          <p:cNvSpPr>
            <a:spLocks noGrp="1"/>
          </p:cNvSpPr>
          <p:nvPr>
            <p:ph type="sldNum" sz="quarter" idx="5"/>
          </p:nvPr>
        </p:nvSpPr>
        <p:spPr/>
        <p:txBody>
          <a:bodyPr/>
          <a:lstStyle/>
          <a:p>
            <a:fld id="{E591B856-5973-49AE-9977-E24CB412D712}" type="slidenum">
              <a:rPr lang="en-GB" smtClean="0"/>
              <a:t>13</a:t>
            </a:fld>
            <a:endParaRPr lang="en-GB"/>
          </a:p>
        </p:txBody>
      </p:sp>
    </p:spTree>
    <p:extLst>
      <p:ext uri="{BB962C8B-B14F-4D97-AF65-F5344CB8AC3E}">
        <p14:creationId xmlns:p14="http://schemas.microsoft.com/office/powerpoint/2010/main" val="4182958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DA755-61E9-5671-452B-B491F1BAAD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D424C-22E2-7B69-C118-116CCB22CC7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0197EBA-84FF-7B55-E257-FED36CEC11A6}"/>
              </a:ext>
            </a:extLst>
          </p:cNvPr>
          <p:cNvSpPr>
            <a:spLocks noGrp="1"/>
          </p:cNvSpPr>
          <p:nvPr>
            <p:ph type="body" idx="1"/>
          </p:nvPr>
        </p:nvSpPr>
        <p:spPr/>
        <p:txBody>
          <a:bodyPr/>
          <a:lstStyle/>
          <a:p>
            <a:endParaRPr lang="en-GB" b="0"/>
          </a:p>
        </p:txBody>
      </p:sp>
      <p:sp>
        <p:nvSpPr>
          <p:cNvPr id="4" name="Slide Number Placeholder 3">
            <a:extLst>
              <a:ext uri="{FF2B5EF4-FFF2-40B4-BE49-F238E27FC236}">
                <a16:creationId xmlns:a16="http://schemas.microsoft.com/office/drawing/2014/main" id="{4A5CF7D4-3996-B0D0-F3CE-10F698213227}"/>
              </a:ext>
            </a:extLst>
          </p:cNvPr>
          <p:cNvSpPr>
            <a:spLocks noGrp="1"/>
          </p:cNvSpPr>
          <p:nvPr>
            <p:ph type="sldNum" sz="quarter" idx="5"/>
          </p:nvPr>
        </p:nvSpPr>
        <p:spPr/>
        <p:txBody>
          <a:bodyPr/>
          <a:lstStyle/>
          <a:p>
            <a:fld id="{E591B856-5973-49AE-9977-E24CB412D712}" type="slidenum">
              <a:rPr lang="en-GB" smtClean="0"/>
              <a:t>14</a:t>
            </a:fld>
            <a:endParaRPr lang="en-GB"/>
          </a:p>
        </p:txBody>
      </p:sp>
    </p:spTree>
    <p:extLst>
      <p:ext uri="{BB962C8B-B14F-4D97-AF65-F5344CB8AC3E}">
        <p14:creationId xmlns:p14="http://schemas.microsoft.com/office/powerpoint/2010/main" val="2083816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15</a:t>
            </a:fld>
            <a:endParaRPr lang="en-GB"/>
          </a:p>
        </p:txBody>
      </p:sp>
    </p:spTree>
    <p:extLst>
      <p:ext uri="{BB962C8B-B14F-4D97-AF65-F5344CB8AC3E}">
        <p14:creationId xmlns:p14="http://schemas.microsoft.com/office/powerpoint/2010/main" val="3307203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3C06D-9596-934E-0B5A-7818EDA94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0E4F7-7379-3040-8C7D-29277844CD9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AEEC832-13B4-0779-B5C6-29545D8F32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D5A49DC-F3A4-6B1B-DCE3-0E8E08794327}"/>
              </a:ext>
            </a:extLst>
          </p:cNvPr>
          <p:cNvSpPr>
            <a:spLocks noGrp="1"/>
          </p:cNvSpPr>
          <p:nvPr>
            <p:ph type="sldNum" sz="quarter" idx="5"/>
          </p:nvPr>
        </p:nvSpPr>
        <p:spPr/>
        <p:txBody>
          <a:bodyPr/>
          <a:lstStyle/>
          <a:p>
            <a:fld id="{E591B856-5973-49AE-9977-E24CB412D712}" type="slidenum">
              <a:rPr lang="en-GB" smtClean="0"/>
              <a:t>16</a:t>
            </a:fld>
            <a:endParaRPr lang="en-GB"/>
          </a:p>
        </p:txBody>
      </p:sp>
    </p:spTree>
    <p:extLst>
      <p:ext uri="{BB962C8B-B14F-4D97-AF65-F5344CB8AC3E}">
        <p14:creationId xmlns:p14="http://schemas.microsoft.com/office/powerpoint/2010/main" val="3881431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17</a:t>
            </a:fld>
            <a:endParaRPr lang="en-GB"/>
          </a:p>
        </p:txBody>
      </p:sp>
    </p:spTree>
    <p:extLst>
      <p:ext uri="{BB962C8B-B14F-4D97-AF65-F5344CB8AC3E}">
        <p14:creationId xmlns:p14="http://schemas.microsoft.com/office/powerpoint/2010/main" val="2269958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9A4B7-4F5D-E7E6-13DD-303E8746A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F59892-1FDF-39A7-EEFA-6AB1534FB81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3F05B60-7B21-DA06-D70E-FC42331AA6E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8668A429-FEF8-F673-6ED9-650EE4F14B0C}"/>
              </a:ext>
            </a:extLst>
          </p:cNvPr>
          <p:cNvSpPr>
            <a:spLocks noGrp="1"/>
          </p:cNvSpPr>
          <p:nvPr>
            <p:ph type="sldNum" sz="quarter" idx="5"/>
          </p:nvPr>
        </p:nvSpPr>
        <p:spPr/>
        <p:txBody>
          <a:bodyPr/>
          <a:lstStyle/>
          <a:p>
            <a:fld id="{E591B856-5973-49AE-9977-E24CB412D712}" type="slidenum">
              <a:rPr lang="en-GB" smtClean="0"/>
              <a:t>21</a:t>
            </a:fld>
            <a:endParaRPr lang="en-GB"/>
          </a:p>
        </p:txBody>
      </p:sp>
    </p:spTree>
    <p:extLst>
      <p:ext uri="{BB962C8B-B14F-4D97-AF65-F5344CB8AC3E}">
        <p14:creationId xmlns:p14="http://schemas.microsoft.com/office/powerpoint/2010/main" val="124922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22</a:t>
            </a:fld>
            <a:endParaRPr lang="en-GB"/>
          </a:p>
        </p:txBody>
      </p:sp>
    </p:spTree>
    <p:extLst>
      <p:ext uri="{BB962C8B-B14F-4D97-AF65-F5344CB8AC3E}">
        <p14:creationId xmlns:p14="http://schemas.microsoft.com/office/powerpoint/2010/main" val="4260913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23</a:t>
            </a:fld>
            <a:endParaRPr lang="en-GB"/>
          </a:p>
        </p:txBody>
      </p:sp>
    </p:spTree>
    <p:extLst>
      <p:ext uri="{BB962C8B-B14F-4D97-AF65-F5344CB8AC3E}">
        <p14:creationId xmlns:p14="http://schemas.microsoft.com/office/powerpoint/2010/main" val="1519723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24</a:t>
            </a:fld>
            <a:endParaRPr lang="en-GB"/>
          </a:p>
        </p:txBody>
      </p:sp>
    </p:spTree>
    <p:extLst>
      <p:ext uri="{BB962C8B-B14F-4D97-AF65-F5344CB8AC3E}">
        <p14:creationId xmlns:p14="http://schemas.microsoft.com/office/powerpoint/2010/main" val="2538531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27</a:t>
            </a:fld>
            <a:endParaRPr lang="en-GB"/>
          </a:p>
        </p:txBody>
      </p:sp>
    </p:spTree>
    <p:extLst>
      <p:ext uri="{BB962C8B-B14F-4D97-AF65-F5344CB8AC3E}">
        <p14:creationId xmlns:p14="http://schemas.microsoft.com/office/powerpoint/2010/main" val="3445586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E591B856-5973-49AE-9977-E24CB412D712}" type="slidenum">
              <a:rPr lang="en-GB" smtClean="0"/>
              <a:t>28</a:t>
            </a:fld>
            <a:endParaRPr lang="en-GB"/>
          </a:p>
        </p:txBody>
      </p:sp>
    </p:spTree>
    <p:extLst>
      <p:ext uri="{BB962C8B-B14F-4D97-AF65-F5344CB8AC3E}">
        <p14:creationId xmlns:p14="http://schemas.microsoft.com/office/powerpoint/2010/main" val="527394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E591B856-5973-49AE-9977-E24CB412D712}" type="slidenum">
              <a:rPr lang="en-GB" smtClean="0"/>
              <a:t>29</a:t>
            </a:fld>
            <a:endParaRPr lang="en-GB"/>
          </a:p>
        </p:txBody>
      </p:sp>
    </p:spTree>
    <p:extLst>
      <p:ext uri="{BB962C8B-B14F-4D97-AF65-F5344CB8AC3E}">
        <p14:creationId xmlns:p14="http://schemas.microsoft.com/office/powerpoint/2010/main" val="531451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E591B856-5973-49AE-9977-E24CB412D712}" type="slidenum">
              <a:rPr lang="en-GB" smtClean="0"/>
              <a:t>32</a:t>
            </a:fld>
            <a:endParaRPr lang="en-GB"/>
          </a:p>
        </p:txBody>
      </p:sp>
    </p:spTree>
    <p:extLst>
      <p:ext uri="{BB962C8B-B14F-4D97-AF65-F5344CB8AC3E}">
        <p14:creationId xmlns:p14="http://schemas.microsoft.com/office/powerpoint/2010/main" val="1357728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C32EB-E83F-955F-40E2-54AF062AF8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3C30A-B8E2-D72F-5CF5-013CCA0060F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74AC1E9-2B4E-66D8-4678-2E5FD2D025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A140B401-4CC7-3466-B30D-1BFC93444D2D}"/>
              </a:ext>
            </a:extLst>
          </p:cNvPr>
          <p:cNvSpPr>
            <a:spLocks noGrp="1"/>
          </p:cNvSpPr>
          <p:nvPr>
            <p:ph type="sldNum" sz="quarter" idx="5"/>
          </p:nvPr>
        </p:nvSpPr>
        <p:spPr/>
        <p:txBody>
          <a:bodyPr/>
          <a:lstStyle/>
          <a:p>
            <a:fld id="{E591B856-5973-49AE-9977-E24CB412D712}" type="slidenum">
              <a:rPr lang="en-GB" smtClean="0"/>
              <a:t>35</a:t>
            </a:fld>
            <a:endParaRPr lang="en-GB"/>
          </a:p>
        </p:txBody>
      </p:sp>
    </p:spTree>
    <p:extLst>
      <p:ext uri="{BB962C8B-B14F-4D97-AF65-F5344CB8AC3E}">
        <p14:creationId xmlns:p14="http://schemas.microsoft.com/office/powerpoint/2010/main" val="618639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40</a:t>
            </a:fld>
            <a:endParaRPr lang="en-GB"/>
          </a:p>
        </p:txBody>
      </p:sp>
    </p:spTree>
    <p:extLst>
      <p:ext uri="{BB962C8B-B14F-4D97-AF65-F5344CB8AC3E}">
        <p14:creationId xmlns:p14="http://schemas.microsoft.com/office/powerpoint/2010/main" val="69909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41</a:t>
            </a:fld>
            <a:endParaRPr lang="en-GB"/>
          </a:p>
        </p:txBody>
      </p:sp>
    </p:spTree>
    <p:extLst>
      <p:ext uri="{BB962C8B-B14F-4D97-AF65-F5344CB8AC3E}">
        <p14:creationId xmlns:p14="http://schemas.microsoft.com/office/powerpoint/2010/main" val="2384849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99BD1-B025-610F-F241-9D084B2B9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A9B46C-0B1A-B9CA-2F8C-26E21A8BBB0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E558CE7-F45F-3055-F8FD-D003EAAF90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6BC58CDA-A146-E10C-59D6-CA850BB697E2}"/>
              </a:ext>
            </a:extLst>
          </p:cNvPr>
          <p:cNvSpPr>
            <a:spLocks noGrp="1"/>
          </p:cNvSpPr>
          <p:nvPr>
            <p:ph type="sldNum" sz="quarter" idx="5"/>
          </p:nvPr>
        </p:nvSpPr>
        <p:spPr/>
        <p:txBody>
          <a:bodyPr/>
          <a:lstStyle/>
          <a:p>
            <a:fld id="{E591B856-5973-49AE-9977-E24CB412D712}" type="slidenum">
              <a:rPr lang="en-GB" smtClean="0"/>
              <a:t>44</a:t>
            </a:fld>
            <a:endParaRPr lang="en-GB"/>
          </a:p>
        </p:txBody>
      </p:sp>
    </p:spTree>
    <p:extLst>
      <p:ext uri="{BB962C8B-B14F-4D97-AF65-F5344CB8AC3E}">
        <p14:creationId xmlns:p14="http://schemas.microsoft.com/office/powerpoint/2010/main" val="3885399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2C4AB-7AE7-F185-F932-10EB74E163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9F96BD-F609-A3EA-5344-67F5F2AC0EA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D34DC1F-A52E-ECEC-9846-87FC09AE30A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E06D979-FEBD-E8F1-EC57-A4EF40774C25}"/>
              </a:ext>
            </a:extLst>
          </p:cNvPr>
          <p:cNvSpPr>
            <a:spLocks noGrp="1"/>
          </p:cNvSpPr>
          <p:nvPr>
            <p:ph type="sldNum" sz="quarter" idx="5"/>
          </p:nvPr>
        </p:nvSpPr>
        <p:spPr/>
        <p:txBody>
          <a:bodyPr/>
          <a:lstStyle/>
          <a:p>
            <a:fld id="{E591B856-5973-49AE-9977-E24CB412D712}" type="slidenum">
              <a:rPr lang="en-GB" smtClean="0"/>
              <a:t>45</a:t>
            </a:fld>
            <a:endParaRPr lang="en-GB"/>
          </a:p>
        </p:txBody>
      </p:sp>
    </p:spTree>
    <p:extLst>
      <p:ext uri="{BB962C8B-B14F-4D97-AF65-F5344CB8AC3E}">
        <p14:creationId xmlns:p14="http://schemas.microsoft.com/office/powerpoint/2010/main" val="4258600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12C04-1E21-EE79-A052-1CB90035B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138D7-5CCC-B9E5-4FC8-82418F4B0CA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D7376EF-A679-0E9D-F13D-5A489B55FF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9C345FB4-934D-FEDD-1038-00552A85B78B}"/>
              </a:ext>
            </a:extLst>
          </p:cNvPr>
          <p:cNvSpPr>
            <a:spLocks noGrp="1"/>
          </p:cNvSpPr>
          <p:nvPr>
            <p:ph type="sldNum" sz="quarter" idx="5"/>
          </p:nvPr>
        </p:nvSpPr>
        <p:spPr/>
        <p:txBody>
          <a:bodyPr/>
          <a:lstStyle/>
          <a:p>
            <a:fld id="{E591B856-5973-49AE-9977-E24CB412D712}" type="slidenum">
              <a:rPr lang="en-GB" smtClean="0"/>
              <a:t>47</a:t>
            </a:fld>
            <a:endParaRPr lang="en-GB"/>
          </a:p>
        </p:txBody>
      </p:sp>
    </p:spTree>
    <p:extLst>
      <p:ext uri="{BB962C8B-B14F-4D97-AF65-F5344CB8AC3E}">
        <p14:creationId xmlns:p14="http://schemas.microsoft.com/office/powerpoint/2010/main" val="42041356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49</a:t>
            </a:fld>
            <a:endParaRPr lang="en-GB"/>
          </a:p>
        </p:txBody>
      </p:sp>
    </p:spTree>
    <p:extLst>
      <p:ext uri="{BB962C8B-B14F-4D97-AF65-F5344CB8AC3E}">
        <p14:creationId xmlns:p14="http://schemas.microsoft.com/office/powerpoint/2010/main" val="21555018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0FA8C-4B5B-6D2D-98AC-1F57A7EFAF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5D9DC-0A26-DF08-70C7-8FC91276BF1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358814E-0264-6D0C-EEDA-732E3897AD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C2D75223-8B1D-ED3D-011C-5D8BE092351D}"/>
              </a:ext>
            </a:extLst>
          </p:cNvPr>
          <p:cNvSpPr>
            <a:spLocks noGrp="1"/>
          </p:cNvSpPr>
          <p:nvPr>
            <p:ph type="sldNum" sz="quarter" idx="5"/>
          </p:nvPr>
        </p:nvSpPr>
        <p:spPr/>
        <p:txBody>
          <a:bodyPr/>
          <a:lstStyle/>
          <a:p>
            <a:fld id="{E591B856-5973-49AE-9977-E24CB412D712}" type="slidenum">
              <a:rPr lang="en-GB" smtClean="0"/>
              <a:t>52</a:t>
            </a:fld>
            <a:endParaRPr lang="en-GB"/>
          </a:p>
        </p:txBody>
      </p:sp>
    </p:spTree>
    <p:extLst>
      <p:ext uri="{BB962C8B-B14F-4D97-AF65-F5344CB8AC3E}">
        <p14:creationId xmlns:p14="http://schemas.microsoft.com/office/powerpoint/2010/main" val="3513241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54</a:t>
            </a:fld>
            <a:endParaRPr lang="en-GB"/>
          </a:p>
        </p:txBody>
      </p:sp>
    </p:spTree>
    <p:extLst>
      <p:ext uri="{BB962C8B-B14F-4D97-AF65-F5344CB8AC3E}">
        <p14:creationId xmlns:p14="http://schemas.microsoft.com/office/powerpoint/2010/main" val="37819402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56</a:t>
            </a:fld>
            <a:endParaRPr lang="en-GB"/>
          </a:p>
        </p:txBody>
      </p:sp>
    </p:spTree>
    <p:extLst>
      <p:ext uri="{BB962C8B-B14F-4D97-AF65-F5344CB8AC3E}">
        <p14:creationId xmlns:p14="http://schemas.microsoft.com/office/powerpoint/2010/main" val="3666345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6213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B8BAE3-D2A3-7831-5B75-2915FFE368AB}"/>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309700" y="336550"/>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7627200" y="0"/>
            <a:ext cx="4564800" cy="6858000"/>
          </a:xfrm>
        </p:spPr>
        <p:txBody>
          <a:bodyPr/>
          <a:lstStyle/>
          <a:p>
            <a:endParaRPr lang="en-GB"/>
          </a:p>
        </p:txBody>
      </p:sp>
      <p:sp>
        <p:nvSpPr>
          <p:cNvPr id="11" name="Content Placeholder 7">
            <a:extLst>
              <a:ext uri="{FF2B5EF4-FFF2-40B4-BE49-F238E27FC236}">
                <a16:creationId xmlns:a16="http://schemas.microsoft.com/office/drawing/2014/main" id="{3057EE98-D455-EF97-934A-9518EB5A068C}"/>
              </a:ext>
            </a:extLst>
          </p:cNvPr>
          <p:cNvSpPr>
            <a:spLocks noGrp="1"/>
          </p:cNvSpPr>
          <p:nvPr>
            <p:ph sz="quarter" idx="14"/>
          </p:nvPr>
        </p:nvSpPr>
        <p:spPr>
          <a:xfrm>
            <a:off x="309700" y="1133475"/>
            <a:ext cx="4851400" cy="49466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descr="A black and white logo&#10;&#10;AI-generated content may be incorrect.">
            <a:extLst>
              <a:ext uri="{FF2B5EF4-FFF2-40B4-BE49-F238E27FC236}">
                <a16:creationId xmlns:a16="http://schemas.microsoft.com/office/drawing/2014/main" id="{40612015-5975-93A2-F805-95B27C018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
        <p:nvSpPr>
          <p:cNvPr id="3" name="TextBox 2">
            <a:extLst>
              <a:ext uri="{FF2B5EF4-FFF2-40B4-BE49-F238E27FC236}">
                <a16:creationId xmlns:a16="http://schemas.microsoft.com/office/drawing/2014/main" id="{12E137F8-C350-A694-67BF-A7E61F6326EE}"/>
              </a:ext>
            </a:extLst>
          </p:cNvPr>
          <p:cNvSpPr txBox="1"/>
          <p:nvPr userDrawn="1"/>
        </p:nvSpPr>
        <p:spPr>
          <a:xfrm>
            <a:off x="0" y="6623390"/>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pic>
        <p:nvPicPr>
          <p:cNvPr id="7" name="Picture 2" descr="Welsh Government Logo">
            <a:extLst>
              <a:ext uri="{FF2B5EF4-FFF2-40B4-BE49-F238E27FC236}">
                <a16:creationId xmlns:a16="http://schemas.microsoft.com/office/drawing/2014/main" id="{A62D74ED-5D1A-0ADF-0785-F77C628DF8B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515725" y="6616762"/>
            <a:ext cx="351001" cy="2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727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B8BAE3-D2A3-7831-5B75-2915FFE368AB}"/>
              </a:ext>
            </a:extLst>
          </p:cNvPr>
          <p:cNvSpPr/>
          <p:nvPr userDrawn="1"/>
        </p:nvSpPr>
        <p:spPr>
          <a:xfrm>
            <a:off x="-14163" y="0"/>
            <a:ext cx="5500564"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6705600" y="1041369"/>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4" name="TextBox 3">
            <a:extLst>
              <a:ext uri="{FF2B5EF4-FFF2-40B4-BE49-F238E27FC236}">
                <a16:creationId xmlns:a16="http://schemas.microsoft.com/office/drawing/2014/main" id="{0BFF970E-26F0-609E-8324-9B1C84697D69}"/>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3205600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200" y="365125"/>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6096000" y="0"/>
            <a:ext cx="6096000" cy="6858000"/>
          </a:xfrm>
        </p:spPr>
        <p:txBody>
          <a:bodyPr/>
          <a:lstStyle/>
          <a:p>
            <a:endParaRPr lang="en-GB"/>
          </a:p>
        </p:txBody>
      </p:sp>
      <p:sp>
        <p:nvSpPr>
          <p:cNvPr id="11" name="Content Placeholder 7">
            <a:extLst>
              <a:ext uri="{FF2B5EF4-FFF2-40B4-BE49-F238E27FC236}">
                <a16:creationId xmlns:a16="http://schemas.microsoft.com/office/drawing/2014/main" id="{3057EE98-D455-EF97-934A-9518EB5A068C}"/>
              </a:ext>
            </a:extLst>
          </p:cNvPr>
          <p:cNvSpPr>
            <a:spLocks noGrp="1"/>
          </p:cNvSpPr>
          <p:nvPr>
            <p:ph sz="quarter" idx="14"/>
          </p:nvPr>
        </p:nvSpPr>
        <p:spPr>
          <a:xfrm>
            <a:off x="838200" y="1162050"/>
            <a:ext cx="4851400" cy="49466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Box 3">
            <a:extLst>
              <a:ext uri="{FF2B5EF4-FFF2-40B4-BE49-F238E27FC236}">
                <a16:creationId xmlns:a16="http://schemas.microsoft.com/office/drawing/2014/main" id="{8E6BC91D-32B9-F018-C1EA-9CC5D2F7292C}"/>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
        <p:nvSpPr>
          <p:cNvPr id="2" name="Rectangle 1">
            <a:extLst>
              <a:ext uri="{FF2B5EF4-FFF2-40B4-BE49-F238E27FC236}">
                <a16:creationId xmlns:a16="http://schemas.microsoft.com/office/drawing/2014/main" id="{846277FD-DE53-EBBD-BCB4-3629ACA50505}"/>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black and white logo&#10;&#10;AI-generated content may be incorrect.">
            <a:extLst>
              <a:ext uri="{FF2B5EF4-FFF2-40B4-BE49-F238E27FC236}">
                <a16:creationId xmlns:a16="http://schemas.microsoft.com/office/drawing/2014/main" id="{288E3485-5785-5E6F-9ABA-BA2EAE179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
        <p:nvSpPr>
          <p:cNvPr id="9" name="TextBox 8">
            <a:extLst>
              <a:ext uri="{FF2B5EF4-FFF2-40B4-BE49-F238E27FC236}">
                <a16:creationId xmlns:a16="http://schemas.microsoft.com/office/drawing/2014/main" id="{B4442667-5672-E683-9936-497B0CFC09F2}"/>
              </a:ext>
            </a:extLst>
          </p:cNvPr>
          <p:cNvSpPr txBox="1"/>
          <p:nvPr userDrawn="1"/>
        </p:nvSpPr>
        <p:spPr>
          <a:xfrm>
            <a:off x="0" y="6623390"/>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pic>
        <p:nvPicPr>
          <p:cNvPr id="6" name="Picture 2" descr="Welsh Government Logo">
            <a:extLst>
              <a:ext uri="{FF2B5EF4-FFF2-40B4-BE49-F238E27FC236}">
                <a16:creationId xmlns:a16="http://schemas.microsoft.com/office/drawing/2014/main" id="{456A3456-2F34-6AFD-B70B-FEF277C15C0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515725" y="6616762"/>
            <a:ext cx="351001" cy="2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349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199" y="1207813"/>
            <a:ext cx="10620375" cy="549275"/>
          </a:xfrm>
        </p:spPr>
        <p:txBody>
          <a:bodyPr>
            <a:noAutofit/>
          </a:bodyPr>
          <a:lstStyle>
            <a:lvl1pPr algn="l">
              <a:defRPr sz="24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4" name="TextBox 3">
            <a:extLst>
              <a:ext uri="{FF2B5EF4-FFF2-40B4-BE49-F238E27FC236}">
                <a16:creationId xmlns:a16="http://schemas.microsoft.com/office/drawing/2014/main" id="{49CC4A44-72EB-5D4B-B604-41D0CBB3EFB8}"/>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
        <p:nvSpPr>
          <p:cNvPr id="3" name="Rectangle 2">
            <a:extLst>
              <a:ext uri="{FF2B5EF4-FFF2-40B4-BE49-F238E27FC236}">
                <a16:creationId xmlns:a16="http://schemas.microsoft.com/office/drawing/2014/main" id="{4367A6D0-FD12-C08C-D0ED-D927B74F115E}"/>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and white logo&#10;&#10;AI-generated content may be incorrect.">
            <a:extLst>
              <a:ext uri="{FF2B5EF4-FFF2-40B4-BE49-F238E27FC236}">
                <a16:creationId xmlns:a16="http://schemas.microsoft.com/office/drawing/2014/main" id="{3EE3B1E5-2AE0-873C-4DDF-0884AD9D05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
        <p:nvSpPr>
          <p:cNvPr id="10" name="TextBox 9">
            <a:extLst>
              <a:ext uri="{FF2B5EF4-FFF2-40B4-BE49-F238E27FC236}">
                <a16:creationId xmlns:a16="http://schemas.microsoft.com/office/drawing/2014/main" id="{8F7AA677-049A-4C80-3F97-0EB75B0645D5}"/>
              </a:ext>
            </a:extLst>
          </p:cNvPr>
          <p:cNvSpPr txBox="1"/>
          <p:nvPr userDrawn="1"/>
        </p:nvSpPr>
        <p:spPr>
          <a:xfrm>
            <a:off x="0" y="6623390"/>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pic>
        <p:nvPicPr>
          <p:cNvPr id="6" name="Picture 2" descr="Welsh Government Logo">
            <a:extLst>
              <a:ext uri="{FF2B5EF4-FFF2-40B4-BE49-F238E27FC236}">
                <a16:creationId xmlns:a16="http://schemas.microsoft.com/office/drawing/2014/main" id="{C1809CE7-6E7C-B3FD-B165-0EE000732F7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515725" y="6616762"/>
            <a:ext cx="351001" cy="2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1907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1A19D0-27C6-E328-AF2B-2A8B5220D430}"/>
              </a:ext>
            </a:extLst>
          </p:cNvPr>
          <p:cNvSpPr/>
          <p:nvPr userDrawn="1"/>
        </p:nvSpPr>
        <p:spPr>
          <a:xfrm rot="5400000">
            <a:off x="7970997" y="1824252"/>
            <a:ext cx="2565081" cy="5876925"/>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13">
            <a:extLst>
              <a:ext uri="{FF2B5EF4-FFF2-40B4-BE49-F238E27FC236}">
                <a16:creationId xmlns:a16="http://schemas.microsoft.com/office/drawing/2014/main" id="{E939716B-2A46-E3D1-C447-81C12AD230D0}"/>
              </a:ext>
            </a:extLst>
          </p:cNvPr>
          <p:cNvSpPr>
            <a:spLocks noGrp="1"/>
          </p:cNvSpPr>
          <p:nvPr>
            <p:ph sz="quarter" idx="10"/>
          </p:nvPr>
        </p:nvSpPr>
        <p:spPr>
          <a:xfrm>
            <a:off x="8562975" y="3819739"/>
            <a:ext cx="3467100" cy="1885950"/>
          </a:xfrm>
          <a:prstGeom prst="rect">
            <a:avLst/>
          </a:prstGeom>
        </p:spPr>
        <p:txBody>
          <a:bodyPr anchor="ctr"/>
          <a:lstStyle>
            <a:lvl1pPr marL="0" indent="0" algn="ctr">
              <a:buNone/>
              <a:defRPr sz="3200">
                <a:solidFill>
                  <a:schemeClr val="bg1"/>
                </a:solidFill>
                <a:latin typeface="Arial" panose="020B0604020202020204" pitchFamily="34" charset="0"/>
                <a:cs typeface="Arial" panose="020B0604020202020204" pitchFamily="34" charset="0"/>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pic>
        <p:nvPicPr>
          <p:cNvPr id="7" name="Picture 2" descr="Welsh Government Logo">
            <a:extLst>
              <a:ext uri="{FF2B5EF4-FFF2-40B4-BE49-F238E27FC236}">
                <a16:creationId xmlns:a16="http://schemas.microsoft.com/office/drawing/2014/main" id="{69DD4672-AA9B-96EE-D941-D8FC34889AD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03861" y="4811652"/>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white logo&#10;&#10;AI-generated content may be incorrect.">
            <a:extLst>
              <a:ext uri="{FF2B5EF4-FFF2-40B4-BE49-F238E27FC236}">
                <a16:creationId xmlns:a16="http://schemas.microsoft.com/office/drawing/2014/main" id="{3D294B5D-EE39-C63A-E247-D08E7C9DCE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8676" y="4554522"/>
            <a:ext cx="646501" cy="208192"/>
          </a:xfrm>
          <a:prstGeom prst="rect">
            <a:avLst/>
          </a:prstGeom>
        </p:spPr>
      </p:pic>
    </p:spTree>
    <p:extLst>
      <p:ext uri="{BB962C8B-B14F-4D97-AF65-F5344CB8AC3E}">
        <p14:creationId xmlns:p14="http://schemas.microsoft.com/office/powerpoint/2010/main" val="2713615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824036" y="1157317"/>
            <a:ext cx="3790800" cy="5700681"/>
          </a:xfrm>
        </p:spPr>
        <p:txBody>
          <a:bodyPr/>
          <a:lstStyle/>
          <a:p>
            <a:endParaRPr lang="en-GB"/>
          </a:p>
        </p:txBody>
      </p:sp>
      <p:sp>
        <p:nvSpPr>
          <p:cNvPr id="2" name="Picture Placeholder 9">
            <a:extLst>
              <a:ext uri="{FF2B5EF4-FFF2-40B4-BE49-F238E27FC236}">
                <a16:creationId xmlns:a16="http://schemas.microsoft.com/office/drawing/2014/main" id="{022C2808-630D-D4CF-42BE-1F4371D58029}"/>
              </a:ext>
            </a:extLst>
          </p:cNvPr>
          <p:cNvSpPr>
            <a:spLocks noGrp="1"/>
          </p:cNvSpPr>
          <p:nvPr>
            <p:ph type="pic" sz="quarter" idx="14"/>
          </p:nvPr>
        </p:nvSpPr>
        <p:spPr>
          <a:xfrm>
            <a:off x="4614835" y="1157317"/>
            <a:ext cx="3790800" cy="5700681"/>
          </a:xfrm>
        </p:spPr>
        <p:txBody>
          <a:bodyPr/>
          <a:lstStyle/>
          <a:p>
            <a:endParaRPr lang="en-GB"/>
          </a:p>
        </p:txBody>
      </p:sp>
      <p:sp>
        <p:nvSpPr>
          <p:cNvPr id="3" name="Picture Placeholder 9">
            <a:extLst>
              <a:ext uri="{FF2B5EF4-FFF2-40B4-BE49-F238E27FC236}">
                <a16:creationId xmlns:a16="http://schemas.microsoft.com/office/drawing/2014/main" id="{BD2C1520-BD52-7D1B-E029-FA2F2636C410}"/>
              </a:ext>
            </a:extLst>
          </p:cNvPr>
          <p:cNvSpPr>
            <a:spLocks noGrp="1"/>
          </p:cNvSpPr>
          <p:nvPr>
            <p:ph type="pic" sz="quarter" idx="15"/>
          </p:nvPr>
        </p:nvSpPr>
        <p:spPr>
          <a:xfrm>
            <a:off x="8405635" y="1157317"/>
            <a:ext cx="3790800" cy="5700681"/>
          </a:xfrm>
        </p:spPr>
        <p:txBody>
          <a:bodyPr/>
          <a:lstStyle/>
          <a:p>
            <a:endParaRPr lang="en-GB"/>
          </a:p>
        </p:txBody>
      </p:sp>
      <p:sp>
        <p:nvSpPr>
          <p:cNvPr id="4" name="Title 1">
            <a:extLst>
              <a:ext uri="{FF2B5EF4-FFF2-40B4-BE49-F238E27FC236}">
                <a16:creationId xmlns:a16="http://schemas.microsoft.com/office/drawing/2014/main" id="{FD80631E-EDE1-E5F1-B051-5AB6FC24A2D8}"/>
              </a:ext>
            </a:extLst>
          </p:cNvPr>
          <p:cNvSpPr>
            <a:spLocks noGrp="1"/>
          </p:cNvSpPr>
          <p:nvPr>
            <p:ph type="title"/>
          </p:nvPr>
        </p:nvSpPr>
        <p:spPr>
          <a:xfrm>
            <a:off x="838199" y="180000"/>
            <a:ext cx="11099801"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6" name="Rectangle 5">
            <a:extLst>
              <a:ext uri="{FF2B5EF4-FFF2-40B4-BE49-F238E27FC236}">
                <a16:creationId xmlns:a16="http://schemas.microsoft.com/office/drawing/2014/main" id="{D05591EB-EF83-6C45-2C03-428E31AAFBE8}"/>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A black and white logo&#10;&#10;AI-generated content may be incorrect.">
            <a:extLst>
              <a:ext uri="{FF2B5EF4-FFF2-40B4-BE49-F238E27FC236}">
                <a16:creationId xmlns:a16="http://schemas.microsoft.com/office/drawing/2014/main" id="{3E10C61A-72D1-CD0E-F016-31BF99BA29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
        <p:nvSpPr>
          <p:cNvPr id="12" name="TextBox 11">
            <a:extLst>
              <a:ext uri="{FF2B5EF4-FFF2-40B4-BE49-F238E27FC236}">
                <a16:creationId xmlns:a16="http://schemas.microsoft.com/office/drawing/2014/main" id="{C60CC0B1-AF4B-0A30-169F-698A303E06F4}"/>
              </a:ext>
            </a:extLst>
          </p:cNvPr>
          <p:cNvSpPr txBox="1"/>
          <p:nvPr userDrawn="1"/>
        </p:nvSpPr>
        <p:spPr>
          <a:xfrm>
            <a:off x="0" y="6623390"/>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pic>
        <p:nvPicPr>
          <p:cNvPr id="7" name="Picture 2" descr="Welsh Government Logo">
            <a:extLst>
              <a:ext uri="{FF2B5EF4-FFF2-40B4-BE49-F238E27FC236}">
                <a16:creationId xmlns:a16="http://schemas.microsoft.com/office/drawing/2014/main" id="{85FF0CA3-70F7-A462-D267-C2D80381872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515725" y="6616762"/>
            <a:ext cx="351001" cy="2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728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lide Number Placeholder 5"/>
          <p:cNvSpPr txBox="1">
            <a:spLocks/>
          </p:cNvSpPr>
          <p:nvPr/>
        </p:nvSpPr>
        <p:spPr>
          <a:xfrm>
            <a:off x="-1026724" y="6492875"/>
            <a:ext cx="147605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D42EA9E-67C9-4C87-932C-8F489DA21F6E}" type="slidenum">
              <a:rPr lang="en-GB" sz="1200" smtClean="0">
                <a:solidFill>
                  <a:schemeClr val="bg1"/>
                </a:solidFill>
                <a:latin typeface="Arial" panose="020B0604020202020204" pitchFamily="34" charset="0"/>
                <a:cs typeface="Arial" panose="020B0604020202020204" pitchFamily="34" charset="0"/>
              </a:rPr>
              <a:pPr algn="r"/>
              <a:t>‹#›</a:t>
            </a:fld>
            <a:endParaRPr lang="en-GB" sz="12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5013958"/>
      </p:ext>
    </p:extLst>
  </p:cSld>
  <p:clrMap bg1="lt1" tx1="dk1" bg2="lt2" tx2="dk2" accent1="accent1" accent2="accent2" accent3="accent3" accent4="accent4" accent5="accent5" accent6="accent6" hlink="hlink" folHlink="folHlink"/>
  <p:sldLayoutIdLst>
    <p:sldLayoutId id="2147483667" r:id="rId1"/>
    <p:sldLayoutId id="2147483669" r:id="rId2"/>
    <p:sldLayoutId id="2147483674" r:id="rId3"/>
    <p:sldLayoutId id="2147483673" r:id="rId4"/>
    <p:sldLayoutId id="2147483670" r:id="rId5"/>
    <p:sldLayoutId id="2147483672" r:id="rId6"/>
    <p:sldLayoutId id="2147483675" r:id="rId7"/>
  </p:sldLayoutIdLst>
  <p:hf hdr="0" ft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mailto:tourismresearch@gov.wales" TargetMode="External"/><Relationship Id="rId2" Type="http://schemas.openxmlformats.org/officeDocument/2006/relationships/hyperlink" Target="https://www.gov.wales/statistics-and-research" TargetMode="Externa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slide" Target="slide47.xml"/><Relationship Id="rId3" Type="http://schemas.openxmlformats.org/officeDocument/2006/relationships/slide" Target="slide9.xml"/><Relationship Id="rId7" Type="http://schemas.openxmlformats.org/officeDocument/2006/relationships/slide" Target="slide35.xml"/><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slide" Target="slide21.xml"/><Relationship Id="rId5" Type="http://schemas.openxmlformats.org/officeDocument/2006/relationships/slide" Target="slide16.xml"/><Relationship Id="rId10" Type="http://schemas.openxmlformats.org/officeDocument/2006/relationships/image" Target="../media/image7.jpeg"/><Relationship Id="rId4" Type="http://schemas.openxmlformats.org/officeDocument/2006/relationships/slide" Target="slide11.xml"/><Relationship Id="rId9" Type="http://schemas.openxmlformats.org/officeDocument/2006/relationships/slide" Target="slide5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gov.wales/tourism-market-demand-reports" TargetMode="External"/><Relationship Id="rId2" Type="http://schemas.openxmlformats.org/officeDocument/2006/relationships/hyperlink" Target="https://www.gov.wales/domestic-gb-tourism-statistics" TargetMode="External"/><Relationship Id="rId1" Type="http://schemas.openxmlformats.org/officeDocument/2006/relationships/slideLayout" Target="../slideLayouts/slideLayout2.xml"/><Relationship Id="rId6" Type="http://schemas.openxmlformats.org/officeDocument/2006/relationships/hyperlink" Target="https://www.gov.wales/visit-wales-consumer-re-contact-survey" TargetMode="External"/><Relationship Id="rId5" Type="http://schemas.openxmlformats.org/officeDocument/2006/relationships/hyperlink" Target="https://www.gov.wales/cycling-tourism-development" TargetMode="External"/><Relationship Id="rId4" Type="http://schemas.openxmlformats.org/officeDocument/2006/relationships/hyperlink" Target="https://www.gov.wales/tourism-barometer" TargetMode="Externa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chart" Target="../charts/chart20.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chart" Target="../charts/chart22.xml"/><Relationship Id="rId4" Type="http://schemas.openxmlformats.org/officeDocument/2006/relationships/image" Target="../media/image33.jpeg"/></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5.xml"/><Relationship Id="rId5" Type="http://schemas.openxmlformats.org/officeDocument/2006/relationships/image" Target="../media/image39.jpeg"/><Relationship Id="rId4" Type="http://schemas.openxmlformats.org/officeDocument/2006/relationships/image" Target="../media/image38.jpeg"/></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41.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30.xml"/></Relationships>
</file>

<file path=ppt/slides/_rels/slide42.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4.png"/><Relationship Id="rId4" Type="http://schemas.openxmlformats.org/officeDocument/2006/relationships/image" Target="../media/image43.jpeg"/></Relationships>
</file>

<file path=ppt/slides/_rels/slide46.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49.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54.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55.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chart" Target="../charts/chart39.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56.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chart" Target="../charts/chart41.xml"/><Relationship Id="rId7" Type="http://schemas.openxmlformats.org/officeDocument/2006/relationships/image" Target="../media/image60.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jpeg"/><Relationship Id="rId9" Type="http://schemas.openxmlformats.org/officeDocument/2006/relationships/image" Target="../media/image6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15"/>
          <p:cNvSpPr txBox="1">
            <a:spLocks noGrp="1" noChangeArrowheads="1"/>
          </p:cNvSpPr>
          <p:nvPr>
            <p:ph type="title" idx="4294967295"/>
          </p:nvPr>
        </p:nvSpPr>
        <p:spPr bwMode="auto">
          <a:xfrm>
            <a:off x="825122" y="2192485"/>
            <a:ext cx="8871328" cy="1015663"/>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eaLnBrk="0" hangingPunct="0">
              <a:spcBef>
                <a:spcPct val="20000"/>
              </a:spcBef>
              <a:buChar char="•"/>
              <a:defRPr sz="2000">
                <a:solidFill>
                  <a:schemeClr val="tx1"/>
                </a:solidFill>
                <a:latin typeface="Arial" charset="0"/>
                <a:ea typeface="ＭＳ Ｐゴシック" pitchFamily="1" charset="-128"/>
              </a:defRPr>
            </a:lvl1pPr>
            <a:lvl2pPr marL="742950" indent="-285750" algn="l" eaLnBrk="0" hangingPunct="0">
              <a:spcBef>
                <a:spcPct val="20000"/>
              </a:spcBef>
              <a:buChar char="–"/>
              <a:defRPr sz="1600">
                <a:solidFill>
                  <a:schemeClr val="tx1"/>
                </a:solidFill>
                <a:latin typeface="Arial" charset="0"/>
                <a:ea typeface="ＭＳ Ｐゴシック" pitchFamily="1" charset="-128"/>
              </a:defRPr>
            </a:lvl2pPr>
            <a:lvl3pPr marL="1143000" indent="-228600" algn="l" eaLnBrk="0" hangingPunct="0">
              <a:spcBef>
                <a:spcPct val="20000"/>
              </a:spcBef>
              <a:buChar char="•"/>
              <a:defRPr sz="2400">
                <a:solidFill>
                  <a:schemeClr val="tx1"/>
                </a:solidFill>
                <a:latin typeface="Arial" charset="0"/>
                <a:ea typeface="ＭＳ Ｐゴシック" pitchFamily="1" charset="-128"/>
              </a:defRPr>
            </a:lvl3pPr>
            <a:lvl4pPr marL="1600200" indent="-228600" algn="l" eaLnBrk="0" hangingPunct="0">
              <a:spcBef>
                <a:spcPct val="20000"/>
              </a:spcBef>
              <a:buChar char="–"/>
              <a:defRPr sz="2000">
                <a:solidFill>
                  <a:schemeClr val="tx1"/>
                </a:solidFill>
                <a:latin typeface="Arial" charset="0"/>
                <a:ea typeface="ＭＳ Ｐゴシック" pitchFamily="1" charset="-128"/>
              </a:defRPr>
            </a:lvl4pPr>
            <a:lvl5pPr marL="2057400" indent="-228600" algn="l" eaLnBrk="0" hangingPunct="0">
              <a:spcBef>
                <a:spcPct val="20000"/>
              </a:spcBef>
              <a:buChar char="»"/>
              <a:defRPr sz="20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9pPr>
          </a:lstStyle>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400" b="0" i="0" u="none" strike="noStrike" kern="1200" cap="none" spc="0" normalizeH="0" baseline="0" noProof="0" dirty="0">
                <a:ln>
                  <a:noFill/>
                </a:ln>
                <a:solidFill>
                  <a:srgbClr val="4B5461"/>
                </a:solidFill>
                <a:effectLst/>
                <a:uLnTx/>
                <a:uFillTx/>
                <a:latin typeface="Arial" panose="020B0604020202020204" pitchFamily="34" charset="0"/>
                <a:ea typeface="Calibri" panose="020F0502020204030204" pitchFamily="34" charset="0"/>
                <a:cs typeface="+mn-cs"/>
              </a:rPr>
              <a:t>Visit Wales consumer re-contact survey: </a:t>
            </a:r>
          </a:p>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400" b="0" i="0" u="none" strike="noStrike" kern="1200" cap="none" spc="0" normalizeH="0" baseline="0" noProof="0" dirty="0">
                <a:ln>
                  <a:noFill/>
                </a:ln>
                <a:solidFill>
                  <a:srgbClr val="4B5461"/>
                </a:solidFill>
                <a:effectLst/>
                <a:uLnTx/>
                <a:uFillTx/>
                <a:latin typeface="Arial" panose="020B0604020202020204" pitchFamily="34" charset="0"/>
                <a:ea typeface="Calibri" panose="020F0502020204030204" pitchFamily="34" charset="0"/>
                <a:cs typeface="+mn-cs"/>
              </a:rPr>
              <a:t>UK and Ireland report (2026)</a:t>
            </a:r>
            <a:endParaRPr kumimoji="0" lang="en-GB" sz="2400" b="0" i="0" u="none" strike="noStrike" kern="1200" cap="none" spc="0" normalizeH="0" baseline="0" noProof="0" dirty="0">
              <a:ln>
                <a:noFill/>
              </a:ln>
              <a:solidFill>
                <a:srgbClr val="4B5461"/>
              </a:solidFill>
              <a:effectLst/>
              <a:uLnTx/>
              <a:uFillTx/>
              <a:latin typeface="Arial" charset="0"/>
              <a:ea typeface="ＭＳ Ｐゴシック" pitchFamily="1" charset="-128"/>
              <a:cs typeface="+mn-cs"/>
            </a:endParaRPr>
          </a:p>
        </p:txBody>
      </p:sp>
      <p:sp>
        <p:nvSpPr>
          <p:cNvPr id="6" name="Text Box 9"/>
          <p:cNvSpPr txBox="1"/>
          <p:nvPr/>
        </p:nvSpPr>
        <p:spPr>
          <a:xfrm>
            <a:off x="2901744" y="488475"/>
            <a:ext cx="3659928" cy="686661"/>
          </a:xfrm>
          <a:prstGeom prst="rect">
            <a:avLst/>
          </a:prstGeom>
          <a:noFill/>
          <a:ln>
            <a:noFill/>
          </a:ln>
          <a:effectLst/>
          <a:extLs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25000"/>
              </a:lnSpc>
              <a:spcBef>
                <a:spcPts val="0"/>
              </a:spcBef>
              <a:spcAft>
                <a:spcPts val="0"/>
              </a:spcAft>
              <a:buClrTx/>
              <a:buSzTx/>
              <a:buFontTx/>
              <a:buNone/>
              <a:tabLst/>
              <a:defRPr/>
            </a:pPr>
            <a:r>
              <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Social Research Number: </a:t>
            </a:r>
            <a:r>
              <a:rPr lang="en-GB" sz="1467" cap="small" spc="67" dirty="0">
                <a:solidFill>
                  <a:srgbClr val="2C486E"/>
                </a:solidFill>
                <a:latin typeface="Arial" panose="020B0604020202020204" pitchFamily="34" charset="0"/>
                <a:ea typeface="MS Gothic" panose="020B0609070205080204" pitchFamily="49" charset="-128"/>
                <a:cs typeface="Times New Roman" panose="02020603050405020304" pitchFamily="18" charset="0"/>
              </a:rPr>
              <a:t>81/2026</a:t>
            </a:r>
            <a:r>
              <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 Publication date: </a:t>
            </a:r>
            <a:r>
              <a:rPr lang="en-GB" sz="1467" cap="small" spc="67" noProof="0" dirty="0">
                <a:solidFill>
                  <a:srgbClr val="2C486E"/>
                </a:solidFill>
                <a:latin typeface="Arial" panose="020B0604020202020204" pitchFamily="34" charset="0"/>
                <a:ea typeface="MS Gothic" panose="020B0609070205080204" pitchFamily="49" charset="-128"/>
                <a:cs typeface="Times New Roman" panose="02020603050405020304" pitchFamily="18" charset="0"/>
              </a:rPr>
              <a:t>01/10/2026</a:t>
            </a:r>
            <a:endPar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endParaRPr>
          </a:p>
        </p:txBody>
      </p:sp>
      <p:sp>
        <p:nvSpPr>
          <p:cNvPr id="9" name="Text Box 1"/>
          <p:cNvSpPr txBox="1"/>
          <p:nvPr/>
        </p:nvSpPr>
        <p:spPr>
          <a:xfrm>
            <a:off x="825122" y="5727283"/>
            <a:ext cx="3620372" cy="908047"/>
          </a:xfrm>
          <a:prstGeom prst="rect">
            <a:avLst/>
          </a:prstGeom>
          <a:noFill/>
          <a:ln>
            <a:noFill/>
          </a:ln>
          <a:effectLst/>
          <a:extLs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25000"/>
              </a:lnSpc>
              <a:spcBef>
                <a:spcPts val="800"/>
              </a:spcBef>
              <a:spcAft>
                <a:spcPts val="800"/>
              </a:spcAft>
              <a:buClrTx/>
              <a:buSzTx/>
              <a:buFontTx/>
              <a:buNone/>
              <a:tabLst/>
              <a:defRPr/>
            </a:pP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rPr>
              <a:t>Digital ISBN</a:t>
            </a:r>
            <a:r>
              <a:rPr lang="en-GB" sz="1200" noProof="0" dirty="0">
                <a:solidFill>
                  <a:srgbClr val="120742"/>
                </a:solidFill>
                <a:latin typeface="Arial" panose="020B0604020202020204" pitchFamily="34" charset="0"/>
                <a:ea typeface="Times New Roman" panose="02020603050405020304" pitchFamily="18" charset="0"/>
                <a:cs typeface="Times New Roman" panose="02020603050405020304" pitchFamily="18" charset="0"/>
              </a:rPr>
              <a:t>: 978-1-80853-442-3</a:t>
            </a:r>
            <a:endParaRPr kumimoji="0" lang="en-GB" sz="1200" b="1" i="0" u="none" strike="noStrike" kern="1200" cap="none" spc="0" normalizeH="0" baseline="0" noProof="0" dirty="0">
              <a:ln>
                <a:noFill/>
              </a:ln>
              <a:solidFill>
                <a:srgbClr val="120742"/>
              </a:solidFill>
              <a:effectLst/>
              <a:highlight>
                <a:srgbClr val="FFFF00"/>
              </a:highligh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609585" rtl="0" eaLnBrk="1" fontAlgn="auto" latinLnBrk="0" hangingPunct="1">
              <a:lnSpc>
                <a:spcPct val="125000"/>
              </a:lnSpc>
              <a:spcBef>
                <a:spcPts val="800"/>
              </a:spcBef>
              <a:spcAft>
                <a:spcPts val="800"/>
              </a:spcAft>
              <a:buClrTx/>
              <a:buSzTx/>
              <a:buFontTx/>
              <a:buNone/>
              <a:tabLst/>
              <a:defRPr/>
            </a:pPr>
            <a:r>
              <a:rPr kumimoji="0" lang="en-GB" sz="1200" b="0" i="0" u="none" strike="noStrike" kern="1200" cap="none" spc="0" normalizeH="0" baseline="0" noProof="0" dirty="0">
                <a:ln>
                  <a:noFill/>
                </a:ln>
                <a:solidFill>
                  <a:srgbClr val="120742"/>
                </a:solidFill>
                <a:effectLst/>
                <a:uLnTx/>
                <a:uFillTx/>
                <a:latin typeface="Cambria" panose="02040503050406030204" pitchFamily="18" charset="0"/>
                <a:ea typeface="Times New Roman" panose="02020603050405020304" pitchFamily="18" charset="0"/>
                <a:cs typeface="Times New Roman" panose="02020603050405020304" pitchFamily="18" charset="0"/>
              </a:rPr>
              <a:t>© </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rPr>
              <a:t>Crown Copyright</a:t>
            </a:r>
          </a:p>
        </p:txBody>
      </p:sp>
      <p:sp>
        <p:nvSpPr>
          <p:cNvPr id="10" name="Text Box 1"/>
          <p:cNvSpPr txBox="1"/>
          <p:nvPr/>
        </p:nvSpPr>
        <p:spPr>
          <a:xfrm>
            <a:off x="8320343" y="5874038"/>
            <a:ext cx="3620372" cy="761292"/>
          </a:xfrm>
          <a:prstGeom prst="rect">
            <a:avLst/>
          </a:prstGeom>
          <a:noFill/>
          <a:ln>
            <a:noFill/>
          </a:ln>
          <a:effectLst/>
          <a:extLs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Mae’r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ddogfen</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yma</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hefyd</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ar</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gael</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yn</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200" b="0" i="0" u="none" strike="noStrike" kern="1200" cap="none" spc="0" normalizeH="0" baseline="0" noProof="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Gymraeg</a:t>
            </a: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a:t>
            </a:r>
          </a:p>
          <a:p>
            <a:pPr marL="0" marR="0" lvl="0" indent="0" algn="r"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r" defTabSz="60958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This document is also available in Welsh.</a:t>
            </a:r>
          </a:p>
        </p:txBody>
      </p:sp>
      <p:pic>
        <p:nvPicPr>
          <p:cNvPr id="11" name="Picture 10">
            <a:extLst>
              <a:ext uri="{C183D7F6-B498-43B3-948B-1728B52AA6E4}">
                <adec:decorative xmlns:adec="http://schemas.microsoft.com/office/drawing/2017/decorative" val="1"/>
              </a:ext>
            </a:extLst>
          </p:cNvPr>
          <p:cNvPicPr/>
          <p:nvPr/>
        </p:nvPicPr>
        <p:blipFill>
          <a:blip r:embed="rId3">
            <a:extLst>
              <a:ext uri="{28A0092B-C50C-407E-A947-70E740481C1C}">
                <a14:useLocalDpi xmlns:a14="http://schemas.microsoft.com/office/drawing/2010/main" val="0"/>
              </a:ext>
            </a:extLst>
          </a:blip>
          <a:stretch>
            <a:fillRect/>
          </a:stretch>
        </p:blipFill>
        <p:spPr>
          <a:xfrm>
            <a:off x="10023015" y="1"/>
            <a:ext cx="1917700" cy="2190327"/>
          </a:xfrm>
          <a:prstGeom prst="rect">
            <a:avLst/>
          </a:prstGeom>
          <a:extLst>
            <a:ext uri="{FAA26D3D-D897-4be2-8F04-BA451C77F1D7}">
              <ma14:placeholderFlag xmlns:wpc="http://schemas.microsoft.com/office/word/2010/wordprocessingCanvas" xmlns:cx="http://schemas.microsoft.com/office/drawing/2014/chartex" xmlns:cx1="http://schemas.microsoft.com/office/drawing/2015/9/8/chartex"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pic>
      <p:pic>
        <p:nvPicPr>
          <p:cNvPr id="6147" name="Picture 3">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293" y="364220"/>
            <a:ext cx="1537051" cy="1365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319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075A5E56-1764-27E8-8B23-D8B22B1CFE3C}"/>
              </a:ext>
            </a:extLst>
          </p:cNvPr>
          <p:cNvSpPr txBox="1">
            <a:spLocks noGrp="1"/>
          </p:cNvSpPr>
          <p:nvPr>
            <p:ph type="title" idx="4294967295"/>
          </p:nvPr>
        </p:nvSpPr>
        <p:spPr>
          <a:xfrm>
            <a:off x="564543" y="1112662"/>
            <a:ext cx="10966197" cy="1551194"/>
          </a:xfrm>
          <a:prstGeom prst="rect">
            <a:avLst/>
          </a:prstGeom>
          <a:noFill/>
          <a:ln>
            <a:solidFill>
              <a:srgbClr val="000000"/>
            </a:solid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marL="0" indent="0" algn="l" defTabSz="914354"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Verdana"/>
                <a:ea typeface="Open Sans Light" panose="020B0306030504020204" pitchFamily="34" charset="0"/>
                <a:cs typeface="Verdana"/>
              </a:defRPr>
            </a:lvl2pPr>
            <a:lvl3pPr marL="114294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Verdana"/>
                <a:ea typeface="Open Sans Light" panose="020B0306030504020204" pitchFamily="34" charset="0"/>
                <a:cs typeface="Verdana"/>
              </a:defRPr>
            </a:lvl3pPr>
            <a:lvl4pPr marL="1600120"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Open Sans Light" panose="020B0306030504020204" pitchFamily="34" charset="0"/>
                <a:cs typeface="Verdana"/>
              </a:defRPr>
            </a:lvl4pPr>
            <a:lvl5pPr marL="2057298"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Open Sans Light" panose="020B0306030504020204" pitchFamily="34" charset="0"/>
                <a:cs typeface="Verdana"/>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 Full Research Report:  Visit Wales consumer re-contact survey – UK and Ireland report (2026)</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 Cardiff: Welsh Government, GSR report number 81/2026.</a:t>
            </a:r>
            <a:endParaRPr kumimoji="0" lang="en-GB" sz="1400" b="0" i="0" u="none" strike="noStrike" kern="1200" cap="none" spc="0" normalizeH="0" baseline="0" noProof="0" dirty="0">
              <a:ln>
                <a:noFill/>
              </a:ln>
              <a:solidFill>
                <a:srgbClr val="120742"/>
              </a:solidFill>
              <a:effectLst/>
              <a:highlight>
                <a:srgbClr val="FFFF00"/>
              </a:highligh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lvl="0">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 This report can be found on the Statistics and research pages of the Welsh Government website: </a:t>
            </a: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hlinkClick r:id="rId2"/>
              </a:rPr>
              <a:t>https://www.gov.wales/statistics-and-research </a:t>
            </a:r>
            <a:b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br>
            <a:endParaRPr kumimoji="0" lang="en-GB" sz="1400" b="0" i="0" u="none" strike="noStrike" kern="1200" cap="none" spc="0" normalizeH="0" baseline="0" noProof="0" dirty="0">
              <a:ln>
                <a:noFill/>
              </a:ln>
              <a:solidFill>
                <a:srgbClr val="120742"/>
              </a:solidFill>
              <a:effectLst/>
              <a:highlight>
                <a:srgbClr val="FFFF00"/>
              </a:highlight>
              <a:uLnTx/>
              <a:uFillTx/>
              <a:latin typeface="Arial" panose="020B0604020202020204" pitchFamily="34" charset="0"/>
              <a:ea typeface="Arial" panose="020B0604020202020204" pitchFamily="34" charset="0"/>
              <a:cs typeface="Arial" panose="020B0604020202020204" pitchFamily="34" charset="0"/>
            </a:endParaRPr>
          </a:p>
        </p:txBody>
      </p:sp>
      <p:sp>
        <p:nvSpPr>
          <p:cNvPr id="3" name="Text Placeholder 4">
            <a:extLst>
              <a:ext uri="{FF2B5EF4-FFF2-40B4-BE49-F238E27FC236}">
                <a16:creationId xmlns:a16="http://schemas.microsoft.com/office/drawing/2014/main" id="{2D11D167-655C-A196-181C-B73FDDFF9F78}"/>
              </a:ext>
              <a:ext uri="{C183D7F6-B498-43B3-948B-1728B52AA6E4}">
                <adec:decorative xmlns:adec="http://schemas.microsoft.com/office/drawing/2017/decorative" val="0"/>
              </a:ext>
            </a:extLst>
          </p:cNvPr>
          <p:cNvSpPr txBox="1">
            <a:spLocks/>
          </p:cNvSpPr>
          <p:nvPr/>
        </p:nvSpPr>
        <p:spPr>
          <a:xfrm>
            <a:off x="564542" y="2721042"/>
            <a:ext cx="10642455" cy="2520690"/>
          </a:xfrm>
          <a:prstGeom prst="rect">
            <a:avLst/>
          </a:prstGeom>
          <a:noFill/>
          <a:ln>
            <a:noFill/>
          </a:ln>
        </p:spPr>
        <p:txBody>
          <a:bodyPr vert="horz" wrap="square" lIns="0" tIns="0" rIns="0" bIns="0" rtlCol="0">
            <a:spAutoFit/>
          </a:bodyPr>
          <a:lstStyle>
            <a:lvl1pPr marL="0" indent="0" algn="l" defTabSz="685783" rtl="0" eaLnBrk="1" latinLnBrk="0" hangingPunct="1">
              <a:lnSpc>
                <a:spcPct val="90000"/>
              </a:lnSpc>
              <a:spcBef>
                <a:spcPts val="0"/>
              </a:spcBef>
              <a:buFont typeface="Arial" panose="020B0604020202020204" pitchFamily="34" charset="0"/>
              <a:buNone/>
              <a:defRPr lang="en-US" sz="9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Verdana"/>
                <a:ea typeface="Open Sans Light" panose="020B0306030504020204" pitchFamily="34" charset="0"/>
                <a:cs typeface="Verdana"/>
              </a:defRPr>
            </a:lvl2pPr>
            <a:lvl3pPr marL="857228"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Verdana"/>
                <a:ea typeface="Open Sans Light" panose="020B0306030504020204" pitchFamily="34" charset="0"/>
                <a:cs typeface="Verdana"/>
              </a:defRPr>
            </a:lvl3pPr>
            <a:lvl4pPr marL="1200120"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Verdana"/>
                <a:ea typeface="Open Sans Light" panose="020B0306030504020204" pitchFamily="34" charset="0"/>
                <a:cs typeface="Verdana"/>
              </a:defRPr>
            </a:lvl4pPr>
            <a:lvl5pPr marL="1543012"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Verdana"/>
                <a:ea typeface="Open Sans Light" panose="020B0306030504020204" pitchFamily="34" charset="0"/>
                <a:cs typeface="Verdana"/>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Views expressed in this report are those of the researcher and not necessarily those of the Welsh Government.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For further information please contact: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Research and Insights Team</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Visit Wales,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Economy, </a:t>
            </a:r>
            <a:r>
              <a:rPr lang="en-GB" sz="1400" noProof="0" dirty="0">
                <a:solidFill>
                  <a:srgbClr val="120742"/>
                </a:solidFill>
              </a:rPr>
              <a:t>Energy and </a:t>
            </a:r>
            <a:r>
              <a:rPr lang="en-GB" sz="1400" dirty="0">
                <a:solidFill>
                  <a:srgbClr val="120742"/>
                </a:solidFill>
              </a:rPr>
              <a:t>Planning</a:t>
            </a: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Cathays Park</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Cardiff</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CF10 3NQ</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Email: </a:t>
            </a:r>
            <a:r>
              <a:rPr kumimoji="0" lang="en-GB" sz="1400" b="0" i="0" u="none" strike="noStrike" kern="1200" cap="none" spc="0" normalizeH="0" baseline="0" noProof="0" dirty="0" err="1">
                <a:ln>
                  <a:noFill/>
                </a:ln>
                <a:solidFill>
                  <a:srgbClr val="120742"/>
                </a:solidFill>
                <a:effectLst/>
                <a:uLnTx/>
                <a:uFillTx/>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tourismresearch@gov.wales</a:t>
            </a: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 </a:t>
            </a:r>
          </a:p>
        </p:txBody>
      </p:sp>
      <p:pic>
        <p:nvPicPr>
          <p:cNvPr id="6" name="Picture 2">
            <a:extLst>
              <a:ext uri="{FF2B5EF4-FFF2-40B4-BE49-F238E27FC236}">
                <a16:creationId xmlns:a16="http://schemas.microsoft.com/office/drawing/2014/main" id="{8C5D40D4-215F-3D7B-819C-64B13F9356F3}"/>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64366" y="6098859"/>
            <a:ext cx="713656" cy="68511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41A14E0-84BB-7428-0302-E619BAD0F99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94576" y="6388100"/>
            <a:ext cx="812421" cy="261623"/>
          </a:xfrm>
          <a:prstGeom prst="rect">
            <a:avLst/>
          </a:prstGeom>
        </p:spPr>
      </p:pic>
    </p:spTree>
    <p:extLst>
      <p:ext uri="{BB962C8B-B14F-4D97-AF65-F5344CB8AC3E}">
        <p14:creationId xmlns:p14="http://schemas.microsoft.com/office/powerpoint/2010/main" val="4132263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94AB30A-3F33-FA22-02BD-596D147EC31A}"/>
              </a:ext>
            </a:extLst>
          </p:cNvPr>
          <p:cNvSpPr txBox="1">
            <a:spLocks noGrp="1"/>
          </p:cNvSpPr>
          <p:nvPr>
            <p:ph type="title" idx="4294967295"/>
          </p:nvPr>
        </p:nvSpPr>
        <p:spPr>
          <a:xfrm>
            <a:off x="415058" y="323529"/>
            <a:ext cx="252864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04043F"/>
                </a:solidFill>
                <a:effectLst/>
                <a:uLnTx/>
                <a:uFillTx/>
                <a:latin typeface="+mn-lt"/>
                <a:ea typeface="+mn-ea"/>
                <a:cs typeface="+mn-cs"/>
              </a:rPr>
              <a:t>Contents</a:t>
            </a:r>
            <a:endParaRPr kumimoji="0" lang="en-GB" sz="2000" b="1" i="0" u="none" strike="noStrike" kern="1200" cap="none" spc="0" normalizeH="0" baseline="0" noProof="0">
              <a:ln>
                <a:noFill/>
              </a:ln>
              <a:solidFill>
                <a:srgbClr val="04043F"/>
              </a:solidFill>
              <a:effectLst/>
              <a:uLnTx/>
              <a:uFillTx/>
              <a:latin typeface="+mn-lt"/>
              <a:ea typeface="+mn-ea"/>
              <a:cs typeface="+mn-cs"/>
            </a:endParaRPr>
          </a:p>
        </p:txBody>
      </p:sp>
      <p:cxnSp>
        <p:nvCxnSpPr>
          <p:cNvPr id="3" name="Straight Connector 2">
            <a:extLst>
              <a:ext uri="{FF2B5EF4-FFF2-40B4-BE49-F238E27FC236}">
                <a16:creationId xmlns:a16="http://schemas.microsoft.com/office/drawing/2014/main" id="{F6C9EF88-CCE0-40ED-5B62-60549722F346}"/>
              </a:ext>
              <a:ext uri="{C183D7F6-B498-43B3-948B-1728B52AA6E4}">
                <adec:decorative xmlns:adec="http://schemas.microsoft.com/office/drawing/2017/decorative" val="1"/>
              </a:ext>
            </a:extLst>
          </p:cNvPr>
          <p:cNvCxnSpPr>
            <a:cxnSpLocks/>
          </p:cNvCxnSpPr>
          <p:nvPr/>
        </p:nvCxnSpPr>
        <p:spPr>
          <a:xfrm>
            <a:off x="538659" y="849026"/>
            <a:ext cx="1581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a16="http://schemas.microsoft.com/office/drawing/2014/main" id="{F607FB9A-9879-E583-877D-0BFD9C6F3948}"/>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851865433"/>
              </p:ext>
            </p:extLst>
          </p:nvPr>
        </p:nvGraphicFramePr>
        <p:xfrm>
          <a:off x="415058" y="1251334"/>
          <a:ext cx="5532582" cy="4618952"/>
        </p:xfrm>
        <a:graphic>
          <a:graphicData uri="http://schemas.openxmlformats.org/drawingml/2006/table">
            <a:tbl>
              <a:tblPr firstRow="1" bandRow="1">
                <a:tableStyleId>{5C22544A-7EE6-4342-B048-85BDC9FD1C3A}</a:tableStyleId>
              </a:tblPr>
              <a:tblGrid>
                <a:gridCol w="461819">
                  <a:extLst>
                    <a:ext uri="{9D8B030D-6E8A-4147-A177-3AD203B41FA5}">
                      <a16:colId xmlns:a16="http://schemas.microsoft.com/office/drawing/2014/main" val="334382098"/>
                    </a:ext>
                  </a:extLst>
                </a:gridCol>
                <a:gridCol w="5070763">
                  <a:extLst>
                    <a:ext uri="{9D8B030D-6E8A-4147-A177-3AD203B41FA5}">
                      <a16:colId xmlns:a16="http://schemas.microsoft.com/office/drawing/2014/main" val="271853373"/>
                    </a:ext>
                  </a:extLst>
                </a:gridCol>
              </a:tblGrid>
              <a:tr h="577369">
                <a:tc>
                  <a:txBody>
                    <a:bodyPr/>
                    <a:lstStyle/>
                    <a:p>
                      <a:pPr algn="ctr"/>
                      <a:r>
                        <a:rPr lang="en-GB" b="1" noProof="0">
                          <a:solidFill>
                            <a:srgbClr val="120742"/>
                          </a:solidFill>
                        </a:rPr>
                        <a:t>01</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Background &amp; methodology</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987873"/>
                  </a:ext>
                </a:extLst>
              </a:tr>
              <a:tr h="577369">
                <a:tc>
                  <a:txBody>
                    <a:bodyPr/>
                    <a:lstStyle/>
                    <a:p>
                      <a:pPr algn="ctr"/>
                      <a:r>
                        <a:rPr lang="en-GB" b="1" noProof="0">
                          <a:solidFill>
                            <a:srgbClr val="120742"/>
                          </a:solidFill>
                        </a:rPr>
                        <a:t>02</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Key findings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43410419"/>
                  </a:ext>
                </a:extLst>
              </a:tr>
              <a:tr h="577369">
                <a:tc>
                  <a:txBody>
                    <a:bodyPr/>
                    <a:lstStyle/>
                    <a:p>
                      <a:pPr algn="ctr"/>
                      <a:r>
                        <a:rPr lang="en-GB" b="1" noProof="0">
                          <a:solidFill>
                            <a:srgbClr val="120742"/>
                          </a:solidFill>
                        </a:rPr>
                        <a:t>03</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Profile of Visit Wales enquirers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71246186"/>
                  </a:ext>
                </a:extLst>
              </a:tr>
              <a:tr h="577369">
                <a:tc>
                  <a:txBody>
                    <a:bodyPr/>
                    <a:lstStyle/>
                    <a:p>
                      <a:pPr algn="ctr"/>
                      <a:r>
                        <a:rPr lang="en-GB" b="1" noProof="0">
                          <a:solidFill>
                            <a:srgbClr val="120742"/>
                          </a:solidFill>
                        </a:rPr>
                        <a:t>04</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2025 trip conversion &amp; relationship with Wales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60317245"/>
                  </a:ext>
                </a:extLst>
              </a:tr>
              <a:tr h="577369">
                <a:tc>
                  <a:txBody>
                    <a:bodyPr/>
                    <a:lstStyle/>
                    <a:p>
                      <a:pPr algn="ctr"/>
                      <a:r>
                        <a:rPr lang="en-GB" b="1" noProof="0">
                          <a:solidFill>
                            <a:srgbClr val="120742"/>
                          </a:solidFill>
                        </a:rPr>
                        <a:t>05</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2025 trip characteristics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6026097"/>
                  </a:ext>
                </a:extLst>
              </a:tr>
              <a:tr h="577369">
                <a:tc>
                  <a:txBody>
                    <a:bodyPr/>
                    <a:lstStyle/>
                    <a:p>
                      <a:pPr algn="ctr"/>
                      <a:r>
                        <a:rPr lang="en-GB" b="1" noProof="0">
                          <a:solidFill>
                            <a:srgbClr val="120742"/>
                          </a:solidFill>
                        </a:rPr>
                        <a:t>06</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Impact of Visit Wales marketing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0188328"/>
                  </a:ext>
                </a:extLst>
              </a:tr>
              <a:tr h="577369">
                <a:tc>
                  <a:txBody>
                    <a:bodyPr/>
                    <a:lstStyle/>
                    <a:p>
                      <a:pPr algn="ctr"/>
                      <a:r>
                        <a:rPr lang="en-GB" b="1" noProof="0">
                          <a:solidFill>
                            <a:srgbClr val="120742"/>
                          </a:solidFill>
                        </a:rPr>
                        <a:t>07</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a:solidFill>
                            <a:srgbClr val="120742"/>
                          </a:solidFill>
                        </a:rPr>
                        <a:t>Likelihood of visiting Wales in 2026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0600060"/>
                  </a:ext>
                </a:extLst>
              </a:tr>
              <a:tr h="577369">
                <a:tc>
                  <a:txBody>
                    <a:bodyPr/>
                    <a:lstStyle/>
                    <a:p>
                      <a:pPr algn="ctr"/>
                      <a:r>
                        <a:rPr lang="en-GB" b="1" noProof="0">
                          <a:solidFill>
                            <a:srgbClr val="120742"/>
                          </a:solidFill>
                        </a:rPr>
                        <a:t>08</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Reasons for not taking a trip in Wales in 2025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7174187"/>
                  </a:ext>
                </a:extLst>
              </a:tr>
            </a:tbl>
          </a:graphicData>
        </a:graphic>
      </p:graphicFrame>
      <p:sp>
        <p:nvSpPr>
          <p:cNvPr id="4" name="Rectangle 3">
            <a:hlinkClick r:id="rId2" action="ppaction://hlinksldjump"/>
            <a:extLst>
              <a:ext uri="{FF2B5EF4-FFF2-40B4-BE49-F238E27FC236}">
                <a16:creationId xmlns:a16="http://schemas.microsoft.com/office/drawing/2014/main" id="{3805535D-3164-FA44-356C-6FD7C0B62C1D}"/>
              </a:ext>
              <a:ext uri="{C183D7F6-B498-43B3-948B-1728B52AA6E4}">
                <adec:decorative xmlns:adec="http://schemas.microsoft.com/office/drawing/2017/decorative" val="1"/>
              </a:ext>
            </a:extLst>
          </p:cNvPr>
          <p:cNvSpPr/>
          <p:nvPr/>
        </p:nvSpPr>
        <p:spPr>
          <a:xfrm>
            <a:off x="873840" y="1379536"/>
            <a:ext cx="2669459"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7" name="Rectangle 6" descr="2. Key findings">
            <a:hlinkClick r:id="rId3" action="ppaction://hlinksldjump"/>
            <a:extLst>
              <a:ext uri="{FF2B5EF4-FFF2-40B4-BE49-F238E27FC236}">
                <a16:creationId xmlns:a16="http://schemas.microsoft.com/office/drawing/2014/main" id="{E0DCE567-2FA1-E29A-FC34-248FFE98DC75}"/>
              </a:ext>
              <a:ext uri="{C183D7F6-B498-43B3-948B-1728B52AA6E4}">
                <adec:decorative xmlns:adec="http://schemas.microsoft.com/office/drawing/2017/decorative" val="0"/>
              </a:ext>
            </a:extLst>
          </p:cNvPr>
          <p:cNvSpPr/>
          <p:nvPr/>
        </p:nvSpPr>
        <p:spPr>
          <a:xfrm>
            <a:off x="936000" y="1949726"/>
            <a:ext cx="1200150"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8" name="Rectangle 7">
            <a:hlinkClick r:id="rId4" action="ppaction://hlinksldjump"/>
            <a:extLst>
              <a:ext uri="{FF2B5EF4-FFF2-40B4-BE49-F238E27FC236}">
                <a16:creationId xmlns:a16="http://schemas.microsoft.com/office/drawing/2014/main" id="{39E4F3BB-325A-1E8E-A09B-7E22912E2BAB}"/>
              </a:ext>
              <a:ext uri="{C183D7F6-B498-43B3-948B-1728B52AA6E4}">
                <adec:decorative xmlns:adec="http://schemas.microsoft.com/office/drawing/2017/decorative" val="1"/>
              </a:ext>
            </a:extLst>
          </p:cNvPr>
          <p:cNvSpPr/>
          <p:nvPr/>
        </p:nvSpPr>
        <p:spPr>
          <a:xfrm>
            <a:off x="973875" y="2494028"/>
            <a:ext cx="3048001"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9" name="Rectangle 8">
            <a:hlinkClick r:id="rId5" action="ppaction://hlinksldjump"/>
            <a:extLst>
              <a:ext uri="{FF2B5EF4-FFF2-40B4-BE49-F238E27FC236}">
                <a16:creationId xmlns:a16="http://schemas.microsoft.com/office/drawing/2014/main" id="{8E068366-29D7-6A01-704B-47E3AC249A5F}"/>
              </a:ext>
              <a:ext uri="{C183D7F6-B498-43B3-948B-1728B52AA6E4}">
                <adec:decorative xmlns:adec="http://schemas.microsoft.com/office/drawing/2017/decorative" val="1"/>
              </a:ext>
            </a:extLst>
          </p:cNvPr>
          <p:cNvSpPr/>
          <p:nvPr/>
        </p:nvSpPr>
        <p:spPr>
          <a:xfrm>
            <a:off x="907201" y="3121501"/>
            <a:ext cx="4343400"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0" name="Rectangle 9">
            <a:hlinkClick r:id="rId6" action="ppaction://hlinksldjump"/>
            <a:extLst>
              <a:ext uri="{FF2B5EF4-FFF2-40B4-BE49-F238E27FC236}">
                <a16:creationId xmlns:a16="http://schemas.microsoft.com/office/drawing/2014/main" id="{6B1DB0B6-B2A4-C6AC-EBEE-00CE79944E7E}"/>
              </a:ext>
              <a:ext uri="{C183D7F6-B498-43B3-948B-1728B52AA6E4}">
                <adec:decorative xmlns:adec="http://schemas.microsoft.com/office/drawing/2017/decorative" val="1"/>
              </a:ext>
            </a:extLst>
          </p:cNvPr>
          <p:cNvSpPr/>
          <p:nvPr/>
        </p:nvSpPr>
        <p:spPr>
          <a:xfrm>
            <a:off x="907201" y="3687369"/>
            <a:ext cx="2333625"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 name="Rectangle 1">
            <a:hlinkClick r:id="rId7" action="ppaction://hlinksldjump"/>
            <a:extLst>
              <a:ext uri="{FF2B5EF4-FFF2-40B4-BE49-F238E27FC236}">
                <a16:creationId xmlns:a16="http://schemas.microsoft.com/office/drawing/2014/main" id="{FF83F3CD-3597-D6D0-80FE-A1B8394E2421}"/>
              </a:ext>
              <a:ext uri="{C183D7F6-B498-43B3-948B-1728B52AA6E4}">
                <adec:decorative xmlns:adec="http://schemas.microsoft.com/office/drawing/2017/decorative" val="1"/>
              </a:ext>
            </a:extLst>
          </p:cNvPr>
          <p:cNvSpPr/>
          <p:nvPr/>
        </p:nvSpPr>
        <p:spPr>
          <a:xfrm>
            <a:off x="907201" y="4213107"/>
            <a:ext cx="3037111"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5" name="Rectangle 14">
            <a:hlinkClick r:id="rId8" action="ppaction://hlinksldjump"/>
            <a:extLst>
              <a:ext uri="{FF2B5EF4-FFF2-40B4-BE49-F238E27FC236}">
                <a16:creationId xmlns:a16="http://schemas.microsoft.com/office/drawing/2014/main" id="{768F5CAD-2B7F-D188-99B7-FAB13FF0CD42}"/>
              </a:ext>
              <a:ext uri="{C183D7F6-B498-43B3-948B-1728B52AA6E4}">
                <adec:decorative xmlns:adec="http://schemas.microsoft.com/office/drawing/2017/decorative" val="1"/>
              </a:ext>
            </a:extLst>
          </p:cNvPr>
          <p:cNvSpPr/>
          <p:nvPr/>
        </p:nvSpPr>
        <p:spPr>
          <a:xfrm>
            <a:off x="908086" y="4773770"/>
            <a:ext cx="3340251"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16" name="Rectangle 15">
            <a:hlinkClick r:id="rId9" action="ppaction://hlinksldjump"/>
            <a:extLst>
              <a:ext uri="{FF2B5EF4-FFF2-40B4-BE49-F238E27FC236}">
                <a16:creationId xmlns:a16="http://schemas.microsoft.com/office/drawing/2014/main" id="{E10CCCDF-488E-0D9D-E463-382822CB88B3}"/>
              </a:ext>
              <a:ext uri="{C183D7F6-B498-43B3-948B-1728B52AA6E4}">
                <adec:decorative xmlns:adec="http://schemas.microsoft.com/office/drawing/2017/decorative" val="1"/>
              </a:ext>
            </a:extLst>
          </p:cNvPr>
          <p:cNvSpPr/>
          <p:nvPr/>
        </p:nvSpPr>
        <p:spPr>
          <a:xfrm>
            <a:off x="973875" y="5401878"/>
            <a:ext cx="4210051"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pic>
        <p:nvPicPr>
          <p:cNvPr id="3076" name="Picture 4">
            <a:extLst>
              <a:ext uri="{FF2B5EF4-FFF2-40B4-BE49-F238E27FC236}">
                <a16:creationId xmlns:a16="http://schemas.microsoft.com/office/drawing/2014/main" id="{411A320C-6E5F-08F3-13B0-1AD414DFE2A1}"/>
              </a:ext>
              <a:ext uri="{C183D7F6-B498-43B3-948B-1728B52AA6E4}">
                <adec:decorative xmlns:adec="http://schemas.microsoft.com/office/drawing/2017/decorative" val="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a:stretch>
            <a:fillRect/>
          </a:stretch>
        </p:blipFill>
        <p:spPr bwMode="auto">
          <a:xfrm>
            <a:off x="5911046" y="-1"/>
            <a:ext cx="6286856" cy="6627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1408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2052" name="Picture 4">
            <a:extLst>
              <a:ext uri="{FF2B5EF4-FFF2-40B4-BE49-F238E27FC236}">
                <a16:creationId xmlns:a16="http://schemas.microsoft.com/office/drawing/2014/main" id="{ADF44C05-D9FA-74E8-CC54-D9F9B2442B7F}"/>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0" y="0"/>
            <a:ext cx="12177274"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24D8AD41-FB4D-5E23-2516-D909E695A6FF}"/>
              </a:ext>
              <a:ext uri="{C183D7F6-B498-43B3-948B-1728B52AA6E4}">
                <adec:decorative xmlns:adec="http://schemas.microsoft.com/office/drawing/2017/decorative" val="1"/>
              </a:ext>
            </a:extLst>
          </p:cNvPr>
          <p:cNvSpPr/>
          <p:nvPr/>
        </p:nvSpPr>
        <p:spPr>
          <a:xfrm>
            <a:off x="-7353"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2805490"/>
            <a:ext cx="6267451" cy="10402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BACKGROUND </a:t>
            </a:r>
          </a:p>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&amp; METHODOLOGY</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67B3B48-2DD9-7850-7D96-54D78FF32E4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4118041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991223-AE64-0FC5-228D-48A7FDB3A148}"/>
              </a:ext>
            </a:extLst>
          </p:cNvPr>
          <p:cNvSpPr txBox="1">
            <a:spLocks noGrp="1"/>
          </p:cNvSpPr>
          <p:nvPr>
            <p:ph type="title" idx="4294967295"/>
          </p:nvPr>
        </p:nvSpPr>
        <p:spPr>
          <a:xfrm>
            <a:off x="360000" y="298723"/>
            <a:ext cx="2528641"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Background</a:t>
            </a:r>
          </a:p>
        </p:txBody>
      </p:sp>
      <p:cxnSp>
        <p:nvCxnSpPr>
          <p:cNvPr id="2" name="Straight Connector 1">
            <a:extLst>
              <a:ext uri="{FF2B5EF4-FFF2-40B4-BE49-F238E27FC236}">
                <a16:creationId xmlns:a16="http://schemas.microsoft.com/office/drawing/2014/main" id="{46AB6176-0D1E-C2F8-528C-973CAB59BFB6}"/>
              </a:ext>
              <a:ext uri="{C183D7F6-B498-43B3-948B-1728B52AA6E4}">
                <adec:decorative xmlns:adec="http://schemas.microsoft.com/office/drawing/2017/decorative" val="1"/>
              </a:ext>
            </a:extLst>
          </p:cNvPr>
          <p:cNvCxnSpPr>
            <a:cxnSpLocks/>
          </p:cNvCxnSpPr>
          <p:nvPr/>
        </p:nvCxnSpPr>
        <p:spPr>
          <a:xfrm>
            <a:off x="455250" y="678885"/>
            <a:ext cx="147294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956B8181-49A0-AE2F-392B-D5C30305678D}"/>
              </a:ext>
            </a:extLst>
          </p:cNvPr>
          <p:cNvSpPr>
            <a:spLocks/>
          </p:cNvSpPr>
          <p:nvPr/>
        </p:nvSpPr>
        <p:spPr>
          <a:xfrm>
            <a:off x="360000" y="794633"/>
            <a:ext cx="6789000" cy="9198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a:ln>
                  <a:noFill/>
                </a:ln>
                <a:solidFill>
                  <a:srgbClr val="120742"/>
                </a:solidFill>
                <a:effectLst/>
                <a:uLnTx/>
                <a:uFillTx/>
                <a:latin typeface="Arial" panose="020B0604020202020204" pitchFamily="34" charset="0"/>
                <a:ea typeface="+mj-ea"/>
                <a:cs typeface="Arial" panose="020B0604020202020204" pitchFamily="34" charset="0"/>
              </a:rPr>
              <a:t>Driving tourism to Wales: </a:t>
            </a:r>
            <a:br>
              <a:rPr kumimoji="0" lang="en-GB" sz="2400" b="1" i="0" u="none" strike="noStrike" kern="1200" cap="none" spc="0" normalizeH="0" baseline="0" noProof="0">
                <a:ln>
                  <a:noFill/>
                </a:ln>
                <a:solidFill>
                  <a:srgbClr val="120742"/>
                </a:solidFill>
                <a:effectLst/>
                <a:uLnTx/>
                <a:uFillTx/>
                <a:latin typeface="Arial" panose="020B0604020202020204" pitchFamily="34" charset="0"/>
                <a:ea typeface="+mj-ea"/>
                <a:cs typeface="Arial" panose="020B0604020202020204" pitchFamily="34" charset="0"/>
              </a:rPr>
            </a:br>
            <a:r>
              <a:rPr kumimoji="0" lang="en-GB" sz="2400" b="1" i="0" u="none" strike="noStrike" kern="1200" cap="none" spc="0" normalizeH="0" baseline="0" noProof="0">
                <a:ln>
                  <a:noFill/>
                </a:ln>
                <a:solidFill>
                  <a:srgbClr val="120742"/>
                </a:solidFill>
                <a:effectLst/>
                <a:uLnTx/>
                <a:uFillTx/>
                <a:latin typeface="Arial" panose="020B0604020202020204" pitchFamily="34" charset="0"/>
                <a:ea typeface="+mj-ea"/>
                <a:cs typeface="Arial" panose="020B0604020202020204" pitchFamily="34" charset="0"/>
              </a:rPr>
              <a:t>insights from UK &amp; Ireland enquirers</a:t>
            </a:r>
          </a:p>
        </p:txBody>
      </p:sp>
      <p:sp>
        <p:nvSpPr>
          <p:cNvPr id="8" name="Content Placeholder 7">
            <a:extLst>
              <a:ext uri="{FF2B5EF4-FFF2-40B4-BE49-F238E27FC236}">
                <a16:creationId xmlns:a16="http://schemas.microsoft.com/office/drawing/2014/main" id="{037BA414-6CB1-7037-AEB4-001E22B20872}"/>
              </a:ext>
            </a:extLst>
          </p:cNvPr>
          <p:cNvSpPr>
            <a:spLocks noGrp="1"/>
          </p:cNvSpPr>
          <p:nvPr>
            <p:ph sz="quarter" idx="14"/>
          </p:nvPr>
        </p:nvSpPr>
        <p:spPr>
          <a:xfrm>
            <a:off x="360000" y="1714500"/>
            <a:ext cx="6995247" cy="4466728"/>
          </a:xfrm>
        </p:spPr>
        <p:txBody>
          <a:bodyPr/>
          <a:lstStyle/>
          <a:p>
            <a:pPr marL="0" indent="0">
              <a:buNone/>
            </a:pPr>
            <a:r>
              <a:rPr lang="en-GB" sz="1400" noProof="0">
                <a:solidFill>
                  <a:srgbClr val="120742"/>
                </a:solidFill>
              </a:rPr>
              <a:t>Visit Wales, the Welsh Government's tourism team, is responsible for deploying tourism campaigns in the UK and internationally to position Wales as a leading tourist destination.</a:t>
            </a:r>
          </a:p>
          <a:p>
            <a:pPr marL="0" indent="0">
              <a:buNone/>
            </a:pPr>
            <a:endParaRPr lang="en-GB" sz="1400" noProof="0">
              <a:solidFill>
                <a:srgbClr val="120742"/>
              </a:solidFill>
            </a:endParaRPr>
          </a:p>
          <a:p>
            <a:pPr marL="0" indent="0">
              <a:buNone/>
            </a:pPr>
            <a:r>
              <a:rPr lang="en-US" sz="1400">
                <a:solidFill>
                  <a:srgbClr val="120742"/>
                </a:solidFill>
              </a:rPr>
              <a:t>This detailed report analyses data from an online survey conducted in February and March 2026 among Visit Wales’s UK and Ireland consumer contacts, referred to as ‘enquirers’ throughout. These are individuals who have interacted with Visit Wales across various touchpoints over the past 12 months, including the website, consumer database sign ups, and social media followers. </a:t>
            </a:r>
            <a:r>
              <a:rPr lang="en-GB" sz="1400" noProof="0">
                <a:solidFill>
                  <a:srgbClr val="120742"/>
                </a:solidFill>
              </a:rPr>
              <a:t>A separate report is also available for German enquirers. </a:t>
            </a:r>
          </a:p>
          <a:p>
            <a:pPr marL="0" indent="0">
              <a:buNone/>
            </a:pPr>
            <a:endParaRPr lang="en-GB" sz="1400" noProof="0">
              <a:solidFill>
                <a:srgbClr val="120742"/>
              </a:solidFill>
            </a:endParaRPr>
          </a:p>
          <a:p>
            <a:pPr marL="0" indent="0">
              <a:buNone/>
            </a:pPr>
            <a:r>
              <a:rPr lang="en-GB" sz="1400" noProof="0">
                <a:solidFill>
                  <a:srgbClr val="120742"/>
                </a:solidFill>
              </a:rPr>
              <a:t>The primary research objectives of the survey were to:</a:t>
            </a:r>
          </a:p>
          <a:p>
            <a:pPr lvl="1">
              <a:buFont typeface="Arial" panose="020B0604020202020204" pitchFamily="34" charset="0"/>
              <a:buChar char="•"/>
            </a:pPr>
            <a:r>
              <a:rPr lang="en-GB" sz="1400" noProof="0">
                <a:solidFill>
                  <a:srgbClr val="120742"/>
                </a:solidFill>
              </a:rPr>
              <a:t>Assess trip conversion and relationship with Wales</a:t>
            </a:r>
          </a:p>
          <a:p>
            <a:pPr lvl="1">
              <a:buFont typeface="Arial" panose="020B0604020202020204" pitchFamily="34" charset="0"/>
              <a:buChar char="•"/>
            </a:pPr>
            <a:r>
              <a:rPr lang="en-GB" sz="1400" noProof="0">
                <a:solidFill>
                  <a:srgbClr val="120742"/>
                </a:solidFill>
              </a:rPr>
              <a:t>Understand the characteristics of trips taken in 2025</a:t>
            </a:r>
          </a:p>
          <a:p>
            <a:pPr lvl="1">
              <a:buFont typeface="Arial" panose="020B0604020202020204" pitchFamily="34" charset="0"/>
              <a:buChar char="•"/>
            </a:pPr>
            <a:r>
              <a:rPr lang="en-GB" sz="1400" noProof="0">
                <a:solidFill>
                  <a:srgbClr val="04043F"/>
                </a:solidFill>
              </a:rPr>
              <a:t>Quantify the impact of the marketing</a:t>
            </a:r>
          </a:p>
          <a:p>
            <a:pPr lvl="1">
              <a:buFont typeface="Arial" panose="020B0604020202020204" pitchFamily="34" charset="0"/>
              <a:buChar char="•"/>
            </a:pPr>
            <a:r>
              <a:rPr lang="en-GB" sz="1400" noProof="0">
                <a:solidFill>
                  <a:srgbClr val="04043F"/>
                </a:solidFill>
              </a:rPr>
              <a:t>Understand plans for trips in 2026</a:t>
            </a:r>
          </a:p>
          <a:p>
            <a:pPr lvl="1">
              <a:buFont typeface="Arial" panose="020B0604020202020204" pitchFamily="34" charset="0"/>
              <a:buChar char="•"/>
            </a:pPr>
            <a:r>
              <a:rPr lang="en-GB" sz="1400" noProof="0">
                <a:solidFill>
                  <a:srgbClr val="04043F"/>
                </a:solidFill>
              </a:rPr>
              <a:t>Assess the reasons for not taking a trip in 2025</a:t>
            </a:r>
          </a:p>
          <a:p>
            <a:endParaRPr lang="en-GB" sz="1400" noProof="0">
              <a:solidFill>
                <a:srgbClr val="04043F"/>
              </a:solidFill>
            </a:endParaRPr>
          </a:p>
        </p:txBody>
      </p:sp>
      <p:pic>
        <p:nvPicPr>
          <p:cNvPr id="1026" name="Picture 2">
            <a:extLst>
              <a:ext uri="{FF2B5EF4-FFF2-40B4-BE49-F238E27FC236}">
                <a16:creationId xmlns:a16="http://schemas.microsoft.com/office/drawing/2014/main" id="{E2C6AA3A-07F5-5FBC-AE9C-3A2B62DFC6B5}"/>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418" y="118838"/>
            <a:ext cx="674482" cy="33724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5B55861-6A97-8C3B-DEA8-C4861124834C}"/>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7629525" y="-12700"/>
            <a:ext cx="4562475" cy="662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408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6B8181-49A0-AE2F-392B-D5C30305678D}"/>
              </a:ext>
            </a:extLst>
          </p:cNvPr>
          <p:cNvSpPr>
            <a:spLocks noGrp="1"/>
          </p:cNvSpPr>
          <p:nvPr>
            <p:ph type="title" idx="4294967295"/>
          </p:nvPr>
        </p:nvSpPr>
        <p:spPr>
          <a:xfrm>
            <a:off x="359999" y="413633"/>
            <a:ext cx="10645457" cy="549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20742"/>
                </a:solidFill>
                <a:effectLst/>
                <a:uLnTx/>
                <a:uFillTx/>
                <a:latin typeface="+mn-lt"/>
                <a:ea typeface="+mn-ea"/>
                <a:cs typeface="+mn-cs"/>
              </a:rPr>
              <a:t>Alongside this study, Visit Wales produces a range of insight and research.</a:t>
            </a:r>
          </a:p>
        </p:txBody>
      </p:sp>
      <p:sp>
        <p:nvSpPr>
          <p:cNvPr id="8" name="Content Placeholder 7">
            <a:extLst>
              <a:ext uri="{FF2B5EF4-FFF2-40B4-BE49-F238E27FC236}">
                <a16:creationId xmlns:a16="http://schemas.microsoft.com/office/drawing/2014/main" id="{037BA414-6CB1-7037-AEB4-001E22B20872}"/>
              </a:ext>
            </a:extLst>
          </p:cNvPr>
          <p:cNvSpPr>
            <a:spLocks noGrp="1"/>
          </p:cNvSpPr>
          <p:nvPr>
            <p:ph sz="quarter" idx="14"/>
          </p:nvPr>
        </p:nvSpPr>
        <p:spPr>
          <a:xfrm>
            <a:off x="289514" y="1513572"/>
            <a:ext cx="10924131" cy="4544328"/>
          </a:xfrm>
        </p:spPr>
        <p:txBody>
          <a:bodyPr/>
          <a:lstStyle/>
          <a:p>
            <a:r>
              <a:rPr lang="en-GB" sz="1600" b="1" noProof="0" dirty="0">
                <a:solidFill>
                  <a:srgbClr val="04043F"/>
                </a:solidFill>
              </a:rPr>
              <a:t>Domestic GB Tourism Statistics </a:t>
            </a:r>
            <a:r>
              <a:rPr lang="en-GB" sz="1600" noProof="0" dirty="0">
                <a:solidFill>
                  <a:srgbClr val="04043F"/>
                </a:solidFill>
              </a:rPr>
              <a:t>- Data on overnight trips and day visits by British residents to destinations throughout Britain.</a:t>
            </a:r>
          </a:p>
          <a:p>
            <a:r>
              <a:rPr lang="en-GB" sz="1600" b="1" noProof="0" dirty="0">
                <a:solidFill>
                  <a:srgbClr val="04043F"/>
                </a:solidFill>
              </a:rPr>
              <a:t>Tourism market demand reports </a:t>
            </a:r>
            <a:r>
              <a:rPr lang="en-GB" sz="1600" noProof="0" dirty="0">
                <a:solidFill>
                  <a:srgbClr val="04043F"/>
                </a:solidFill>
              </a:rPr>
              <a:t>- Each year Visit Wales conducts research amongst its priority markets.</a:t>
            </a:r>
          </a:p>
          <a:p>
            <a:r>
              <a:rPr lang="en-GB" sz="1600" b="1" noProof="0" dirty="0">
                <a:solidFill>
                  <a:srgbClr val="04043F"/>
                </a:solidFill>
              </a:rPr>
              <a:t>Tourism barometer </a:t>
            </a:r>
            <a:r>
              <a:rPr lang="en-GB" sz="1600" noProof="0" dirty="0">
                <a:solidFill>
                  <a:srgbClr val="04043F"/>
                </a:solidFill>
              </a:rPr>
              <a:t>- The Tourism Barometer provides a ‘snapshot’ of industry performance after important points in the tourism calendar.</a:t>
            </a:r>
          </a:p>
          <a:p>
            <a:r>
              <a:rPr lang="en-GB" sz="1600" b="1" noProof="0" dirty="0">
                <a:solidFill>
                  <a:srgbClr val="04043F"/>
                </a:solidFill>
              </a:rPr>
              <a:t>Cycling tourism development </a:t>
            </a:r>
            <a:r>
              <a:rPr lang="en-GB" sz="1600" noProof="0" dirty="0">
                <a:solidFill>
                  <a:srgbClr val="04043F"/>
                </a:solidFill>
              </a:rPr>
              <a:t>- This research explores the topic of cycling tourism in Wales, including current capacity and demand, as well as opportunities for growth.</a:t>
            </a:r>
          </a:p>
          <a:p>
            <a:r>
              <a:rPr lang="en-GB" sz="1600" b="1" dirty="0">
                <a:solidFill>
                  <a:srgbClr val="04043F"/>
                </a:solidFill>
              </a:rPr>
              <a:t>Visit Wales consumer re-contact survey (previous years) </a:t>
            </a:r>
            <a:r>
              <a:rPr lang="en-GB" sz="1600" dirty="0">
                <a:solidFill>
                  <a:srgbClr val="04043F"/>
                </a:solidFill>
              </a:rPr>
              <a:t>– Detailed reports drawn from an online survey conducted amongst Visit Wales consumer contacts over the last few years, including the German market.</a:t>
            </a:r>
          </a:p>
          <a:p>
            <a:endParaRPr lang="en-GB" sz="1600" noProof="0" dirty="0">
              <a:solidFill>
                <a:srgbClr val="04043F"/>
              </a:solidFill>
            </a:endParaRPr>
          </a:p>
          <a:p>
            <a:pPr marL="0" indent="0">
              <a:buNone/>
            </a:pPr>
            <a:r>
              <a:rPr lang="en-GB" sz="1600" noProof="0" dirty="0">
                <a:solidFill>
                  <a:srgbClr val="04043F"/>
                </a:solidFill>
              </a:rPr>
              <a:t>Accessible </a:t>
            </a:r>
            <a:r>
              <a:rPr lang="en-GB" sz="1600" noProof="0" dirty="0">
                <a:solidFill>
                  <a:schemeClr val="accent1"/>
                </a:solidFill>
              </a:rPr>
              <a:t>here:</a:t>
            </a:r>
          </a:p>
          <a:p>
            <a:r>
              <a:rPr lang="en-GB" sz="1200" u="sng" noProof="0" dirty="0">
                <a:solidFill>
                  <a:schemeClr val="accent1"/>
                </a:solidFill>
                <a:hlinkClick r:id="rId2"/>
              </a:rPr>
              <a:t>Domestic tourism statistics</a:t>
            </a:r>
            <a:endParaRPr lang="en-GB" sz="1200" noProof="0" dirty="0">
              <a:solidFill>
                <a:schemeClr val="accent1"/>
              </a:solidFill>
            </a:endParaRPr>
          </a:p>
          <a:p>
            <a:r>
              <a:rPr lang="en-GB" sz="1200" u="sng" noProof="0" dirty="0">
                <a:solidFill>
                  <a:schemeClr val="accent1"/>
                </a:solidFill>
                <a:hlinkClick r:id="rId3"/>
              </a:rPr>
              <a:t>Market demand survey reports</a:t>
            </a:r>
            <a:endParaRPr lang="en-GB" sz="1200" noProof="0" dirty="0">
              <a:solidFill>
                <a:schemeClr val="accent1"/>
              </a:solidFill>
            </a:endParaRPr>
          </a:p>
          <a:p>
            <a:r>
              <a:rPr lang="en-GB" sz="1200" u="sng" noProof="0" dirty="0">
                <a:solidFill>
                  <a:schemeClr val="accent1"/>
                </a:solidFill>
                <a:hlinkClick r:id="rId4"/>
              </a:rPr>
              <a:t>Tourism barometer</a:t>
            </a:r>
            <a:endParaRPr lang="en-GB" sz="1200" noProof="0" dirty="0">
              <a:solidFill>
                <a:schemeClr val="accent1"/>
              </a:solidFill>
            </a:endParaRPr>
          </a:p>
          <a:p>
            <a:r>
              <a:rPr lang="en-GB" sz="1200" u="sng" noProof="0" dirty="0">
                <a:solidFill>
                  <a:schemeClr val="accent1"/>
                </a:solidFill>
                <a:hlinkClick r:id="rId5"/>
              </a:rPr>
              <a:t>Cycling tourism development report</a:t>
            </a:r>
            <a:endParaRPr lang="en-GB" sz="1200" u="sng" noProof="0" dirty="0">
              <a:solidFill>
                <a:schemeClr val="accent1"/>
              </a:solidFill>
            </a:endParaRPr>
          </a:p>
          <a:p>
            <a:r>
              <a:rPr lang="en-GB" sz="1200" u="sng" dirty="0">
                <a:solidFill>
                  <a:schemeClr val="accent1"/>
                </a:solidFill>
                <a:hlinkClick r:id="rId6"/>
              </a:rPr>
              <a:t>Other Re-contact survey reports</a:t>
            </a:r>
            <a:endParaRPr lang="en-GB" sz="1200" dirty="0">
              <a:solidFill>
                <a:schemeClr val="accent1"/>
              </a:solidFill>
            </a:endParaRPr>
          </a:p>
          <a:p>
            <a:endParaRPr lang="en-GB" sz="1200" noProof="0" dirty="0">
              <a:solidFill>
                <a:schemeClr val="accent1"/>
              </a:solidFill>
            </a:endParaRPr>
          </a:p>
          <a:p>
            <a:pPr marL="0" indent="0">
              <a:buNone/>
            </a:pPr>
            <a:endParaRPr lang="en-GB" sz="1000" noProof="0" dirty="0">
              <a:solidFill>
                <a:srgbClr val="FF0000"/>
              </a:solidFill>
            </a:endParaRPr>
          </a:p>
          <a:p>
            <a:pPr marL="0" indent="0">
              <a:buNone/>
            </a:pPr>
            <a:endParaRPr lang="en-GB" sz="1600" noProof="0" dirty="0">
              <a:solidFill>
                <a:srgbClr val="04043F"/>
              </a:solidFill>
            </a:endParaRPr>
          </a:p>
        </p:txBody>
      </p:sp>
    </p:spTree>
    <p:extLst>
      <p:ext uri="{BB962C8B-B14F-4D97-AF65-F5344CB8AC3E}">
        <p14:creationId xmlns:p14="http://schemas.microsoft.com/office/powerpoint/2010/main" val="26932140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C36A1-18AD-5536-ECDB-D56464C1EF5E}"/>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62CC4F75-5B5C-D57E-E9E7-20C0EB99832E}"/>
              </a:ext>
            </a:extLst>
          </p:cNvPr>
          <p:cNvSpPr txBox="1">
            <a:spLocks noGrp="1"/>
          </p:cNvSpPr>
          <p:nvPr>
            <p:ph type="title" idx="4294967295"/>
          </p:nvPr>
        </p:nvSpPr>
        <p:spPr>
          <a:xfrm>
            <a:off x="360000" y="298723"/>
            <a:ext cx="2528641"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4043F"/>
                </a:solidFill>
                <a:effectLst/>
                <a:uLnTx/>
                <a:uFillTx/>
                <a:latin typeface="+mn-lt"/>
                <a:ea typeface="+mn-ea"/>
                <a:cs typeface="+mn-cs"/>
              </a:rPr>
              <a:t>Methodology</a:t>
            </a:r>
          </a:p>
        </p:txBody>
      </p:sp>
      <p:cxnSp>
        <p:nvCxnSpPr>
          <p:cNvPr id="15" name="Straight Connector 14">
            <a:extLst>
              <a:ext uri="{FF2B5EF4-FFF2-40B4-BE49-F238E27FC236}">
                <a16:creationId xmlns:a16="http://schemas.microsoft.com/office/drawing/2014/main" id="{A9E24834-0334-F129-14DC-4E38AC1F0FEA}"/>
              </a:ext>
              <a:ext uri="{C183D7F6-B498-43B3-948B-1728B52AA6E4}">
                <adec:decorative xmlns:adec="http://schemas.microsoft.com/office/drawing/2017/decorative" val="1"/>
              </a:ext>
            </a:extLst>
          </p:cNvPr>
          <p:cNvCxnSpPr>
            <a:cxnSpLocks/>
          </p:cNvCxnSpPr>
          <p:nvPr/>
        </p:nvCxnSpPr>
        <p:spPr>
          <a:xfrm>
            <a:off x="445725" y="688410"/>
            <a:ext cx="16764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1314ECA3-3E92-8D87-0F0D-77F4BBE04668}"/>
              </a:ext>
            </a:extLst>
          </p:cNvPr>
          <p:cNvSpPr>
            <a:spLocks noGrp="1"/>
          </p:cNvSpPr>
          <p:nvPr>
            <p:ph sz="quarter" idx="14"/>
          </p:nvPr>
        </p:nvSpPr>
        <p:spPr>
          <a:xfrm>
            <a:off x="360000" y="1108434"/>
            <a:ext cx="6440523" cy="5228866"/>
          </a:xfrm>
        </p:spPr>
        <p:txBody>
          <a:bodyPr/>
          <a:lstStyle/>
          <a:p>
            <a:pPr marL="0" indent="0">
              <a:buNone/>
            </a:pPr>
            <a:r>
              <a:rPr lang="en-GB" sz="1400" noProof="0">
                <a:solidFill>
                  <a:schemeClr val="accent1"/>
                </a:solidFill>
              </a:rPr>
              <a:t>In February 2026, Visit Wales contacted enquirers via email, inviting them to complete a 10-to-15-minute online survey available in both English and Welsh. Reminder emails were sent to non-respondents one week after the initial invitation, and a prize draw incentive was offered.</a:t>
            </a:r>
          </a:p>
          <a:p>
            <a:pPr marL="0" indent="0">
              <a:buNone/>
            </a:pPr>
            <a:endParaRPr lang="en-GB" sz="1400" noProof="0">
              <a:solidFill>
                <a:schemeClr val="accent1"/>
              </a:solidFill>
            </a:endParaRPr>
          </a:p>
          <a:p>
            <a:pPr marL="0" indent="0">
              <a:buNone/>
            </a:pPr>
            <a:r>
              <a:rPr lang="en-GB" sz="1400" noProof="0">
                <a:solidFill>
                  <a:schemeClr val="accent1"/>
                </a:solidFill>
              </a:rPr>
              <a:t>The survey opened on 5th February and closed on 2nd March 2026.</a:t>
            </a:r>
          </a:p>
          <a:p>
            <a:pPr marL="0" indent="0">
              <a:buNone/>
            </a:pPr>
            <a:endParaRPr lang="en-GB" sz="1400" noProof="0">
              <a:solidFill>
                <a:schemeClr val="accent1"/>
              </a:solidFill>
            </a:endParaRPr>
          </a:p>
          <a:p>
            <a:pPr marL="0" indent="0">
              <a:buNone/>
            </a:pPr>
            <a:r>
              <a:rPr lang="en-GB" sz="1400" b="1">
                <a:solidFill>
                  <a:schemeClr val="accent1"/>
                </a:solidFill>
              </a:rPr>
              <a:t>Sample and Response Rate</a:t>
            </a:r>
            <a:endParaRPr lang="en-GB" sz="1400" b="1" noProof="0">
              <a:solidFill>
                <a:schemeClr val="accent1"/>
              </a:solidFill>
            </a:endParaRPr>
          </a:p>
          <a:p>
            <a:pPr marL="0" indent="0">
              <a:buNone/>
            </a:pPr>
            <a:r>
              <a:rPr lang="en-GB" sz="1400" noProof="0">
                <a:solidFill>
                  <a:schemeClr val="accent1"/>
                </a:solidFill>
              </a:rPr>
              <a:t>The sample was drawn from various sources, reflecting the different ways enquirers had contacted Visit Wales. The table on the right shows the sample sources along with the number of completed surveys for each source.</a:t>
            </a:r>
          </a:p>
          <a:p>
            <a:pPr marL="0" indent="0">
              <a:buNone/>
            </a:pPr>
            <a:endParaRPr lang="en-GB" sz="1400">
              <a:solidFill>
                <a:schemeClr val="accent1"/>
              </a:solidFill>
            </a:endParaRPr>
          </a:p>
          <a:p>
            <a:pPr marL="0" indent="0">
              <a:buNone/>
            </a:pPr>
            <a:r>
              <a:rPr lang="en-GB" sz="1400" noProof="0">
                <a:solidFill>
                  <a:schemeClr val="accent1"/>
                </a:solidFill>
              </a:rPr>
              <a:t>Out of 53,294 invitations sent to enquirers, </a:t>
            </a:r>
            <a:r>
              <a:rPr lang="en-GB" sz="1400">
                <a:solidFill>
                  <a:schemeClr val="accent1"/>
                </a:solidFill>
              </a:rPr>
              <a:t>4,092</a:t>
            </a:r>
            <a:r>
              <a:rPr lang="en-GB" sz="1400" noProof="0">
                <a:solidFill>
                  <a:schemeClr val="accent1"/>
                </a:solidFill>
              </a:rPr>
              <a:t> completed survey responses were received, resulting in a response rate of 8%.</a:t>
            </a:r>
          </a:p>
          <a:p>
            <a:pPr marL="0" indent="0">
              <a:buNone/>
            </a:pPr>
            <a:endParaRPr lang="en-GB" sz="1400">
              <a:solidFill>
                <a:schemeClr val="accent1"/>
              </a:solidFill>
            </a:endParaRPr>
          </a:p>
          <a:p>
            <a:pPr marL="0" indent="0">
              <a:buNone/>
            </a:pPr>
            <a:r>
              <a:rPr lang="en-GB" sz="1400" b="1">
                <a:solidFill>
                  <a:schemeClr val="accent1"/>
                </a:solidFill>
              </a:rPr>
              <a:t>Data consideration</a:t>
            </a:r>
          </a:p>
          <a:p>
            <a:pPr marL="0" indent="0">
              <a:buNone/>
            </a:pPr>
            <a:r>
              <a:rPr lang="en-US" sz="1400">
                <a:solidFill>
                  <a:schemeClr val="accent1"/>
                </a:solidFill>
              </a:rPr>
              <a:t>It is important to note that the sample is not representative of the general populations of the UK or Ireland, as participants had existing connections with Wales. As a result, findings are likely to reflect more positive or ‘warmer’ views than would be expected in the wider public. This should be considered when interpreting the results.</a:t>
            </a:r>
            <a:endParaRPr lang="en-GB" sz="1200" noProof="0">
              <a:solidFill>
                <a:schemeClr val="accent1"/>
              </a:solidFill>
            </a:endParaRPr>
          </a:p>
        </p:txBody>
      </p:sp>
      <p:cxnSp>
        <p:nvCxnSpPr>
          <p:cNvPr id="5" name="Straight Connector 4">
            <a:extLst>
              <a:ext uri="{FF2B5EF4-FFF2-40B4-BE49-F238E27FC236}">
                <a16:creationId xmlns:a16="http://schemas.microsoft.com/office/drawing/2014/main" id="{45957BE0-31DD-CC28-1203-90D59999E231}"/>
              </a:ext>
              <a:ext uri="{C183D7F6-B498-43B3-948B-1728B52AA6E4}">
                <adec:decorative xmlns:adec="http://schemas.microsoft.com/office/drawing/2017/decorative" val="1"/>
              </a:ext>
            </a:extLst>
          </p:cNvPr>
          <p:cNvCxnSpPr/>
          <p:nvPr/>
        </p:nvCxnSpPr>
        <p:spPr>
          <a:xfrm>
            <a:off x="7306492" y="1108434"/>
            <a:ext cx="0" cy="4711337"/>
          </a:xfrm>
          <a:prstGeom prst="line">
            <a:avLst/>
          </a:prstGeom>
          <a:ln w="12700">
            <a:solidFill>
              <a:schemeClr val="accent1"/>
            </a:solidFill>
            <a:prstDash val="lgDash"/>
          </a:ln>
          <a:effectLst/>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63767665-8D1D-1001-3EC9-84B99F0D3D85}"/>
              </a:ext>
            </a:extLst>
          </p:cNvPr>
          <p:cNvSpPr txBox="1"/>
          <p:nvPr/>
        </p:nvSpPr>
        <p:spPr>
          <a:xfrm>
            <a:off x="7537450" y="1501913"/>
            <a:ext cx="3540124" cy="523220"/>
          </a:xfrm>
          <a:prstGeom prst="rect">
            <a:avLst/>
          </a:prstGeom>
          <a:noFill/>
        </p:spPr>
        <p:txBody>
          <a:bodyPr wrap="square" rtlCol="0">
            <a:spAutoFit/>
          </a:bodyPr>
          <a:lstStyle/>
          <a:p>
            <a:r>
              <a:rPr lang="en-GB" sz="1400">
                <a:solidFill>
                  <a:srgbClr val="120742"/>
                </a:solidFill>
              </a:rPr>
              <a:t>Base sizes and response rates 2026, by enquiry method</a:t>
            </a:r>
          </a:p>
        </p:txBody>
      </p:sp>
      <p:grpSp>
        <p:nvGrpSpPr>
          <p:cNvPr id="21" name="Group 20" descr="Horizontal bar chart showing the 2026 survey sample by enquiry method. ECRM enquirers accounted for the largest share of completed responses, with 2,080 responses (51%). Campaign enquirers were the second largest group, contributing 1,228 responses (30%). Website enquirers and social media accounted for smaller proportions, with 10% and 9% of responses respectively.">
            <a:extLst>
              <a:ext uri="{FF2B5EF4-FFF2-40B4-BE49-F238E27FC236}">
                <a16:creationId xmlns:a16="http://schemas.microsoft.com/office/drawing/2014/main" id="{86C6FA7C-4013-8977-EA84-E4F802ADC611}"/>
              </a:ext>
              <a:ext uri="{C183D7F6-B498-43B3-948B-1728B52AA6E4}">
                <adec:decorative xmlns:adec="http://schemas.microsoft.com/office/drawing/2017/decorative" val="0"/>
              </a:ext>
            </a:extLst>
          </p:cNvPr>
          <p:cNvGrpSpPr/>
          <p:nvPr/>
        </p:nvGrpSpPr>
        <p:grpSpPr>
          <a:xfrm>
            <a:off x="7537450" y="2051086"/>
            <a:ext cx="4387850" cy="3645246"/>
            <a:chOff x="7657338" y="2286001"/>
            <a:chExt cx="4387850" cy="3645246"/>
          </a:xfrm>
        </p:grpSpPr>
        <p:graphicFrame>
          <p:nvGraphicFramePr>
            <p:cNvPr id="9" name="Chart 8">
              <a:extLst>
                <a:ext uri="{FF2B5EF4-FFF2-40B4-BE49-F238E27FC236}">
                  <a16:creationId xmlns:a16="http://schemas.microsoft.com/office/drawing/2014/main" id="{66B2FCB2-CA80-7089-C0FF-678E0AB28047}"/>
                </a:ext>
              </a:extLst>
            </p:cNvPr>
            <p:cNvGraphicFramePr/>
            <p:nvPr>
              <p:extLst>
                <p:ext uri="{D42A27DB-BD31-4B8C-83A1-F6EECF244321}">
                  <p14:modId xmlns:p14="http://schemas.microsoft.com/office/powerpoint/2010/main" val="182044697"/>
                </p:ext>
              </p:extLst>
            </p:nvPr>
          </p:nvGraphicFramePr>
          <p:xfrm>
            <a:off x="7657338" y="2286001"/>
            <a:ext cx="4387850" cy="3645246"/>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Connector 11">
              <a:extLst>
                <a:ext uri="{FF2B5EF4-FFF2-40B4-BE49-F238E27FC236}">
                  <a16:creationId xmlns:a16="http://schemas.microsoft.com/office/drawing/2014/main" id="{6C790853-B6B0-A554-542C-8A8EEBC00173}"/>
                </a:ext>
                <a:ext uri="{C183D7F6-B498-43B3-948B-1728B52AA6E4}">
                  <adec:decorative xmlns:adec="http://schemas.microsoft.com/office/drawing/2017/decorative" val="1"/>
                </a:ext>
              </a:extLst>
            </p:cNvPr>
            <p:cNvCxnSpPr>
              <a:cxnSpLocks/>
            </p:cNvCxnSpPr>
            <p:nvPr/>
          </p:nvCxnSpPr>
          <p:spPr>
            <a:xfrm flipH="1">
              <a:off x="7924800" y="3076571"/>
              <a:ext cx="3714750" cy="0"/>
            </a:xfrm>
            <a:prstGeom prst="line">
              <a:avLst/>
            </a:prstGeom>
            <a:ln w="9525">
              <a:solidFill>
                <a:schemeClr val="bg1">
                  <a:lumMod val="75000"/>
                </a:schemeClr>
              </a:solidFill>
              <a:prstDash val="lgDash"/>
            </a:ln>
            <a:effectLst/>
          </p:spPr>
          <p:style>
            <a:lnRef idx="2">
              <a:schemeClr val="accent1"/>
            </a:lnRef>
            <a:fillRef idx="0">
              <a:schemeClr val="accent1"/>
            </a:fillRef>
            <a:effectRef idx="1">
              <a:schemeClr val="accent1"/>
            </a:effectRef>
            <a:fontRef idx="minor">
              <a:schemeClr val="tx1"/>
            </a:fontRef>
          </p:style>
        </p:cxnSp>
      </p:grpSp>
      <p:sp>
        <p:nvSpPr>
          <p:cNvPr id="4" name="TextBox 3">
            <a:extLst>
              <a:ext uri="{FF2B5EF4-FFF2-40B4-BE49-F238E27FC236}">
                <a16:creationId xmlns:a16="http://schemas.microsoft.com/office/drawing/2014/main" id="{22C2D529-FDCC-464B-2870-247468267F98}"/>
              </a:ext>
              <a:ext uri="{C183D7F6-B498-43B3-948B-1728B52AA6E4}">
                <adec:decorative xmlns:adec="http://schemas.microsoft.com/office/drawing/2017/decorative" val="0"/>
              </a:ext>
            </a:extLst>
          </p:cNvPr>
          <p:cNvSpPr txBox="1"/>
          <p:nvPr/>
        </p:nvSpPr>
        <p:spPr>
          <a:xfrm>
            <a:off x="10603468" y="3051644"/>
            <a:ext cx="577402" cy="276999"/>
          </a:xfrm>
          <a:prstGeom prst="rect">
            <a:avLst/>
          </a:prstGeom>
          <a:noFill/>
        </p:spPr>
        <p:txBody>
          <a:bodyPr wrap="none" rtlCol="0">
            <a:spAutoFit/>
          </a:bodyPr>
          <a:lstStyle/>
          <a:p>
            <a:r>
              <a:rPr lang="en-GB" sz="1200">
                <a:solidFill>
                  <a:schemeClr val="accent1"/>
                </a:solidFill>
              </a:rPr>
              <a:t>/ 51%</a:t>
            </a:r>
          </a:p>
        </p:txBody>
      </p:sp>
      <p:sp>
        <p:nvSpPr>
          <p:cNvPr id="2" name="TextBox 1">
            <a:extLst>
              <a:ext uri="{FF2B5EF4-FFF2-40B4-BE49-F238E27FC236}">
                <a16:creationId xmlns:a16="http://schemas.microsoft.com/office/drawing/2014/main" id="{499DC62D-BA6A-EB17-81B0-8A27BCCFC5DA}"/>
              </a:ext>
              <a:ext uri="{C183D7F6-B498-43B3-948B-1728B52AA6E4}">
                <adec:decorative xmlns:adec="http://schemas.microsoft.com/office/drawing/2017/decorative" val="0"/>
              </a:ext>
            </a:extLst>
          </p:cNvPr>
          <p:cNvSpPr txBox="1"/>
          <p:nvPr/>
        </p:nvSpPr>
        <p:spPr>
          <a:xfrm>
            <a:off x="10179122" y="3735209"/>
            <a:ext cx="577402" cy="276999"/>
          </a:xfrm>
          <a:prstGeom prst="rect">
            <a:avLst/>
          </a:prstGeom>
          <a:noFill/>
        </p:spPr>
        <p:txBody>
          <a:bodyPr wrap="none" rtlCol="0">
            <a:spAutoFit/>
          </a:bodyPr>
          <a:lstStyle/>
          <a:p>
            <a:r>
              <a:rPr lang="en-GB" sz="1200">
                <a:solidFill>
                  <a:schemeClr val="accent1"/>
                </a:solidFill>
              </a:rPr>
              <a:t>/ 30%</a:t>
            </a:r>
          </a:p>
        </p:txBody>
      </p:sp>
      <p:sp>
        <p:nvSpPr>
          <p:cNvPr id="20" name="TextBox 19">
            <a:extLst>
              <a:ext uri="{FF2B5EF4-FFF2-40B4-BE49-F238E27FC236}">
                <a16:creationId xmlns:a16="http://schemas.microsoft.com/office/drawing/2014/main" id="{4C03EB78-2926-4BDB-67AC-0503A17018FF}"/>
              </a:ext>
              <a:ext uri="{C183D7F6-B498-43B3-948B-1728B52AA6E4}">
                <adec:decorative xmlns:adec="http://schemas.microsoft.com/office/drawing/2017/decorative" val="0"/>
              </a:ext>
            </a:extLst>
          </p:cNvPr>
          <p:cNvSpPr txBox="1"/>
          <p:nvPr/>
        </p:nvSpPr>
        <p:spPr>
          <a:xfrm>
            <a:off x="9655661" y="4408459"/>
            <a:ext cx="577402" cy="276999"/>
          </a:xfrm>
          <a:prstGeom prst="rect">
            <a:avLst/>
          </a:prstGeom>
          <a:noFill/>
        </p:spPr>
        <p:txBody>
          <a:bodyPr wrap="none" rtlCol="0">
            <a:spAutoFit/>
          </a:bodyPr>
          <a:lstStyle/>
          <a:p>
            <a:r>
              <a:rPr lang="en-GB" sz="1200">
                <a:solidFill>
                  <a:schemeClr val="accent1"/>
                </a:solidFill>
              </a:rPr>
              <a:t>/ 10%</a:t>
            </a:r>
          </a:p>
        </p:txBody>
      </p:sp>
      <p:sp>
        <p:nvSpPr>
          <p:cNvPr id="6" name="TextBox 5">
            <a:extLst>
              <a:ext uri="{FF2B5EF4-FFF2-40B4-BE49-F238E27FC236}">
                <a16:creationId xmlns:a16="http://schemas.microsoft.com/office/drawing/2014/main" id="{98CCE358-46EC-F310-7223-34FF10F7F331}"/>
              </a:ext>
              <a:ext uri="{C183D7F6-B498-43B3-948B-1728B52AA6E4}">
                <adec:decorative xmlns:adec="http://schemas.microsoft.com/office/drawing/2017/decorative" val="0"/>
              </a:ext>
            </a:extLst>
          </p:cNvPr>
          <p:cNvSpPr txBox="1"/>
          <p:nvPr/>
        </p:nvSpPr>
        <p:spPr>
          <a:xfrm>
            <a:off x="9655661" y="5079088"/>
            <a:ext cx="492443" cy="276999"/>
          </a:xfrm>
          <a:prstGeom prst="rect">
            <a:avLst/>
          </a:prstGeom>
          <a:noFill/>
        </p:spPr>
        <p:txBody>
          <a:bodyPr wrap="none" rtlCol="0">
            <a:spAutoFit/>
          </a:bodyPr>
          <a:lstStyle/>
          <a:p>
            <a:r>
              <a:rPr lang="en-GB" sz="1200">
                <a:solidFill>
                  <a:schemeClr val="accent1"/>
                </a:solidFill>
              </a:rPr>
              <a:t>/ 9%</a:t>
            </a:r>
          </a:p>
        </p:txBody>
      </p:sp>
      <p:pic>
        <p:nvPicPr>
          <p:cNvPr id="3" name="Picture 2">
            <a:extLst>
              <a:ext uri="{FF2B5EF4-FFF2-40B4-BE49-F238E27FC236}">
                <a16:creationId xmlns:a16="http://schemas.microsoft.com/office/drawing/2014/main" id="{7CCE1FE2-C7C3-BCAD-6F3D-6D75F4E41049}"/>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70706" y="130102"/>
            <a:ext cx="674482" cy="337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894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216CC-2E93-68B6-4ECB-65E101620F9A}"/>
            </a:ext>
          </a:extLst>
        </p:cNvPr>
        <p:cNvGrpSpPr/>
        <p:nvPr/>
      </p:nvGrpSpPr>
      <p:grpSpPr>
        <a:xfrm>
          <a:off x="0" y="0"/>
          <a:ext cx="0" cy="0"/>
          <a:chOff x="0" y="0"/>
          <a:chExt cx="0" cy="0"/>
        </a:xfrm>
      </p:grpSpPr>
      <p:sp>
        <p:nvSpPr>
          <p:cNvPr id="18" name="Title 1">
            <a:extLst>
              <a:ext uri="{FF2B5EF4-FFF2-40B4-BE49-F238E27FC236}">
                <a16:creationId xmlns:a16="http://schemas.microsoft.com/office/drawing/2014/main" id="{E4E70A6B-50D0-4929-10BA-A824D2913E8C}"/>
              </a:ext>
            </a:extLst>
          </p:cNvPr>
          <p:cNvSpPr txBox="1">
            <a:spLocks noGrp="1"/>
          </p:cNvSpPr>
          <p:nvPr>
            <p:ph type="title" idx="4294967295"/>
          </p:nvPr>
        </p:nvSpPr>
        <p:spPr>
          <a:xfrm>
            <a:off x="773430" y="1850552"/>
            <a:ext cx="4015740" cy="3332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800" b="1" kern="1200">
                <a:solidFill>
                  <a:schemeClr val="bg1"/>
                </a:solidFill>
                <a:latin typeface="Rockwell" panose="02060603020205020403" pitchFamily="18" charset="77"/>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a:ln>
                  <a:noFill/>
                </a:ln>
                <a:solidFill>
                  <a:sysClr val="window" lastClr="FFFFFF"/>
                </a:solidFill>
                <a:effectLst/>
                <a:uLnTx/>
                <a:uFillTx/>
                <a:latin typeface="+mj-lt"/>
                <a:ea typeface="+mj-ea"/>
                <a:cs typeface="+mj-cs"/>
              </a:rPr>
              <a:t>DEFINITIONS</a:t>
            </a:r>
            <a:endParaRPr kumimoji="0" lang="en-GB" sz="1800" b="1" i="0" u="none" strike="noStrike" kern="1200" cap="none" spc="0" normalizeH="0" baseline="0" noProof="0">
              <a:ln>
                <a:noFill/>
              </a:ln>
              <a:solidFill>
                <a:sysClr val="window" lastClr="FFFFFF"/>
              </a:solidFill>
              <a:effectLst/>
              <a:uLnTx/>
              <a:uFillTx/>
              <a:latin typeface="+mj-lt"/>
              <a:ea typeface="+mj-ea"/>
              <a:cs typeface="+mj-cs"/>
            </a:endParaRPr>
          </a:p>
        </p:txBody>
      </p:sp>
      <p:sp>
        <p:nvSpPr>
          <p:cNvPr id="3" name="TextBox 2">
            <a:extLst>
              <a:ext uri="{FF2B5EF4-FFF2-40B4-BE49-F238E27FC236}">
                <a16:creationId xmlns:a16="http://schemas.microsoft.com/office/drawing/2014/main" id="{772AEBA5-9128-9842-494A-C9DE4241A6CD}"/>
              </a:ext>
            </a:extLst>
          </p:cNvPr>
          <p:cNvSpPr txBox="1"/>
          <p:nvPr/>
        </p:nvSpPr>
        <p:spPr>
          <a:xfrm>
            <a:off x="6096000" y="778560"/>
            <a:ext cx="6350000" cy="400110"/>
          </a:xfrm>
          <a:prstGeom prst="rect">
            <a:avLst/>
          </a:prstGeom>
          <a:noFill/>
        </p:spPr>
        <p:txBody>
          <a:bodyPr wrap="square">
            <a:spAutoFit/>
          </a:bodyPr>
          <a:lstStyle/>
          <a:p>
            <a:r>
              <a:rPr lang="en-GB" sz="2000" b="1" noProof="0">
                <a:solidFill>
                  <a:srgbClr val="120742"/>
                </a:solidFill>
              </a:rPr>
              <a:t>Definitions used in this report</a:t>
            </a:r>
            <a:endParaRPr lang="en-GB" sz="2000" noProof="0">
              <a:solidFill>
                <a:srgbClr val="120742"/>
              </a:solidFill>
            </a:endParaRPr>
          </a:p>
        </p:txBody>
      </p:sp>
      <p:cxnSp>
        <p:nvCxnSpPr>
          <p:cNvPr id="4" name="Straight Connector 3">
            <a:extLst>
              <a:ext uri="{FF2B5EF4-FFF2-40B4-BE49-F238E27FC236}">
                <a16:creationId xmlns:a16="http://schemas.microsoft.com/office/drawing/2014/main" id="{FCC772A4-5A36-53A0-5CFA-933D9679DFAE}"/>
              </a:ext>
              <a:ext uri="{C183D7F6-B498-43B3-948B-1728B52AA6E4}">
                <adec:decorative xmlns:adec="http://schemas.microsoft.com/office/drawing/2017/decorative" val="1"/>
              </a:ext>
            </a:extLst>
          </p:cNvPr>
          <p:cNvCxnSpPr>
            <a:cxnSpLocks/>
          </p:cNvCxnSpPr>
          <p:nvPr/>
        </p:nvCxnSpPr>
        <p:spPr>
          <a:xfrm>
            <a:off x="6191250" y="1202641"/>
            <a:ext cx="371475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E611DFA-22F1-0F51-F2D9-E2B768E46044}"/>
              </a:ext>
            </a:extLst>
          </p:cNvPr>
          <p:cNvSpPr txBox="1"/>
          <p:nvPr/>
        </p:nvSpPr>
        <p:spPr>
          <a:xfrm>
            <a:off x="6096000" y="1409021"/>
            <a:ext cx="5568950" cy="4832092"/>
          </a:xfrm>
          <a:prstGeom prst="rect">
            <a:avLst/>
          </a:prstGeom>
          <a:noFill/>
        </p:spPr>
        <p:txBody>
          <a:bodyPr wrap="square">
            <a:spAutoFit/>
          </a:bodyPr>
          <a:lstStyle/>
          <a:p>
            <a:r>
              <a:rPr lang="en-GB" sz="1400" noProof="0">
                <a:solidFill>
                  <a:srgbClr val="120742"/>
                </a:solidFill>
              </a:rPr>
              <a:t>This report uses several terms to define the survey respondents.</a:t>
            </a:r>
          </a:p>
          <a:p>
            <a:endParaRPr lang="en-GB" sz="1400" noProof="0">
              <a:solidFill>
                <a:srgbClr val="120742"/>
              </a:solidFill>
            </a:endParaRPr>
          </a:p>
          <a:p>
            <a:r>
              <a:rPr lang="en-GB" sz="1400" noProof="0">
                <a:solidFill>
                  <a:srgbClr val="120742"/>
                </a:solidFill>
              </a:rPr>
              <a:t>These include:</a:t>
            </a:r>
          </a:p>
          <a:p>
            <a:pPr marL="285750" indent="-285750">
              <a:buFont typeface="Arial" panose="020B0604020202020204" pitchFamily="34" charset="0"/>
              <a:buChar char="•"/>
            </a:pPr>
            <a:r>
              <a:rPr lang="en-GB" sz="1400" b="1" noProof="0">
                <a:solidFill>
                  <a:srgbClr val="120742"/>
                </a:solidFill>
              </a:rPr>
              <a:t>Visit Wales enquirers: </a:t>
            </a:r>
            <a:r>
              <a:rPr lang="en-GB" sz="1400" noProof="0">
                <a:solidFill>
                  <a:srgbClr val="120742"/>
                </a:solidFill>
              </a:rPr>
              <a:t>The total survey population - Visit Wales consumer contacts </a:t>
            </a:r>
            <a:r>
              <a:rPr lang="en-GB" sz="1400">
                <a:solidFill>
                  <a:srgbClr val="120742"/>
                </a:solidFill>
              </a:rPr>
              <a:t>who responded to </a:t>
            </a:r>
            <a:r>
              <a:rPr lang="en-GB" sz="1400" noProof="0">
                <a:solidFill>
                  <a:srgbClr val="120742"/>
                </a:solidFill>
              </a:rPr>
              <a:t>this survey.</a:t>
            </a:r>
          </a:p>
          <a:p>
            <a:pPr marL="285750" indent="-285750">
              <a:buFont typeface="Arial" panose="020B0604020202020204" pitchFamily="34" charset="0"/>
              <a:buChar char="•"/>
            </a:pPr>
            <a:r>
              <a:rPr lang="en-GB" sz="1400" b="1" noProof="0">
                <a:solidFill>
                  <a:srgbClr val="120742"/>
                </a:solidFill>
              </a:rPr>
              <a:t>2025 Wales trip takers: </a:t>
            </a:r>
            <a:r>
              <a:rPr lang="en-GB" sz="1400" noProof="0">
                <a:solidFill>
                  <a:srgbClr val="120742"/>
                </a:solidFill>
              </a:rPr>
              <a:t>Visit Wales enquirers that stated within the survey that they took a short break or holiday in Wales in 2025.</a:t>
            </a:r>
          </a:p>
          <a:p>
            <a:pPr marL="285750" indent="-285750">
              <a:buFont typeface="Arial" panose="020B0604020202020204" pitchFamily="34" charset="0"/>
              <a:buChar char="•"/>
            </a:pPr>
            <a:r>
              <a:rPr lang="en-GB" sz="1400" b="1" noProof="0">
                <a:solidFill>
                  <a:srgbClr val="120742"/>
                </a:solidFill>
              </a:rPr>
              <a:t>2025 Wales non trip takers</a:t>
            </a:r>
            <a:r>
              <a:rPr lang="en-GB" sz="1400" noProof="0">
                <a:solidFill>
                  <a:srgbClr val="120742"/>
                </a:solidFill>
              </a:rPr>
              <a:t>: Visit Wales enquirers that stated within the survey that they did not take a short break or holiday in Wales in 2025.</a:t>
            </a:r>
          </a:p>
          <a:p>
            <a:pPr marL="285750" indent="-285750">
              <a:buFont typeface="Arial" panose="020B0604020202020204" pitchFamily="34" charset="0"/>
              <a:buChar char="•"/>
            </a:pPr>
            <a:r>
              <a:rPr lang="en-GB" sz="1400" b="1" noProof="0">
                <a:solidFill>
                  <a:srgbClr val="120742"/>
                </a:solidFill>
              </a:rPr>
              <a:t>2026 Wales trip intenders</a:t>
            </a:r>
            <a:r>
              <a:rPr lang="en-GB" sz="1400" noProof="0">
                <a:solidFill>
                  <a:srgbClr val="120742"/>
                </a:solidFill>
              </a:rPr>
              <a:t>: Visit Wales enquirers that stated within the survey that they intend to take a short break or holiday in Wales in 2026.</a:t>
            </a:r>
          </a:p>
          <a:p>
            <a:endParaRPr lang="en-GB" sz="1400" noProof="0">
              <a:solidFill>
                <a:srgbClr val="120742"/>
              </a:solidFill>
            </a:endParaRPr>
          </a:p>
          <a:p>
            <a:r>
              <a:rPr lang="en-GB" sz="1400" noProof="0">
                <a:solidFill>
                  <a:srgbClr val="120742"/>
                </a:solidFill>
              </a:rPr>
              <a:t>Life stages are preferable to ‘age’ as they better describe someone’s life situation. For the purpose of this report, the following is used:</a:t>
            </a:r>
          </a:p>
          <a:p>
            <a:pPr marL="285750" indent="-285750">
              <a:buFont typeface="Arial" panose="020B0604020202020204" pitchFamily="34" charset="0"/>
              <a:buChar char="•"/>
            </a:pPr>
            <a:r>
              <a:rPr lang="en-GB" sz="1400" b="1" noProof="0">
                <a:solidFill>
                  <a:srgbClr val="120742"/>
                </a:solidFill>
              </a:rPr>
              <a:t>Younger independents: </a:t>
            </a:r>
            <a:r>
              <a:rPr lang="en-GB" sz="1400" noProof="0">
                <a:solidFill>
                  <a:srgbClr val="120742"/>
                </a:solidFill>
              </a:rPr>
              <a:t>aged 16-34 without children in household.</a:t>
            </a:r>
          </a:p>
          <a:p>
            <a:pPr marL="285750" indent="-285750">
              <a:buFont typeface="Arial" panose="020B0604020202020204" pitchFamily="34" charset="0"/>
              <a:buChar char="•"/>
            </a:pPr>
            <a:r>
              <a:rPr lang="en-GB" sz="1400" b="1" noProof="0">
                <a:solidFill>
                  <a:srgbClr val="120742"/>
                </a:solidFill>
              </a:rPr>
              <a:t>Families: </a:t>
            </a:r>
            <a:r>
              <a:rPr lang="en-GB" sz="1400" noProof="0">
                <a:solidFill>
                  <a:srgbClr val="120742"/>
                </a:solidFill>
              </a:rPr>
              <a:t>aged 16-64 with children in household.</a:t>
            </a:r>
          </a:p>
          <a:p>
            <a:pPr marL="285750" indent="-285750">
              <a:buFont typeface="Arial" panose="020B0604020202020204" pitchFamily="34" charset="0"/>
              <a:buChar char="•"/>
            </a:pPr>
            <a:r>
              <a:rPr lang="en-GB" sz="1400" b="1" noProof="0">
                <a:solidFill>
                  <a:srgbClr val="120742"/>
                </a:solidFill>
              </a:rPr>
              <a:t>Older independents: </a:t>
            </a:r>
            <a:r>
              <a:rPr lang="en-GB" sz="1400" noProof="0">
                <a:solidFill>
                  <a:srgbClr val="120742"/>
                </a:solidFill>
              </a:rPr>
              <a:t>aged 35-64 with no children in household.</a:t>
            </a:r>
          </a:p>
          <a:p>
            <a:pPr marL="285750" indent="-285750">
              <a:buFont typeface="Arial" panose="020B0604020202020204" pitchFamily="34" charset="0"/>
              <a:buChar char="•"/>
            </a:pPr>
            <a:r>
              <a:rPr lang="en-GB" sz="1400" b="1" noProof="0">
                <a:solidFill>
                  <a:srgbClr val="120742"/>
                </a:solidFill>
              </a:rPr>
              <a:t>Retirement age: </a:t>
            </a:r>
            <a:r>
              <a:rPr lang="en-GB" sz="1400" noProof="0">
                <a:solidFill>
                  <a:srgbClr val="120742"/>
                </a:solidFill>
              </a:rPr>
              <a:t>aged 65+.</a:t>
            </a:r>
          </a:p>
        </p:txBody>
      </p:sp>
    </p:spTree>
    <p:extLst>
      <p:ext uri="{BB962C8B-B14F-4D97-AF65-F5344CB8AC3E}">
        <p14:creationId xmlns:p14="http://schemas.microsoft.com/office/powerpoint/2010/main" val="1845312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7EB1B-AD74-2ED8-5BD0-2211CB115978}"/>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663C4946-75C5-DC65-3F08-CD83CD0B21EC}"/>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21" y="-182564"/>
            <a:ext cx="12191979" cy="704056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5C7AA8A-6AFF-4F78-4EA7-50891D849EE5}"/>
              </a:ext>
              <a:ext uri="{C183D7F6-B498-43B3-948B-1728B52AA6E4}">
                <adec:decorative xmlns:adec="http://schemas.microsoft.com/office/drawing/2017/decorative" val="1"/>
              </a:ext>
            </a:extLst>
          </p:cNvPr>
          <p:cNvSpPr/>
          <p:nvPr/>
        </p:nvSpPr>
        <p:spPr>
          <a:xfrm>
            <a:off x="-1" y="-182563"/>
            <a:ext cx="12191980" cy="7040562"/>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6D7C8FF8-ACB4-B09C-93B5-44B9DB533371}"/>
              </a:ext>
            </a:extLst>
          </p:cNvPr>
          <p:cNvSpPr txBox="1">
            <a:spLocks noGrp="1"/>
          </p:cNvSpPr>
          <p:nvPr>
            <p:ph type="title" idx="4294967295"/>
          </p:nvPr>
        </p:nvSpPr>
        <p:spPr>
          <a:xfrm>
            <a:off x="386467" y="2908857"/>
            <a:ext cx="626745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KEY FINDINGS</a:t>
            </a:r>
          </a:p>
        </p:txBody>
      </p:sp>
      <p:pic>
        <p:nvPicPr>
          <p:cNvPr id="4" name="Picture 2">
            <a:extLst>
              <a:ext uri="{FF2B5EF4-FFF2-40B4-BE49-F238E27FC236}">
                <a16:creationId xmlns:a16="http://schemas.microsoft.com/office/drawing/2014/main" id="{FC9E9129-245A-CC00-3382-974C7F434D3E}"/>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1067D90-1577-A986-F041-80BC6F03F57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4093459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49AF7-3E83-240A-3CB1-A3938037050A}"/>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EECDCB8-5C09-F5A8-D0BA-704FBCDFBF2E}"/>
              </a:ext>
            </a:extLst>
          </p:cNvPr>
          <p:cNvSpPr txBox="1">
            <a:spLocks noGrp="1"/>
          </p:cNvSpPr>
          <p:nvPr>
            <p:ph type="title" idx="4294967295"/>
          </p:nvPr>
        </p:nvSpPr>
        <p:spPr>
          <a:xfrm>
            <a:off x="360000" y="28800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20742"/>
                </a:solidFill>
                <a:effectLst/>
                <a:uLnTx/>
                <a:uFillTx/>
                <a:latin typeface="+mn-lt"/>
                <a:ea typeface="+mn-ea"/>
                <a:cs typeface="+mn-cs"/>
              </a:rPr>
              <a:t>KEY FINDINGS</a:t>
            </a:r>
            <a:endParaRPr kumimoji="0" lang="en-GB" sz="2000" b="0" i="0" u="none" strike="noStrike" kern="1200" cap="none" spc="0" normalizeH="0" baseline="0" noProof="0">
              <a:ln>
                <a:noFill/>
              </a:ln>
              <a:solidFill>
                <a:srgbClr val="120742"/>
              </a:solidFill>
              <a:effectLst/>
              <a:uLnTx/>
              <a:uFillTx/>
              <a:latin typeface="+mn-lt"/>
              <a:ea typeface="+mn-ea"/>
              <a:cs typeface="+mn-cs"/>
            </a:endParaRPr>
          </a:p>
        </p:txBody>
      </p:sp>
      <p:cxnSp>
        <p:nvCxnSpPr>
          <p:cNvPr id="16" name="Straight Connector 15">
            <a:extLst>
              <a:ext uri="{FF2B5EF4-FFF2-40B4-BE49-F238E27FC236}">
                <a16:creationId xmlns:a16="http://schemas.microsoft.com/office/drawing/2014/main" id="{B8D1767A-6EDC-087A-88AC-8649E1A18C67}"/>
              </a:ext>
              <a:ext uri="{C183D7F6-B498-43B3-948B-1728B52AA6E4}">
                <adec:decorative xmlns:adec="http://schemas.microsoft.com/office/drawing/2017/decorative" val="1"/>
              </a:ext>
            </a:extLst>
          </p:cNvPr>
          <p:cNvCxnSpPr>
            <a:cxnSpLocks/>
          </p:cNvCxnSpPr>
          <p:nvPr/>
        </p:nvCxnSpPr>
        <p:spPr>
          <a:xfrm>
            <a:off x="438150" y="662135"/>
            <a:ext cx="17907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2">
            <a:extLst>
              <a:ext uri="{FF2B5EF4-FFF2-40B4-BE49-F238E27FC236}">
                <a16:creationId xmlns:a16="http://schemas.microsoft.com/office/drawing/2014/main" id="{FD6EDDA4-4AD2-CABE-D118-24FBFCF0FA5A}"/>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rcRect/>
          <a:stretch>
            <a:fillRect/>
          </a:stretch>
        </p:blipFill>
        <p:spPr bwMode="auto">
          <a:xfrm>
            <a:off x="-17518" y="910067"/>
            <a:ext cx="406800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2141ED5D-5BA4-6BB9-AB8C-1582A1851F77}"/>
              </a:ext>
              <a:ext uri="{C183D7F6-B498-43B3-948B-1728B52AA6E4}">
                <adec:decorative xmlns:adec="http://schemas.microsoft.com/office/drawing/2017/decorative" val="1"/>
              </a:ext>
            </a:extLst>
          </p:cNvPr>
          <p:cNvPicPr>
            <a:picLocks noGrp="1" noChangeAspect="1" noChangeArrowheads="1"/>
          </p:cNvPicPr>
          <p:nvPr>
            <p:ph type="pic" sz="quarter" idx="14"/>
          </p:nvPr>
        </p:nvPicPr>
        <p:blipFill rotWithShape="1">
          <a:blip r:embed="rId3">
            <a:extLst>
              <a:ext uri="{28A0092B-C50C-407E-A947-70E740481C1C}">
                <a14:useLocalDpi xmlns:a14="http://schemas.microsoft.com/office/drawing/2010/main" val="0"/>
              </a:ext>
            </a:extLst>
          </a:blip>
          <a:srcRect/>
          <a:stretch>
            <a:fillRect/>
          </a:stretch>
        </p:blipFill>
        <p:spPr bwMode="auto">
          <a:xfrm>
            <a:off x="4041652" y="910067"/>
            <a:ext cx="406800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4941E4FF-5109-D882-1D0B-31FBD19B2AA0}"/>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4">
            <a:extLst>
              <a:ext uri="{28A0092B-C50C-407E-A947-70E740481C1C}">
                <a14:useLocalDpi xmlns:a14="http://schemas.microsoft.com/office/drawing/2010/main" val="0"/>
              </a:ext>
            </a:extLst>
          </a:blip>
          <a:srcRect/>
          <a:stretch>
            <a:fillRect/>
          </a:stretch>
        </p:blipFill>
        <p:spPr bwMode="auto">
          <a:xfrm>
            <a:off x="8114402" y="910067"/>
            <a:ext cx="4076675" cy="570071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F505340-905C-4564-8784-1106B7271DD7}"/>
              </a:ext>
              <a:ext uri="{C183D7F6-B498-43B3-948B-1728B52AA6E4}">
                <adec:decorative xmlns:adec="http://schemas.microsoft.com/office/drawing/2017/decorative" val="1"/>
              </a:ext>
            </a:extLst>
          </p:cNvPr>
          <p:cNvSpPr/>
          <p:nvPr/>
        </p:nvSpPr>
        <p:spPr>
          <a:xfrm>
            <a:off x="-17518" y="915752"/>
            <a:ext cx="12211769" cy="5700712"/>
          </a:xfrm>
          <a:prstGeom prst="rect">
            <a:avLst/>
          </a:prstGeom>
          <a:solidFill>
            <a:srgbClr val="120742">
              <a:alpha val="6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5F4B4DB0-2DBA-FCEC-A3CB-8D78F5D2EC51}"/>
              </a:ext>
            </a:extLst>
          </p:cNvPr>
          <p:cNvSpPr txBox="1"/>
          <p:nvPr/>
        </p:nvSpPr>
        <p:spPr>
          <a:xfrm>
            <a:off x="-1" y="1033862"/>
            <a:ext cx="4041653" cy="4524315"/>
          </a:xfrm>
          <a:prstGeom prst="rect">
            <a:avLst/>
          </a:prstGeom>
          <a:noFill/>
        </p:spPr>
        <p:txBody>
          <a:bodyPr wrap="square" rtlCol="0">
            <a:spAutoFit/>
          </a:bodyPr>
          <a:lstStyle/>
          <a:p>
            <a:pPr algn="ctr"/>
            <a:r>
              <a:rPr lang="en-US" sz="2400" b="1">
                <a:solidFill>
                  <a:schemeClr val="bg1"/>
                </a:solidFill>
              </a:rPr>
              <a:t>Wales visitation</a:t>
            </a:r>
          </a:p>
          <a:p>
            <a:pPr algn="ctr"/>
            <a:endParaRPr lang="en-US" sz="2400" b="1">
              <a:solidFill>
                <a:schemeClr val="bg1"/>
              </a:solidFill>
            </a:endParaRPr>
          </a:p>
          <a:p>
            <a:pPr algn="ctr"/>
            <a:r>
              <a:rPr lang="en-US" sz="2000">
                <a:solidFill>
                  <a:schemeClr val="bg1"/>
                </a:solidFill>
              </a:rPr>
              <a:t>Nearly half of those we surveyed report frequently taking short breaks in Wales, and planning to visit again within the next year. </a:t>
            </a:r>
          </a:p>
          <a:p>
            <a:pPr algn="ctr"/>
            <a:endParaRPr lang="en-US" sz="2000">
              <a:solidFill>
                <a:schemeClr val="bg1"/>
              </a:solidFill>
            </a:endParaRPr>
          </a:p>
          <a:p>
            <a:pPr algn="ctr"/>
            <a:r>
              <a:rPr lang="en-US" sz="2000">
                <a:solidFill>
                  <a:schemeClr val="bg1"/>
                </a:solidFill>
              </a:rPr>
              <a:t>This is broadly stable in comparison to previous years.</a:t>
            </a:r>
          </a:p>
          <a:p>
            <a:pPr algn="ctr"/>
            <a:endParaRPr lang="en-US" sz="2000">
              <a:solidFill>
                <a:schemeClr val="bg1"/>
              </a:solidFill>
            </a:endParaRPr>
          </a:p>
          <a:p>
            <a:pPr algn="ctr"/>
            <a:r>
              <a:rPr lang="en-GB" sz="2000">
                <a:solidFill>
                  <a:schemeClr val="bg1"/>
                </a:solidFill>
              </a:rPr>
              <a:t>Around 4 in 5 visitors rated their experience as ‘excellent’, which is in line with previous years.</a:t>
            </a:r>
          </a:p>
          <a:p>
            <a:pPr algn="ctr"/>
            <a:r>
              <a:rPr lang="en-US" sz="2000">
                <a:solidFill>
                  <a:schemeClr val="bg1"/>
                </a:solidFill>
              </a:rPr>
              <a:t> </a:t>
            </a:r>
          </a:p>
        </p:txBody>
      </p:sp>
      <p:sp>
        <p:nvSpPr>
          <p:cNvPr id="3" name="TextBox 2">
            <a:extLst>
              <a:ext uri="{FF2B5EF4-FFF2-40B4-BE49-F238E27FC236}">
                <a16:creationId xmlns:a16="http://schemas.microsoft.com/office/drawing/2014/main" id="{0720274C-0776-EA3B-5F22-A4FCD487ECF9}"/>
              </a:ext>
            </a:extLst>
          </p:cNvPr>
          <p:cNvSpPr txBox="1"/>
          <p:nvPr/>
        </p:nvSpPr>
        <p:spPr>
          <a:xfrm>
            <a:off x="4188488" y="1033862"/>
            <a:ext cx="3789365" cy="4832092"/>
          </a:xfrm>
          <a:prstGeom prst="rect">
            <a:avLst/>
          </a:prstGeom>
          <a:noFill/>
        </p:spPr>
        <p:txBody>
          <a:bodyPr wrap="square" rtlCol="0">
            <a:spAutoFit/>
          </a:bodyPr>
          <a:lstStyle/>
          <a:p>
            <a:pPr algn="ctr"/>
            <a:r>
              <a:rPr lang="en-US" sz="2400" b="1">
                <a:solidFill>
                  <a:schemeClr val="bg1"/>
                </a:solidFill>
              </a:rPr>
              <a:t>Trip characteristics</a:t>
            </a:r>
          </a:p>
          <a:p>
            <a:pPr algn="ctr"/>
            <a:endParaRPr lang="en-US" sz="2400">
              <a:solidFill>
                <a:schemeClr val="bg1"/>
              </a:solidFill>
            </a:endParaRPr>
          </a:p>
          <a:p>
            <a:pPr algn="ctr"/>
            <a:r>
              <a:rPr lang="en-US" sz="2000">
                <a:solidFill>
                  <a:schemeClr val="bg1"/>
                </a:solidFill>
              </a:rPr>
              <a:t>North Wales attracts the highest number of visitors, particularly in Gwynedd. Pembrokeshire also receives a comparable volume of visitors.</a:t>
            </a:r>
          </a:p>
          <a:p>
            <a:pPr algn="ctr"/>
            <a:endParaRPr lang="en-GB" sz="2000">
              <a:solidFill>
                <a:schemeClr val="bg1"/>
              </a:solidFill>
            </a:endParaRPr>
          </a:p>
          <a:p>
            <a:pPr algn="ctr"/>
            <a:r>
              <a:rPr lang="en-GB" sz="2000">
                <a:solidFill>
                  <a:schemeClr val="bg1"/>
                </a:solidFill>
              </a:rPr>
              <a:t>The most common reason for visiting Wales was having been there already and wanting to go again, followed by connecting with nature.</a:t>
            </a:r>
          </a:p>
          <a:p>
            <a:pPr algn="ctr"/>
            <a:endParaRPr lang="en-GB" sz="2000">
              <a:solidFill>
                <a:schemeClr val="bg1"/>
              </a:solidFill>
            </a:endParaRPr>
          </a:p>
          <a:p>
            <a:pPr algn="ctr"/>
            <a:endParaRPr lang="en-GB" sz="2000">
              <a:solidFill>
                <a:schemeClr val="bg1"/>
              </a:solidFill>
            </a:endParaRPr>
          </a:p>
        </p:txBody>
      </p:sp>
      <p:sp>
        <p:nvSpPr>
          <p:cNvPr id="4" name="TextBox 3">
            <a:extLst>
              <a:ext uri="{FF2B5EF4-FFF2-40B4-BE49-F238E27FC236}">
                <a16:creationId xmlns:a16="http://schemas.microsoft.com/office/drawing/2014/main" id="{4B69AA15-79EF-9F3E-D018-6F658B6FB377}"/>
              </a:ext>
            </a:extLst>
          </p:cNvPr>
          <p:cNvSpPr txBox="1"/>
          <p:nvPr/>
        </p:nvSpPr>
        <p:spPr>
          <a:xfrm>
            <a:off x="8092134" y="1033862"/>
            <a:ext cx="4076687" cy="6001643"/>
          </a:xfrm>
          <a:prstGeom prst="rect">
            <a:avLst/>
          </a:prstGeom>
          <a:noFill/>
        </p:spPr>
        <p:txBody>
          <a:bodyPr wrap="square" rtlCol="0">
            <a:spAutoFit/>
          </a:bodyPr>
          <a:lstStyle/>
          <a:p>
            <a:pPr algn="ctr"/>
            <a:r>
              <a:rPr lang="en-GB" sz="2400" b="1">
                <a:solidFill>
                  <a:schemeClr val="bg1"/>
                </a:solidFill>
              </a:rPr>
              <a:t>Communication influence</a:t>
            </a:r>
          </a:p>
          <a:p>
            <a:pPr algn="ctr"/>
            <a:endParaRPr lang="en-GB" sz="2000">
              <a:solidFill>
                <a:schemeClr val="bg1"/>
              </a:solidFill>
            </a:endParaRPr>
          </a:p>
          <a:p>
            <a:pPr algn="ctr"/>
            <a:r>
              <a:rPr lang="en-GB" sz="2000">
                <a:solidFill>
                  <a:schemeClr val="bg1"/>
                </a:solidFill>
              </a:rPr>
              <a:t>The most commonly reported impact was encouraging visits outside the summer season, as well as prompting travel to areas they had not previously visited.</a:t>
            </a:r>
            <a:endParaRPr lang="en-US" sz="2000">
              <a:solidFill>
                <a:schemeClr val="bg1"/>
              </a:solidFill>
            </a:endParaRPr>
          </a:p>
          <a:p>
            <a:pPr algn="ctr"/>
            <a:endParaRPr lang="en-US" sz="2000">
              <a:solidFill>
                <a:schemeClr val="bg1"/>
              </a:solidFill>
            </a:endParaRPr>
          </a:p>
          <a:p>
            <a:pPr algn="ctr"/>
            <a:r>
              <a:rPr lang="en-GB" sz="2000">
                <a:solidFill>
                  <a:schemeClr val="bg1"/>
                </a:solidFill>
              </a:rPr>
              <a:t>21% indicated that Visit Wales communications influenced their decision to visit.</a:t>
            </a:r>
            <a:endParaRPr lang="en-US" sz="2000">
              <a:solidFill>
                <a:schemeClr val="bg1"/>
              </a:solidFill>
            </a:endParaRPr>
          </a:p>
          <a:p>
            <a:pPr algn="ctr"/>
            <a:endParaRPr lang="en-US" sz="2000">
              <a:solidFill>
                <a:schemeClr val="bg1"/>
              </a:solidFill>
            </a:endParaRPr>
          </a:p>
          <a:p>
            <a:pPr algn="ctr"/>
            <a:r>
              <a:rPr lang="en-US" sz="2000">
                <a:solidFill>
                  <a:schemeClr val="bg1"/>
                </a:solidFill>
              </a:rPr>
              <a:t>Online advertising and promotional content together are the most common ways 2025 trip-takers learned about Wales, with word of mouth accounting for 31%.</a:t>
            </a:r>
          </a:p>
          <a:p>
            <a:pPr algn="ctr"/>
            <a:endParaRPr lang="en-GB" sz="2000">
              <a:solidFill>
                <a:schemeClr val="bg1"/>
              </a:solidFill>
            </a:endParaRPr>
          </a:p>
        </p:txBody>
      </p:sp>
      <p:pic>
        <p:nvPicPr>
          <p:cNvPr id="5" name="Picture 2">
            <a:extLst>
              <a:ext uri="{FF2B5EF4-FFF2-40B4-BE49-F238E27FC236}">
                <a16:creationId xmlns:a16="http://schemas.microsoft.com/office/drawing/2014/main" id="{B45798D4-019D-8A13-E34A-8AB56DA38F32}"/>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84168" y="130102"/>
            <a:ext cx="674482" cy="337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9039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7B27D-4D1B-0AA1-7F04-19EAB6EE44D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EDFF8B6-F762-E524-0D5B-1DB04DC5582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 y="0"/>
            <a:ext cx="12191742" cy="6858000"/>
          </a:xfrm>
          <a:prstGeom prst="rect">
            <a:avLst/>
          </a:prstGeom>
        </p:spPr>
      </p:pic>
      <p:sp>
        <p:nvSpPr>
          <p:cNvPr id="12" name="Rectangle 11">
            <a:extLst>
              <a:ext uri="{FF2B5EF4-FFF2-40B4-BE49-F238E27FC236}">
                <a16:creationId xmlns:a16="http://schemas.microsoft.com/office/drawing/2014/main" id="{F0E2F2F7-55B9-63F1-ED97-953B783188C9}"/>
              </a:ext>
              <a:ext uri="{C183D7F6-B498-43B3-948B-1728B52AA6E4}">
                <adec:decorative xmlns:adec="http://schemas.microsoft.com/office/drawing/2017/decorative" val="1"/>
              </a:ext>
            </a:extLst>
          </p:cNvPr>
          <p:cNvSpPr/>
          <p:nvPr/>
        </p:nvSpPr>
        <p:spPr>
          <a:xfrm>
            <a:off x="-238"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34FC20B8-E86F-E866-06D0-41A9F898AD63}"/>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PROFILE OF VISIT WALES ENQUIRERS</a:t>
            </a:r>
          </a:p>
        </p:txBody>
      </p:sp>
      <p:pic>
        <p:nvPicPr>
          <p:cNvPr id="4" name="Picture 2">
            <a:extLst>
              <a:ext uri="{FF2B5EF4-FFF2-40B4-BE49-F238E27FC236}">
                <a16:creationId xmlns:a16="http://schemas.microsoft.com/office/drawing/2014/main" id="{36F21D5A-05CD-4613-C52C-0291F6F9ED13}"/>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4C6F8DD-567E-CFF0-A2B9-DFDE7274A01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2150391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D89ED-7DFF-C565-79EF-335D0902DCE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D8FF3BA-84C7-BAAE-804F-7DF62A79A70F}"/>
              </a:ext>
            </a:extLst>
          </p:cNvPr>
          <p:cNvSpPr>
            <a:spLocks noGrp="1"/>
          </p:cNvSpPr>
          <p:nvPr>
            <p:ph type="title"/>
          </p:nvPr>
        </p:nvSpPr>
        <p:spPr>
          <a:xfrm>
            <a:off x="309700" y="-549275"/>
            <a:ext cx="4965700" cy="549275"/>
          </a:xfrm>
        </p:spPr>
        <p:txBody>
          <a:bodyPr anchor="b">
            <a:noAutofit/>
          </a:bodyPr>
          <a:lstStyle/>
          <a:p>
            <a:r>
              <a:rPr lang="en-GB"/>
              <a:t>Sample</a:t>
            </a:r>
          </a:p>
        </p:txBody>
      </p:sp>
      <p:sp>
        <p:nvSpPr>
          <p:cNvPr id="6" name="Title 5">
            <a:extLst>
              <a:ext uri="{FF2B5EF4-FFF2-40B4-BE49-F238E27FC236}">
                <a16:creationId xmlns:a16="http://schemas.microsoft.com/office/drawing/2014/main" id="{37AA8F8B-BF40-4C49-A172-4B6C41FD6880}"/>
              </a:ext>
            </a:extLst>
          </p:cNvPr>
          <p:cNvSpPr>
            <a:spLocks/>
          </p:cNvSpPr>
          <p:nvPr/>
        </p:nvSpPr>
        <p:spPr>
          <a:xfrm>
            <a:off x="360001" y="365125"/>
            <a:ext cx="8581435" cy="9789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GB" sz="1800" b="1" i="0" u="none" strike="noStrike" kern="1200" cap="none" spc="0" normalizeH="0" baseline="0" noProof="0">
                <a:ln>
                  <a:noFill/>
                </a:ln>
                <a:solidFill>
                  <a:srgbClr val="120742"/>
                </a:solidFill>
                <a:effectLst/>
                <a:uLnTx/>
                <a:uFillTx/>
                <a:latin typeface="Arial" panose="020B0604020202020204" pitchFamily="34" charset="0"/>
                <a:ea typeface="+mj-ea"/>
                <a:cs typeface="Arial" panose="020B0604020202020204" pitchFamily="34" charset="0"/>
              </a:rPr>
              <a:t>The sample population is slightly older compared to the previous three years and like in previous years, has a higher proportion of female participants.</a:t>
            </a:r>
          </a:p>
        </p:txBody>
      </p:sp>
      <p:sp>
        <p:nvSpPr>
          <p:cNvPr id="18" name="Rectangle: Rounded Corners 17">
            <a:extLst>
              <a:ext uri="{FF2B5EF4-FFF2-40B4-BE49-F238E27FC236}">
                <a16:creationId xmlns:a16="http://schemas.microsoft.com/office/drawing/2014/main" id="{4D74C2CD-0831-A72B-A25B-96492C40A607}"/>
              </a:ext>
              <a:ext uri="{C183D7F6-B498-43B3-948B-1728B52AA6E4}">
                <adec:decorative xmlns:adec="http://schemas.microsoft.com/office/drawing/2017/decorative" val="1"/>
              </a:ext>
            </a:extLst>
          </p:cNvPr>
          <p:cNvSpPr/>
          <p:nvPr/>
        </p:nvSpPr>
        <p:spPr>
          <a:xfrm>
            <a:off x="360000" y="1223225"/>
            <a:ext cx="8537346" cy="2205776"/>
          </a:xfrm>
          <a:prstGeom prst="roundRect">
            <a:avLst/>
          </a:prstGeom>
          <a:solidFill>
            <a:schemeClr val="bg1"/>
          </a:solidFill>
          <a:ln>
            <a:solidFill>
              <a:srgbClr val="122A4E"/>
            </a:solidFill>
          </a:ln>
        </p:spPr>
        <p:style>
          <a:lnRef idx="2">
            <a:schemeClr val="accent1">
              <a:shade val="50000"/>
            </a:schemeClr>
          </a:lnRef>
          <a:fillRef idx="1">
            <a:schemeClr val="accent1"/>
          </a:fillRef>
          <a:effectRef idx="0">
            <a:schemeClr val="accent1"/>
          </a:effectRef>
          <a:fontRef idx="minor">
            <a:schemeClr val="lt1"/>
          </a:fontRef>
        </p:style>
        <p:txBody>
          <a:bodyPr tIns="45720" bIns="45720" rtlCol="0" anchor="t" anchorCtr="0"/>
          <a:lstStyle/>
          <a:p>
            <a:pPr algn="l"/>
            <a:endParaRPr lang="en-GB" sz="1400" err="1"/>
          </a:p>
        </p:txBody>
      </p:sp>
      <p:grpSp>
        <p:nvGrpSpPr>
          <p:cNvPr id="39" name="Group 38" descr="The sample consists of 57% females and 42% males">
            <a:extLst>
              <a:ext uri="{FF2B5EF4-FFF2-40B4-BE49-F238E27FC236}">
                <a16:creationId xmlns:a16="http://schemas.microsoft.com/office/drawing/2014/main" id="{12480D9A-5013-CB96-E7B7-B365481F8AFB}"/>
              </a:ext>
              <a:ext uri="{C183D7F6-B498-43B3-948B-1728B52AA6E4}">
                <adec:decorative xmlns:adec="http://schemas.microsoft.com/office/drawing/2017/decorative" val="0"/>
              </a:ext>
            </a:extLst>
          </p:cNvPr>
          <p:cNvGrpSpPr/>
          <p:nvPr/>
        </p:nvGrpSpPr>
        <p:grpSpPr>
          <a:xfrm>
            <a:off x="866882" y="1610918"/>
            <a:ext cx="2416387" cy="1721434"/>
            <a:chOff x="866882" y="1565551"/>
            <a:chExt cx="2416387" cy="1721434"/>
          </a:xfrm>
        </p:grpSpPr>
        <p:graphicFrame>
          <p:nvGraphicFramePr>
            <p:cNvPr id="19" name="Content Placeholder 14">
              <a:extLst>
                <a:ext uri="{FF2B5EF4-FFF2-40B4-BE49-F238E27FC236}">
                  <a16:creationId xmlns:a16="http://schemas.microsoft.com/office/drawing/2014/main" id="{86E26ED8-0235-C32E-99C5-56180EAFB4F6}"/>
                </a:ext>
              </a:extLst>
            </p:cNvPr>
            <p:cNvGraphicFramePr>
              <a:graphicFrameLocks/>
            </p:cNvGraphicFramePr>
            <p:nvPr>
              <p:extLst>
                <p:ext uri="{D42A27DB-BD31-4B8C-83A1-F6EECF244321}">
                  <p14:modId xmlns:p14="http://schemas.microsoft.com/office/powerpoint/2010/main" val="1824053508"/>
                </p:ext>
              </p:extLst>
            </p:nvPr>
          </p:nvGraphicFramePr>
          <p:xfrm>
            <a:off x="1028807" y="1565551"/>
            <a:ext cx="2126850" cy="1721434"/>
          </p:xfrm>
          <a:graphic>
            <a:graphicData uri="http://schemas.openxmlformats.org/drawingml/2006/chart">
              <c:chart xmlns:c="http://schemas.openxmlformats.org/drawingml/2006/chart" xmlns:r="http://schemas.openxmlformats.org/officeDocument/2006/relationships" r:id="rId2"/>
            </a:graphicData>
          </a:graphic>
        </p:graphicFrame>
        <p:sp>
          <p:nvSpPr>
            <p:cNvPr id="22" name="Rectangle: Rounded Corners 21">
              <a:extLst>
                <a:ext uri="{FF2B5EF4-FFF2-40B4-BE49-F238E27FC236}">
                  <a16:creationId xmlns:a16="http://schemas.microsoft.com/office/drawing/2014/main" id="{66B2F624-4F36-BB52-4D67-56D2D548B99D}"/>
                </a:ext>
                <a:ext uri="{C183D7F6-B498-43B3-948B-1728B52AA6E4}">
                  <adec:decorative xmlns:adec="http://schemas.microsoft.com/office/drawing/2017/decorative" val="1"/>
                </a:ext>
              </a:extLst>
            </p:cNvPr>
            <p:cNvSpPr/>
            <p:nvPr/>
          </p:nvSpPr>
          <p:spPr>
            <a:xfrm>
              <a:off x="866882" y="2067370"/>
              <a:ext cx="867599" cy="247650"/>
            </a:xfrm>
            <a:prstGeom prst="roundRect">
              <a:avLst/>
            </a:prstGeom>
            <a:solidFill>
              <a:srgbClr val="120742"/>
            </a:solidFill>
            <a:ln w="19050">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b="1"/>
                <a:t>Female</a:t>
              </a:r>
            </a:p>
          </p:txBody>
        </p:sp>
        <p:sp>
          <p:nvSpPr>
            <p:cNvPr id="23" name="Rectangle: Rounded Corners 22">
              <a:extLst>
                <a:ext uri="{FF2B5EF4-FFF2-40B4-BE49-F238E27FC236}">
                  <a16:creationId xmlns:a16="http://schemas.microsoft.com/office/drawing/2014/main" id="{10BC908B-41AE-2BBA-604E-57C64586DC1D}"/>
                </a:ext>
                <a:ext uri="{C183D7F6-B498-43B3-948B-1728B52AA6E4}">
                  <adec:decorative xmlns:adec="http://schemas.microsoft.com/office/drawing/2017/decorative" val="1"/>
                </a:ext>
              </a:extLst>
            </p:cNvPr>
            <p:cNvSpPr/>
            <p:nvPr/>
          </p:nvSpPr>
          <p:spPr>
            <a:xfrm>
              <a:off x="2415670" y="2543512"/>
              <a:ext cx="867599" cy="247650"/>
            </a:xfrm>
            <a:prstGeom prst="roundRect">
              <a:avLst/>
            </a:prstGeom>
            <a:solidFill>
              <a:schemeClr val="bg2"/>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b="1">
                  <a:solidFill>
                    <a:schemeClr val="accent1"/>
                  </a:solidFill>
                </a:rPr>
                <a:t>Male</a:t>
              </a:r>
            </a:p>
          </p:txBody>
        </p:sp>
      </p:grpSp>
      <p:sp>
        <p:nvSpPr>
          <p:cNvPr id="38" name="TextBox 37">
            <a:extLst>
              <a:ext uri="{FF2B5EF4-FFF2-40B4-BE49-F238E27FC236}">
                <a16:creationId xmlns:a16="http://schemas.microsoft.com/office/drawing/2014/main" id="{8973F9A6-3D4F-EC77-6495-65F8015AF74F}"/>
              </a:ext>
            </a:extLst>
          </p:cNvPr>
          <p:cNvSpPr txBox="1"/>
          <p:nvPr/>
        </p:nvSpPr>
        <p:spPr>
          <a:xfrm>
            <a:off x="3704182" y="1263183"/>
            <a:ext cx="1434019" cy="307777"/>
          </a:xfrm>
          <a:prstGeom prst="rect">
            <a:avLst/>
          </a:prstGeom>
          <a:noFill/>
        </p:spPr>
        <p:txBody>
          <a:bodyPr wrap="square" rtlCol="0">
            <a:spAutoFit/>
          </a:bodyPr>
          <a:lstStyle/>
          <a:p>
            <a:r>
              <a:rPr lang="en-GB" sz="1400">
                <a:solidFill>
                  <a:srgbClr val="120742"/>
                </a:solidFill>
              </a:rPr>
              <a:t>Age | All Waves</a:t>
            </a:r>
          </a:p>
        </p:txBody>
      </p:sp>
      <p:graphicFrame>
        <p:nvGraphicFramePr>
          <p:cNvPr id="27" name="Chart 26">
            <a:extLst>
              <a:ext uri="{FF2B5EF4-FFF2-40B4-BE49-F238E27FC236}">
                <a16:creationId xmlns:a16="http://schemas.microsoft.com/office/drawing/2014/main" id="{7A296009-B0D3-7F89-4EFB-6C254D2B09D1}"/>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740363736"/>
              </p:ext>
            </p:extLst>
          </p:nvPr>
        </p:nvGraphicFramePr>
        <p:xfrm>
          <a:off x="3527063" y="1355415"/>
          <a:ext cx="5381624" cy="2109069"/>
        </p:xfrm>
        <a:graphic>
          <a:graphicData uri="http://schemas.openxmlformats.org/drawingml/2006/chart">
            <c:chart xmlns:c="http://schemas.openxmlformats.org/drawingml/2006/chart" xmlns:r="http://schemas.openxmlformats.org/officeDocument/2006/relationships" r:id="rId3"/>
          </a:graphicData>
        </a:graphic>
      </p:graphicFrame>
      <p:sp>
        <p:nvSpPr>
          <p:cNvPr id="28" name="Rectangle: Rounded Corners 27">
            <a:extLst>
              <a:ext uri="{FF2B5EF4-FFF2-40B4-BE49-F238E27FC236}">
                <a16:creationId xmlns:a16="http://schemas.microsoft.com/office/drawing/2014/main" id="{E0D70181-CCEC-2CBE-AE49-B6B3B6FBCBA3}"/>
              </a:ext>
              <a:ext uri="{C183D7F6-B498-43B3-948B-1728B52AA6E4}">
                <adec:decorative xmlns:adec="http://schemas.microsoft.com/office/drawing/2017/decorative" val="1"/>
              </a:ext>
            </a:extLst>
          </p:cNvPr>
          <p:cNvSpPr/>
          <p:nvPr/>
        </p:nvSpPr>
        <p:spPr>
          <a:xfrm>
            <a:off x="371341" y="3561393"/>
            <a:ext cx="8537346" cy="2473334"/>
          </a:xfrm>
          <a:prstGeom prst="roundRect">
            <a:avLst/>
          </a:prstGeom>
          <a:solidFill>
            <a:schemeClr val="bg1"/>
          </a:solidFill>
          <a:ln>
            <a:solidFill>
              <a:srgbClr val="122A4E"/>
            </a:solidFill>
          </a:ln>
        </p:spPr>
        <p:style>
          <a:lnRef idx="2">
            <a:schemeClr val="accent1">
              <a:shade val="50000"/>
            </a:schemeClr>
          </a:lnRef>
          <a:fillRef idx="1">
            <a:schemeClr val="accent1"/>
          </a:fillRef>
          <a:effectRef idx="0">
            <a:schemeClr val="accent1"/>
          </a:effectRef>
          <a:fontRef idx="minor">
            <a:schemeClr val="lt1"/>
          </a:fontRef>
        </p:style>
        <p:txBody>
          <a:bodyPr tIns="45720" bIns="45720" rtlCol="0" anchor="t" anchorCtr="0"/>
          <a:lstStyle/>
          <a:p>
            <a:pPr algn="l"/>
            <a:endParaRPr lang="en-GB" sz="1400" err="1"/>
          </a:p>
        </p:txBody>
      </p:sp>
      <p:graphicFrame>
        <p:nvGraphicFramePr>
          <p:cNvPr id="29" name="Chart 28" descr="Charts summarising the demographic profile of survey respondents in 2026 compared with previous years. The sample remains predominantly female and has become slightly older over time, with respondents aged 65 and over forming the largest age group. Retirement-age respondents and younger independents make up the largest life-stage segment, while younger independents and families account for much smaller proportions of the sample.">
            <a:extLst>
              <a:ext uri="{FF2B5EF4-FFF2-40B4-BE49-F238E27FC236}">
                <a16:creationId xmlns:a16="http://schemas.microsoft.com/office/drawing/2014/main" id="{FB2044F6-D1CE-7908-A781-C87BE18FE2AC}"/>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262091557"/>
              </p:ext>
            </p:extLst>
          </p:nvPr>
        </p:nvGraphicFramePr>
        <p:xfrm>
          <a:off x="360001" y="3508479"/>
          <a:ext cx="8581436" cy="2473334"/>
        </p:xfrm>
        <a:graphic>
          <a:graphicData uri="http://schemas.openxmlformats.org/drawingml/2006/chart">
            <c:chart xmlns:c="http://schemas.openxmlformats.org/drawingml/2006/chart" xmlns:r="http://schemas.openxmlformats.org/officeDocument/2006/relationships" r:id="rId4"/>
          </a:graphicData>
        </a:graphic>
      </p:graphicFrame>
      <p:pic>
        <p:nvPicPr>
          <p:cNvPr id="1026" name="Picture 2">
            <a:extLst>
              <a:ext uri="{FF2B5EF4-FFF2-40B4-BE49-F238E27FC236}">
                <a16:creationId xmlns:a16="http://schemas.microsoft.com/office/drawing/2014/main" id="{600407CA-77B6-FD93-9BE9-35B9AD82B0AE}"/>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a:fillRect/>
          </a:stretch>
        </p:blipFill>
        <p:spPr bwMode="auto">
          <a:xfrm>
            <a:off x="9152481" y="0"/>
            <a:ext cx="3039519" cy="6605951"/>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4804E9FA-D04C-6ABA-87F7-3C9158B3D50F}"/>
              </a:ext>
            </a:extLst>
          </p:cNvPr>
          <p:cNvSpPr txBox="1"/>
          <p:nvPr/>
        </p:nvSpPr>
        <p:spPr>
          <a:xfrm>
            <a:off x="586706" y="1263183"/>
            <a:ext cx="1434019" cy="307777"/>
          </a:xfrm>
          <a:prstGeom prst="rect">
            <a:avLst/>
          </a:prstGeom>
          <a:noFill/>
        </p:spPr>
        <p:txBody>
          <a:bodyPr wrap="square" rtlCol="0">
            <a:spAutoFit/>
          </a:bodyPr>
          <a:lstStyle/>
          <a:p>
            <a:r>
              <a:rPr lang="en-GB" sz="1400">
                <a:solidFill>
                  <a:srgbClr val="120742"/>
                </a:solidFill>
              </a:rPr>
              <a:t>Gender | 2026</a:t>
            </a:r>
          </a:p>
        </p:txBody>
      </p:sp>
      <p:sp>
        <p:nvSpPr>
          <p:cNvPr id="42" name="TextBox 41">
            <a:extLst>
              <a:ext uri="{FF2B5EF4-FFF2-40B4-BE49-F238E27FC236}">
                <a16:creationId xmlns:a16="http://schemas.microsoft.com/office/drawing/2014/main" id="{397128BD-17D4-5F51-0DE8-E68ACEA89141}"/>
              </a:ext>
            </a:extLst>
          </p:cNvPr>
          <p:cNvSpPr txBox="1"/>
          <p:nvPr/>
        </p:nvSpPr>
        <p:spPr>
          <a:xfrm>
            <a:off x="1028807" y="3731783"/>
            <a:ext cx="1902444" cy="307777"/>
          </a:xfrm>
          <a:prstGeom prst="rect">
            <a:avLst/>
          </a:prstGeom>
          <a:noFill/>
        </p:spPr>
        <p:txBody>
          <a:bodyPr wrap="square" rtlCol="0">
            <a:spAutoFit/>
          </a:bodyPr>
          <a:lstStyle/>
          <a:p>
            <a:r>
              <a:rPr lang="en-GB" sz="1400" err="1">
                <a:solidFill>
                  <a:srgbClr val="120742"/>
                </a:solidFill>
              </a:rPr>
              <a:t>Lifestage</a:t>
            </a:r>
            <a:r>
              <a:rPr lang="en-GB" sz="1400">
                <a:solidFill>
                  <a:srgbClr val="120742"/>
                </a:solidFill>
              </a:rPr>
              <a:t> | All Waves</a:t>
            </a:r>
          </a:p>
        </p:txBody>
      </p:sp>
      <p:cxnSp>
        <p:nvCxnSpPr>
          <p:cNvPr id="2" name="Straight Connector 1">
            <a:extLst>
              <a:ext uri="{FF2B5EF4-FFF2-40B4-BE49-F238E27FC236}">
                <a16:creationId xmlns:a16="http://schemas.microsoft.com/office/drawing/2014/main" id="{8E847300-8971-C75E-8264-59B2E8E391A3}"/>
              </a:ext>
              <a:ext uri="{C183D7F6-B498-43B3-948B-1728B52AA6E4}">
                <adec:decorative xmlns:adec="http://schemas.microsoft.com/office/drawing/2017/decorative" val="1"/>
              </a:ext>
            </a:extLst>
          </p:cNvPr>
          <p:cNvCxnSpPr>
            <a:cxnSpLocks/>
          </p:cNvCxnSpPr>
          <p:nvPr/>
        </p:nvCxnSpPr>
        <p:spPr>
          <a:xfrm flipV="1">
            <a:off x="3344367" y="1477274"/>
            <a:ext cx="0" cy="1766225"/>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C21F4491-E70E-BA48-957A-7D7896E5F8E6}"/>
              </a:ext>
            </a:extLst>
          </p:cNvPr>
          <p:cNvSpPr txBox="1">
            <a:spLocks/>
          </p:cNvSpPr>
          <p:nvPr/>
        </p:nvSpPr>
        <p:spPr>
          <a:xfrm>
            <a:off x="407205" y="6114004"/>
            <a:ext cx="8501482" cy="52025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X1. How do you describe your gender?</a:t>
            </a:r>
            <a:r>
              <a:rPr lang="en-GB" sz="1000">
                <a:solidFill>
                  <a:schemeClr val="tx1"/>
                </a:solidFill>
              </a:rPr>
              <a:t> </a:t>
            </a:r>
            <a:r>
              <a:rPr lang="en-GB" sz="1000" noProof="0">
                <a:solidFill>
                  <a:schemeClr val="tx1"/>
                </a:solidFill>
              </a:rPr>
              <a:t>X2. Please type in your age. X2b. Do you have any children aged 15 or under in your household that you are responsible for (parent, legal guardian etc)? Total base size, n=</a:t>
            </a:r>
            <a:r>
              <a:rPr lang="en-GB" sz="1000">
                <a:solidFill>
                  <a:schemeClr val="tx1"/>
                </a:solidFill>
              </a:rPr>
              <a:t>4,092</a:t>
            </a:r>
            <a:r>
              <a:rPr lang="en-GB" sz="1000" noProof="0">
                <a:solidFill>
                  <a:schemeClr val="tx1"/>
                </a:solidFill>
              </a:rPr>
              <a:t>.</a:t>
            </a:r>
          </a:p>
        </p:txBody>
      </p:sp>
    </p:spTree>
    <p:extLst>
      <p:ext uri="{BB962C8B-B14F-4D97-AF65-F5344CB8AC3E}">
        <p14:creationId xmlns:p14="http://schemas.microsoft.com/office/powerpoint/2010/main" val="3148439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4B8F8-0D84-C8B8-3A35-67057EA7CBFF}"/>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ECF2E5F-55D0-19CF-5FBB-4521A9979C72}"/>
              </a:ext>
            </a:extLst>
          </p:cNvPr>
          <p:cNvSpPr txBox="1">
            <a:spLocks noGrp="1"/>
          </p:cNvSpPr>
          <p:nvPr>
            <p:ph type="title" idx="4294967295"/>
          </p:nvPr>
        </p:nvSpPr>
        <p:spPr>
          <a:xfrm>
            <a:off x="359999" y="1833436"/>
            <a:ext cx="4994053"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Intentions for visiting Wales | All waves</a:t>
            </a:r>
          </a:p>
        </p:txBody>
      </p:sp>
      <p:sp>
        <p:nvSpPr>
          <p:cNvPr id="8" name="Title 5">
            <a:extLst>
              <a:ext uri="{FF2B5EF4-FFF2-40B4-BE49-F238E27FC236}">
                <a16:creationId xmlns:a16="http://schemas.microsoft.com/office/drawing/2014/main" id="{166AA547-6DB6-9AFA-A951-2EF572C156B6}"/>
              </a:ext>
              <a:ext uri="{C183D7F6-B498-43B3-948B-1728B52AA6E4}">
                <adec:decorative xmlns:adec="http://schemas.microsoft.com/office/drawing/2017/decorative" val="0"/>
              </a:ext>
            </a:extLst>
          </p:cNvPr>
          <p:cNvSpPr>
            <a:spLocks/>
          </p:cNvSpPr>
          <p:nvPr/>
        </p:nvSpPr>
        <p:spPr>
          <a:xfrm>
            <a:off x="359999" y="454715"/>
            <a:ext cx="11494543" cy="10356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GB" sz="1800" b="1" i="0" u="none" strike="noStrike" kern="1200" cap="none" spc="0" normalizeH="0" baseline="0" noProof="0">
                <a:ln>
                  <a:noFill/>
                </a:ln>
                <a:solidFill>
                  <a:srgbClr val="120742"/>
                </a:solidFill>
                <a:effectLst/>
                <a:uLnTx/>
                <a:uFillTx/>
                <a:latin typeface="Arial" panose="020B0604020202020204" pitchFamily="34" charset="0"/>
                <a:ea typeface="+mj-ea"/>
                <a:cs typeface="Arial" panose="020B0604020202020204" pitchFamily="34" charset="0"/>
              </a:rPr>
              <a:t>Compared to 2025, enquirers from the UK and Ireland in 2026 show little change in their behaviours and intentions for visiting Wales, with nearly half frequently taking short breaks and planning to visit again within the next year.</a:t>
            </a:r>
          </a:p>
        </p:txBody>
      </p:sp>
      <p:graphicFrame>
        <p:nvGraphicFramePr>
          <p:cNvPr id="10" name="Chart 9" descr="Bar chart showing intentions for visiting Wales among UK and Ireland enquirers from 2024 to 2026. Results remained broadly stable across the period. Almost half of respondents were frequent short-break visitors who intended to return within the next year, making this the largest group. Around three in ten sometimes took short breaks and planned to return within the next couple of years. Around one in five had visited once or twice and might return. Only a small proportion fell into the remaining categories, including those unlikely to visit again or with no intention of returning. Overall, there was little change in visitor intentions in 2026 compared with previous years.">
            <a:extLst>
              <a:ext uri="{FF2B5EF4-FFF2-40B4-BE49-F238E27FC236}">
                <a16:creationId xmlns:a16="http://schemas.microsoft.com/office/drawing/2014/main" id="{E09A26EF-4CE7-EE5D-78E0-1FF58F31EB7C}"/>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528117385"/>
              </p:ext>
            </p:extLst>
          </p:nvPr>
        </p:nvGraphicFramePr>
        <p:xfrm>
          <a:off x="228599" y="1672887"/>
          <a:ext cx="11850189" cy="473039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3">
            <a:extLst>
              <a:ext uri="{FF2B5EF4-FFF2-40B4-BE49-F238E27FC236}">
                <a16:creationId xmlns:a16="http://schemas.microsoft.com/office/drawing/2014/main" id="{B6EB2123-9912-C376-F356-5A14CF3CE541}"/>
              </a:ext>
            </a:extLst>
          </p:cNvPr>
          <p:cNvSpPr txBox="1">
            <a:spLocks/>
          </p:cNvSpPr>
          <p:nvPr/>
        </p:nvSpPr>
        <p:spPr>
          <a:xfrm>
            <a:off x="360000" y="6220722"/>
            <a:ext cx="10620373"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A1. Which of the following statements best applies to you when it comes to visiting Wales? Total base size, n=6,208 (2024), n=3,827 (2025), n=4,092 (2026)</a:t>
            </a:r>
          </a:p>
        </p:txBody>
      </p:sp>
    </p:spTree>
    <p:extLst>
      <p:ext uri="{BB962C8B-B14F-4D97-AF65-F5344CB8AC3E}">
        <p14:creationId xmlns:p14="http://schemas.microsoft.com/office/powerpoint/2010/main" val="2385769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B0161-210E-2613-AC61-65C562423E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34895E-2304-E3D0-9D65-E87584901C89}"/>
              </a:ext>
            </a:extLst>
          </p:cNvPr>
          <p:cNvSpPr txBox="1">
            <a:spLocks noGrp="1"/>
          </p:cNvSpPr>
          <p:nvPr>
            <p:ph type="title" idx="4294967295"/>
          </p:nvPr>
        </p:nvSpPr>
        <p:spPr>
          <a:xfrm>
            <a:off x="329519" y="1482922"/>
            <a:ext cx="4994053"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Intentions for visiting Wales | All waves</a:t>
            </a:r>
          </a:p>
        </p:txBody>
      </p:sp>
      <p:sp>
        <p:nvSpPr>
          <p:cNvPr id="8" name="Title 5">
            <a:extLst>
              <a:ext uri="{FF2B5EF4-FFF2-40B4-BE49-F238E27FC236}">
                <a16:creationId xmlns:a16="http://schemas.microsoft.com/office/drawing/2014/main" id="{A30584A8-1ABB-2752-04FB-27EDCFEFA960}"/>
              </a:ext>
            </a:extLst>
          </p:cNvPr>
          <p:cNvSpPr>
            <a:spLocks/>
          </p:cNvSpPr>
          <p:nvPr/>
        </p:nvSpPr>
        <p:spPr>
          <a:xfrm>
            <a:off x="359999" y="330423"/>
            <a:ext cx="11483657" cy="8790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120742"/>
                </a:solidFill>
                <a:effectLst/>
                <a:uLnTx/>
                <a:uFillTx/>
                <a:latin typeface="Arial" panose="020B0604020202020204" pitchFamily="34" charset="0"/>
                <a:ea typeface="+mj-ea"/>
                <a:cs typeface="Arial" panose="020B0604020202020204" pitchFamily="34" charset="0"/>
              </a:rPr>
              <a:t>Reported visits to Wales are fairly evenly distributed across life stages. While younger </a:t>
            </a:r>
            <a:r>
              <a:rPr lang="en-US" b="1">
                <a:solidFill>
                  <a:srgbClr val="120742"/>
                </a:solidFill>
                <a:latin typeface="Arial" panose="020B0604020202020204" pitchFamily="34" charset="0"/>
                <a:ea typeface="+mj-ea"/>
                <a:cs typeface="Arial" panose="020B0604020202020204" pitchFamily="34" charset="0"/>
              </a:rPr>
              <a:t>i</a:t>
            </a:r>
            <a:r>
              <a:rPr kumimoji="0" lang="en-US" sz="1800" b="1" i="0" u="none" strike="noStrike" kern="1200" cap="none" spc="0" normalizeH="0" baseline="0" noProof="0" err="1">
                <a:ln>
                  <a:noFill/>
                </a:ln>
                <a:solidFill>
                  <a:srgbClr val="120742"/>
                </a:solidFill>
                <a:effectLst/>
                <a:uLnTx/>
                <a:uFillTx/>
                <a:latin typeface="Arial" panose="020B0604020202020204" pitchFamily="34" charset="0"/>
                <a:ea typeface="+mj-ea"/>
                <a:cs typeface="Arial" panose="020B0604020202020204" pitchFamily="34" charset="0"/>
              </a:rPr>
              <a:t>ndependents</a:t>
            </a:r>
            <a:r>
              <a:rPr kumimoji="0" lang="en-US" sz="1800" b="1" i="0" u="none" strike="noStrike" kern="1200" cap="none" spc="0" normalizeH="0" baseline="0" noProof="0">
                <a:ln>
                  <a:noFill/>
                </a:ln>
                <a:solidFill>
                  <a:srgbClr val="120742"/>
                </a:solidFill>
                <a:effectLst/>
                <a:uLnTx/>
                <a:uFillTx/>
                <a:latin typeface="Arial" panose="020B0604020202020204" pitchFamily="34" charset="0"/>
                <a:ea typeface="+mj-ea"/>
                <a:cs typeface="Arial" panose="020B0604020202020204" pitchFamily="34" charset="0"/>
              </a:rPr>
              <a:t> are the least likely to have visited previously, their intention to visit in the future is just as strong as that of other life stages.</a:t>
            </a:r>
          </a:p>
        </p:txBody>
      </p:sp>
      <p:graphicFrame>
        <p:nvGraphicFramePr>
          <p:cNvPr id="5" name="Chart 4" descr="Stacked bar chart showing intentions for visiting Wales by life stage. Patterns were broadly similar across groups, with around half of families, older independents and retirement-age respondents intending to return within the next year. Younger independents were less likely to plan an immediate return, but around one in three intended to visit within the next couple of years. Overall, younger independents were less likely to have visited Wales previously but showed similar levels of future intention to visit.">
            <a:extLst>
              <a:ext uri="{FF2B5EF4-FFF2-40B4-BE49-F238E27FC236}">
                <a16:creationId xmlns:a16="http://schemas.microsoft.com/office/drawing/2014/main" id="{0612B5A6-BC26-BC58-9F39-34C35224D2E4}"/>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125998399"/>
              </p:ext>
            </p:extLst>
          </p:nvPr>
        </p:nvGraphicFramePr>
        <p:xfrm>
          <a:off x="329519" y="1867568"/>
          <a:ext cx="11483657" cy="422768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3">
            <a:extLst>
              <a:ext uri="{FF2B5EF4-FFF2-40B4-BE49-F238E27FC236}">
                <a16:creationId xmlns:a16="http://schemas.microsoft.com/office/drawing/2014/main" id="{8F34C4DA-4698-1F89-C402-D14252A935AA}"/>
              </a:ext>
            </a:extLst>
          </p:cNvPr>
          <p:cNvSpPr txBox="1">
            <a:spLocks/>
          </p:cNvSpPr>
          <p:nvPr/>
        </p:nvSpPr>
        <p:spPr>
          <a:xfrm>
            <a:off x="360000" y="6198085"/>
            <a:ext cx="11422697"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A1. Which of the following statements best applies to you when it comes to visiting Wales? </a:t>
            </a:r>
          </a:p>
          <a:p>
            <a:pPr marL="0" indent="0">
              <a:buNone/>
            </a:pPr>
            <a:r>
              <a:rPr lang="en-GB" sz="1000" noProof="0">
                <a:solidFill>
                  <a:schemeClr val="tx1"/>
                </a:solidFill>
              </a:rPr>
              <a:t>Total base size, n=</a:t>
            </a:r>
            <a:r>
              <a:rPr lang="en-GB" sz="1000">
                <a:solidFill>
                  <a:schemeClr val="tx1"/>
                </a:solidFill>
              </a:rPr>
              <a:t>4,092</a:t>
            </a:r>
            <a:r>
              <a:rPr lang="en-GB" sz="1000" noProof="0">
                <a:solidFill>
                  <a:schemeClr val="tx1"/>
                </a:solidFill>
              </a:rPr>
              <a:t> (younger independents n=</a:t>
            </a:r>
            <a:r>
              <a:rPr lang="en-GB" sz="1000">
                <a:solidFill>
                  <a:schemeClr val="tx1"/>
                </a:solidFill>
              </a:rPr>
              <a:t>60</a:t>
            </a:r>
            <a:r>
              <a:rPr lang="en-GB" sz="1000" noProof="0">
                <a:solidFill>
                  <a:schemeClr val="tx1"/>
                </a:solidFill>
              </a:rPr>
              <a:t>, families n=</a:t>
            </a:r>
            <a:r>
              <a:rPr lang="en-GB" sz="1000">
                <a:solidFill>
                  <a:schemeClr val="tx1"/>
                </a:solidFill>
              </a:rPr>
              <a:t>269</a:t>
            </a:r>
            <a:r>
              <a:rPr lang="en-GB" sz="1000" noProof="0">
                <a:solidFill>
                  <a:schemeClr val="tx1"/>
                </a:solidFill>
              </a:rPr>
              <a:t>, older </a:t>
            </a:r>
            <a:r>
              <a:rPr lang="en-GB" sz="1000" err="1">
                <a:solidFill>
                  <a:schemeClr val="tx1"/>
                </a:solidFill>
              </a:rPr>
              <a:t>i</a:t>
            </a:r>
            <a:r>
              <a:rPr lang="en-GB" sz="1000" noProof="0" err="1">
                <a:solidFill>
                  <a:schemeClr val="tx1"/>
                </a:solidFill>
              </a:rPr>
              <a:t>ndependents</a:t>
            </a:r>
            <a:r>
              <a:rPr lang="en-GB" sz="1000" noProof="0">
                <a:solidFill>
                  <a:schemeClr val="tx1"/>
                </a:solidFill>
              </a:rPr>
              <a:t> n=</a:t>
            </a:r>
            <a:r>
              <a:rPr lang="en-GB" sz="1000">
                <a:solidFill>
                  <a:schemeClr val="tx1"/>
                </a:solidFill>
              </a:rPr>
              <a:t>1,631</a:t>
            </a:r>
            <a:r>
              <a:rPr lang="en-GB" sz="1000" noProof="0">
                <a:solidFill>
                  <a:schemeClr val="tx1"/>
                </a:solidFill>
              </a:rPr>
              <a:t>, retirement age n=</a:t>
            </a:r>
            <a:r>
              <a:rPr lang="en-GB" sz="1000">
                <a:solidFill>
                  <a:schemeClr val="tx1"/>
                </a:solidFill>
              </a:rPr>
              <a:t>2,092</a:t>
            </a:r>
            <a:r>
              <a:rPr lang="en-GB" sz="1000" noProof="0">
                <a:solidFill>
                  <a:schemeClr val="tx1"/>
                </a:solidFill>
              </a:rPr>
              <a:t>). </a:t>
            </a:r>
          </a:p>
        </p:txBody>
      </p:sp>
      <p:cxnSp>
        <p:nvCxnSpPr>
          <p:cNvPr id="4" name="Straight Connector 3">
            <a:extLst>
              <a:ext uri="{FF2B5EF4-FFF2-40B4-BE49-F238E27FC236}">
                <a16:creationId xmlns:a16="http://schemas.microsoft.com/office/drawing/2014/main" id="{B4431F43-9E4D-B6F7-2E1A-B2F9E68F2E5D}"/>
              </a:ext>
              <a:ext uri="{C183D7F6-B498-43B3-948B-1728B52AA6E4}">
                <adec:decorative xmlns:adec="http://schemas.microsoft.com/office/drawing/2017/decorative" val="1"/>
              </a:ext>
            </a:extLst>
          </p:cNvPr>
          <p:cNvCxnSpPr>
            <a:cxnSpLocks/>
          </p:cNvCxnSpPr>
          <p:nvPr/>
        </p:nvCxnSpPr>
        <p:spPr>
          <a:xfrm flipV="1">
            <a:off x="2019272" y="2021305"/>
            <a:ext cx="0" cy="3826467"/>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38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AF3C4-F57A-D833-E1B2-23086422FC28}"/>
            </a:ext>
          </a:extLst>
        </p:cNvPr>
        <p:cNvGrpSpPr/>
        <p:nvPr/>
      </p:nvGrpSpPr>
      <p:grpSpPr>
        <a:xfrm>
          <a:off x="0" y="0"/>
          <a:ext cx="0" cy="0"/>
          <a:chOff x="0" y="0"/>
          <a:chExt cx="0" cy="0"/>
        </a:xfrm>
      </p:grpSpPr>
      <p:sp>
        <p:nvSpPr>
          <p:cNvPr id="21" name="Title 20">
            <a:extLst>
              <a:ext uri="{FF2B5EF4-FFF2-40B4-BE49-F238E27FC236}">
                <a16:creationId xmlns:a16="http://schemas.microsoft.com/office/drawing/2014/main" id="{EA95825E-4F45-985C-BD1D-2B63968BCFDA}"/>
              </a:ext>
            </a:extLst>
          </p:cNvPr>
          <p:cNvSpPr txBox="1">
            <a:spLocks noGrp="1"/>
          </p:cNvSpPr>
          <p:nvPr>
            <p:ph type="title" idx="4294967295"/>
          </p:nvPr>
        </p:nvSpPr>
        <p:spPr>
          <a:xfrm>
            <a:off x="360000" y="1352173"/>
            <a:ext cx="300301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Place of Residence | All waves</a:t>
            </a:r>
          </a:p>
        </p:txBody>
      </p:sp>
      <p:sp>
        <p:nvSpPr>
          <p:cNvPr id="3" name="Title 5">
            <a:extLst>
              <a:ext uri="{FF2B5EF4-FFF2-40B4-BE49-F238E27FC236}">
                <a16:creationId xmlns:a16="http://schemas.microsoft.com/office/drawing/2014/main" id="{A106ED9F-A145-B9E5-81C8-4C4F1B182B00}"/>
              </a:ext>
            </a:extLst>
          </p:cNvPr>
          <p:cNvSpPr txBox="1">
            <a:spLocks/>
          </p:cNvSpPr>
          <p:nvPr/>
        </p:nvSpPr>
        <p:spPr>
          <a:xfrm>
            <a:off x="360000" y="347776"/>
            <a:ext cx="10848974"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noProof="0"/>
              <a:t>The regional sample composition is generally similar to last year, though there is a clear upward trend in visitors from within Wales, increasing by 8 percentage points since 2024.</a:t>
            </a:r>
            <a:endParaRPr lang="en-GB" b="1" noProof="0"/>
          </a:p>
        </p:txBody>
      </p:sp>
      <p:graphicFrame>
        <p:nvGraphicFramePr>
          <p:cNvPr id="9" name="Chart 8" descr="Grouped bar charts showing respondents’ regions of residence across survey waves. England remained the largest source of respondents across all years, while the proportion living in Wales increased steadily since 2024. Representation from other UK regions remained broadly consistent over the period, with little change between survey waves.">
            <a:extLst>
              <a:ext uri="{FF2B5EF4-FFF2-40B4-BE49-F238E27FC236}">
                <a16:creationId xmlns:a16="http://schemas.microsoft.com/office/drawing/2014/main" id="{79806842-A778-AF02-B125-5078BF808D5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715864120"/>
              </p:ext>
            </p:extLst>
          </p:nvPr>
        </p:nvGraphicFramePr>
        <p:xfrm>
          <a:off x="219986" y="1239253"/>
          <a:ext cx="11752027" cy="541912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3">
            <a:extLst>
              <a:ext uri="{FF2B5EF4-FFF2-40B4-BE49-F238E27FC236}">
                <a16:creationId xmlns:a16="http://schemas.microsoft.com/office/drawing/2014/main" id="{BE2BDECF-69A7-E8C3-9CAA-E1D1FEE43D2A}"/>
              </a:ext>
            </a:extLst>
          </p:cNvPr>
          <p:cNvSpPr txBox="1">
            <a:spLocks/>
          </p:cNvSpPr>
          <p:nvPr/>
        </p:nvSpPr>
        <p:spPr>
          <a:xfrm>
            <a:off x="360000" y="6293257"/>
            <a:ext cx="10254673"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X3c. And where in the UK do you live? Respondents who live in UK, n=6,059(2024), n=3,705 (2025), n=3,955</a:t>
            </a:r>
            <a:r>
              <a:rPr lang="en-GB" sz="1000">
                <a:solidFill>
                  <a:schemeClr val="tx1"/>
                </a:solidFill>
              </a:rPr>
              <a:t> (2026)</a:t>
            </a:r>
            <a:r>
              <a:rPr lang="en-GB" sz="1000" noProof="0">
                <a:solidFill>
                  <a:schemeClr val="tx1"/>
                </a:solidFill>
              </a:rPr>
              <a:t>.</a:t>
            </a:r>
          </a:p>
        </p:txBody>
      </p:sp>
    </p:spTree>
    <p:extLst>
      <p:ext uri="{BB962C8B-B14F-4D97-AF65-F5344CB8AC3E}">
        <p14:creationId xmlns:p14="http://schemas.microsoft.com/office/powerpoint/2010/main" val="2635209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CD958-DBEB-1195-A9D6-C5EE23F959C0}"/>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6A287E5A-A86D-7972-3AD9-E2D03A4A3888}"/>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21" y="0"/>
            <a:ext cx="12191979"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86EA1CB-39B7-D8C4-DE7A-92E7D27171F8}"/>
              </a:ext>
              <a:ext uri="{C183D7F6-B498-43B3-948B-1728B52AA6E4}">
                <adec:decorative xmlns:adec="http://schemas.microsoft.com/office/drawing/2017/decorative" val="1"/>
              </a:ext>
            </a:extLst>
          </p:cNvPr>
          <p:cNvSpPr/>
          <p:nvPr/>
        </p:nvSpPr>
        <p:spPr>
          <a:xfrm>
            <a:off x="0" y="0"/>
            <a:ext cx="12188553"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B9A29A67-03EC-9552-FE2F-F483BE437E30}"/>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2025 TRIP CONVERSION AND RELATIONSHIP WITH WALES</a:t>
            </a:r>
          </a:p>
        </p:txBody>
      </p:sp>
      <p:pic>
        <p:nvPicPr>
          <p:cNvPr id="4" name="Picture 2">
            <a:extLst>
              <a:ext uri="{FF2B5EF4-FFF2-40B4-BE49-F238E27FC236}">
                <a16:creationId xmlns:a16="http://schemas.microsoft.com/office/drawing/2014/main" id="{ED747D95-BDD8-38AA-E792-EEC0AF86E4C0}"/>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750DC0B-8571-2C9A-0644-EFEE1798052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3432391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pic>
        <p:nvPicPr>
          <p:cNvPr id="10" name="Picture 2">
            <a:extLst>
              <a:ext uri="{FF2B5EF4-FFF2-40B4-BE49-F238E27FC236}">
                <a16:creationId xmlns:a16="http://schemas.microsoft.com/office/drawing/2014/main" id="{FFBDBEF9-849D-8103-F724-21E3CD5DAE23}"/>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3">
            <a:extLst>
              <a:ext uri="{28A0092B-C50C-407E-A947-70E740481C1C}">
                <a14:useLocalDpi xmlns:a14="http://schemas.microsoft.com/office/drawing/2010/main" val="0"/>
              </a:ext>
            </a:extLst>
          </a:blip>
          <a:srcRect/>
          <a:stretch/>
        </p:blipFill>
        <p:spPr bwMode="auto">
          <a:xfrm>
            <a:off x="6019359" y="927469"/>
            <a:ext cx="6172641" cy="5700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5BE0539A-E277-C0EB-8F03-D0E82D2E18A0}"/>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4">
            <a:extLst>
              <a:ext uri="{28A0092B-C50C-407E-A947-70E740481C1C}">
                <a14:useLocalDpi xmlns:a14="http://schemas.microsoft.com/office/drawing/2010/main" val="0"/>
              </a:ext>
            </a:extLst>
          </a:blip>
          <a:srcRect r="-93"/>
          <a:stretch>
            <a:fillRect/>
          </a:stretch>
        </p:blipFill>
        <p:spPr bwMode="auto">
          <a:xfrm>
            <a:off x="0" y="931657"/>
            <a:ext cx="6098400" cy="57007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DB22476-350E-209A-B389-6C7A8B9E3C23}"/>
              </a:ext>
              <a:ext uri="{C183D7F6-B498-43B3-948B-1728B52AA6E4}">
                <adec:decorative xmlns:adec="http://schemas.microsoft.com/office/drawing/2017/decorative" val="1"/>
              </a:ext>
            </a:extLst>
          </p:cNvPr>
          <p:cNvSpPr/>
          <p:nvPr/>
        </p:nvSpPr>
        <p:spPr>
          <a:xfrm>
            <a:off x="0" y="927469"/>
            <a:ext cx="12192000" cy="5700712"/>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Title 11">
            <a:extLst>
              <a:ext uri="{FF2B5EF4-FFF2-40B4-BE49-F238E27FC236}">
                <a16:creationId xmlns:a16="http://schemas.microsoft.com/office/drawing/2014/main" id="{B24E8485-785B-46E9-976A-530F3223F71E}"/>
              </a:ext>
            </a:extLst>
          </p:cNvPr>
          <p:cNvSpPr txBox="1">
            <a:spLocks noGrp="1"/>
          </p:cNvSpPr>
          <p:nvPr>
            <p:ph type="title" idx="4294967295"/>
          </p:nvPr>
        </p:nvSpPr>
        <p:spPr>
          <a:xfrm>
            <a:off x="360000" y="286067"/>
            <a:ext cx="7251702"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20742"/>
                </a:solidFill>
                <a:effectLst/>
                <a:uLnTx/>
                <a:uFillTx/>
                <a:latin typeface="+mn-lt"/>
                <a:ea typeface="+mn-ea"/>
                <a:cs typeface="+mn-cs"/>
              </a:rPr>
              <a:t>2025 TRIP CONVERSION AND RELATIONSHIP WITH WALES</a:t>
            </a:r>
            <a:endParaRPr kumimoji="0" lang="en-GB" sz="1800" b="0" i="0" u="none" strike="noStrike" kern="1200" cap="none" spc="0" normalizeH="0" baseline="0" noProof="0">
              <a:ln>
                <a:noFill/>
              </a:ln>
              <a:solidFill>
                <a:srgbClr val="120742"/>
              </a:solidFill>
              <a:effectLst/>
              <a:uLnTx/>
              <a:uFillTx/>
              <a:latin typeface="+mn-lt"/>
              <a:ea typeface="+mn-ea"/>
              <a:cs typeface="+mn-cs"/>
            </a:endParaRPr>
          </a:p>
        </p:txBody>
      </p:sp>
      <p:cxnSp>
        <p:nvCxnSpPr>
          <p:cNvPr id="13" name="Straight Connector 12">
            <a:extLst>
              <a:ext uri="{FF2B5EF4-FFF2-40B4-BE49-F238E27FC236}">
                <a16:creationId xmlns:a16="http://schemas.microsoft.com/office/drawing/2014/main" id="{8FE1103D-320D-E8FF-8032-7DA4A12E5FBC}"/>
              </a:ext>
              <a:ext uri="{C183D7F6-B498-43B3-948B-1728B52AA6E4}">
                <adec:decorative xmlns:adec="http://schemas.microsoft.com/office/drawing/2017/decorative" val="1"/>
              </a:ext>
            </a:extLst>
          </p:cNvPr>
          <p:cNvCxnSpPr>
            <a:cxnSpLocks/>
          </p:cNvCxnSpPr>
          <p:nvPr/>
        </p:nvCxnSpPr>
        <p:spPr>
          <a:xfrm>
            <a:off x="370796" y="655399"/>
            <a:ext cx="670627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Box 2" descr="&#10;">
            <a:extLst>
              <a:ext uri="{FF2B5EF4-FFF2-40B4-BE49-F238E27FC236}">
                <a16:creationId xmlns:a16="http://schemas.microsoft.com/office/drawing/2014/main" id="{986B4DBA-007F-3594-8351-9B83A82F6F65}"/>
              </a:ext>
            </a:extLst>
          </p:cNvPr>
          <p:cNvSpPr txBox="1"/>
          <p:nvPr/>
        </p:nvSpPr>
        <p:spPr>
          <a:xfrm>
            <a:off x="463508" y="3206735"/>
            <a:ext cx="5203384" cy="1631216"/>
          </a:xfrm>
          <a:prstGeom prst="rect">
            <a:avLst/>
          </a:prstGeom>
          <a:noFill/>
        </p:spPr>
        <p:txBody>
          <a:bodyPr wrap="square" rtlCol="0">
            <a:spAutoFit/>
          </a:bodyPr>
          <a:lstStyle/>
          <a:p>
            <a:pPr algn="ctr"/>
            <a:r>
              <a:rPr lang="en-US" sz="2000" b="1">
                <a:solidFill>
                  <a:schemeClr val="bg1"/>
                </a:solidFill>
              </a:rPr>
              <a:t>61% of respondents visited Wales in 2025.</a:t>
            </a:r>
          </a:p>
          <a:p>
            <a:pPr algn="ctr"/>
            <a:endParaRPr lang="en-US" sz="2000" b="1">
              <a:solidFill>
                <a:schemeClr val="bg1"/>
              </a:solidFill>
            </a:endParaRPr>
          </a:p>
          <a:p>
            <a:pPr algn="ctr"/>
            <a:r>
              <a:rPr lang="en-US" sz="2000">
                <a:solidFill>
                  <a:schemeClr val="bg1"/>
                </a:solidFill>
              </a:rPr>
              <a:t>This is stable in comparison to previous years.</a:t>
            </a:r>
          </a:p>
        </p:txBody>
      </p:sp>
      <p:sp>
        <p:nvSpPr>
          <p:cNvPr id="8" name="TextBox 7">
            <a:extLst>
              <a:ext uri="{FF2B5EF4-FFF2-40B4-BE49-F238E27FC236}">
                <a16:creationId xmlns:a16="http://schemas.microsoft.com/office/drawing/2014/main" id="{EF3D7378-814D-0901-1728-05C797AD68F6}"/>
              </a:ext>
            </a:extLst>
          </p:cNvPr>
          <p:cNvSpPr txBox="1"/>
          <p:nvPr/>
        </p:nvSpPr>
        <p:spPr>
          <a:xfrm>
            <a:off x="6096000" y="2283406"/>
            <a:ext cx="6083300" cy="3477875"/>
          </a:xfrm>
          <a:prstGeom prst="rect">
            <a:avLst/>
          </a:prstGeom>
          <a:noFill/>
        </p:spPr>
        <p:txBody>
          <a:bodyPr wrap="square" rtlCol="0">
            <a:spAutoFit/>
          </a:bodyPr>
          <a:lstStyle/>
          <a:p>
            <a:pPr algn="ctr"/>
            <a:endParaRPr lang="en-US" sz="2000" b="1">
              <a:solidFill>
                <a:schemeClr val="bg1"/>
              </a:solidFill>
            </a:endParaRPr>
          </a:p>
          <a:p>
            <a:pPr algn="ctr"/>
            <a:r>
              <a:rPr lang="en-GB" sz="2000">
                <a:solidFill>
                  <a:schemeClr val="bg1"/>
                </a:solidFill>
              </a:rPr>
              <a:t>Visits to Wales are rising among younger independents, with steady growth seen across recent waves. </a:t>
            </a:r>
            <a:r>
              <a:rPr lang="en-US" sz="2000">
                <a:solidFill>
                  <a:schemeClr val="bg1"/>
                </a:solidFill>
              </a:rPr>
              <a:t>This result should be interpreted with caution, as it may be influenced by the small sample size within this group.</a:t>
            </a:r>
            <a:endParaRPr lang="en-GB" sz="2000">
              <a:solidFill>
                <a:schemeClr val="bg1"/>
              </a:solidFill>
            </a:endParaRPr>
          </a:p>
          <a:p>
            <a:pPr algn="ctr"/>
            <a:endParaRPr lang="en-GB" sz="2000">
              <a:solidFill>
                <a:schemeClr val="bg1"/>
              </a:solidFill>
            </a:endParaRPr>
          </a:p>
          <a:p>
            <a:pPr algn="ctr"/>
            <a:r>
              <a:rPr lang="en-GB" sz="2000">
                <a:solidFill>
                  <a:schemeClr val="bg1"/>
                </a:solidFill>
              </a:rPr>
              <a:t>At a total level, people who visit Wales are more likely to choose short breaks over longer holidays. Prior visitation remains strong – 65% had visited before 2020, closely matching 2024 levels.</a:t>
            </a:r>
            <a:endParaRPr lang="en-US" sz="2000">
              <a:solidFill>
                <a:schemeClr val="bg1"/>
              </a:solidFill>
            </a:endParaRPr>
          </a:p>
        </p:txBody>
      </p:sp>
    </p:spTree>
    <p:extLst>
      <p:ext uri="{BB962C8B-B14F-4D97-AF65-F5344CB8AC3E}">
        <p14:creationId xmlns:p14="http://schemas.microsoft.com/office/powerpoint/2010/main" val="2055495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A252D-4C72-2C2C-36F9-F1335C1564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C3F7D0-E770-A0D4-AA2C-F0C6382FA8CC}"/>
              </a:ext>
            </a:extLst>
          </p:cNvPr>
          <p:cNvSpPr txBox="1">
            <a:spLocks noGrp="1"/>
          </p:cNvSpPr>
          <p:nvPr>
            <p:ph type="title" idx="4294967295"/>
          </p:nvPr>
        </p:nvSpPr>
        <p:spPr>
          <a:xfrm>
            <a:off x="359999" y="1954906"/>
            <a:ext cx="3766727"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Welsh holiday frequency | By </a:t>
            </a:r>
            <a:r>
              <a:rPr kumimoji="0" lang="en-GB" sz="1400" b="0" i="0" u="none" strike="noStrike" kern="1200" cap="none" spc="0" normalizeH="0" baseline="0" noProof="0" err="1">
                <a:ln>
                  <a:noFill/>
                </a:ln>
                <a:solidFill>
                  <a:srgbClr val="120742"/>
                </a:solidFill>
                <a:effectLst/>
                <a:uLnTx/>
                <a:uFillTx/>
                <a:latin typeface="+mn-lt"/>
                <a:ea typeface="+mn-ea"/>
                <a:cs typeface="+mn-cs"/>
              </a:rPr>
              <a:t>Lifestage</a:t>
            </a:r>
            <a:endParaRPr kumimoji="0" lang="en-GB" sz="1400" b="0" i="0" u="none" strike="noStrike" kern="1200" cap="none" spc="0" normalizeH="0" baseline="0" noProof="0">
              <a:ln>
                <a:noFill/>
              </a:ln>
              <a:solidFill>
                <a:srgbClr val="120742"/>
              </a:solidFill>
              <a:effectLst/>
              <a:uLnTx/>
              <a:uFillTx/>
              <a:latin typeface="+mn-lt"/>
              <a:ea typeface="+mn-ea"/>
              <a:cs typeface="+mn-cs"/>
            </a:endParaRPr>
          </a:p>
        </p:txBody>
      </p:sp>
      <p:sp>
        <p:nvSpPr>
          <p:cNvPr id="13" name="Title 5">
            <a:extLst>
              <a:ext uri="{FF2B5EF4-FFF2-40B4-BE49-F238E27FC236}">
                <a16:creationId xmlns:a16="http://schemas.microsoft.com/office/drawing/2014/main" id="{6DD65202-E045-CDD9-9FD5-BB3E9A66C316}"/>
              </a:ext>
            </a:extLst>
          </p:cNvPr>
          <p:cNvSpPr txBox="1">
            <a:spLocks/>
          </p:cNvSpPr>
          <p:nvPr/>
        </p:nvSpPr>
        <p:spPr>
          <a:xfrm>
            <a:off x="360000" y="406428"/>
            <a:ext cx="11551054" cy="1185556"/>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t>In 2025, 61% of respondents reported visiting Wales, consistent with previous years. By life stage, 71% of younger </a:t>
            </a:r>
            <a:r>
              <a:rPr lang="en-GB" b="1"/>
              <a:t>i</a:t>
            </a:r>
            <a:r>
              <a:rPr lang="en-GB" b="1" noProof="0" err="1"/>
              <a:t>ndependents</a:t>
            </a:r>
            <a:r>
              <a:rPr lang="en-GB" b="1" noProof="0"/>
              <a:t> had visited, compared with 60% of those at retirement age. Life stage patterns remained largely stable. An increase in holiday frequency among younger independents was observed, though this may reflect the small sample size for this group.</a:t>
            </a:r>
          </a:p>
        </p:txBody>
      </p:sp>
      <p:cxnSp>
        <p:nvCxnSpPr>
          <p:cNvPr id="3" name="Straight Connector 2">
            <a:extLst>
              <a:ext uri="{FF2B5EF4-FFF2-40B4-BE49-F238E27FC236}">
                <a16:creationId xmlns:a16="http://schemas.microsoft.com/office/drawing/2014/main" id="{A00A4AF9-B3C5-D179-D839-997B4E0AEB85}"/>
              </a:ext>
              <a:ext uri="{C183D7F6-B498-43B3-948B-1728B52AA6E4}">
                <adec:decorative xmlns:adec="http://schemas.microsoft.com/office/drawing/2017/decorative" val="1"/>
              </a:ext>
            </a:extLst>
          </p:cNvPr>
          <p:cNvCxnSpPr>
            <a:cxnSpLocks/>
          </p:cNvCxnSpPr>
          <p:nvPr/>
        </p:nvCxnSpPr>
        <p:spPr>
          <a:xfrm flipV="1">
            <a:off x="2737198" y="2988527"/>
            <a:ext cx="0" cy="3098635"/>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10" name="Chart 9" descr="Bar charts show the proportion of respondents who visited Wales in 2025 by life stage and compare average holiday frequency across recent years. Around six in ten respondents visited Wales, with younger independents recording the highest visit rate. ">
            <a:extLst>
              <a:ext uri="{FF2B5EF4-FFF2-40B4-BE49-F238E27FC236}">
                <a16:creationId xmlns:a16="http://schemas.microsoft.com/office/drawing/2014/main" id="{9194A37D-868D-C770-864F-3F0623236697}"/>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602568855"/>
              </p:ext>
            </p:extLst>
          </p:nvPr>
        </p:nvGraphicFramePr>
        <p:xfrm>
          <a:off x="360000" y="1954907"/>
          <a:ext cx="11622616" cy="4132256"/>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 Placeholder 3">
            <a:extLst>
              <a:ext uri="{FF2B5EF4-FFF2-40B4-BE49-F238E27FC236}">
                <a16:creationId xmlns:a16="http://schemas.microsoft.com/office/drawing/2014/main" id="{5CDD83BC-3BD8-8800-B655-7A9A3B78998F}"/>
              </a:ext>
            </a:extLst>
          </p:cNvPr>
          <p:cNvSpPr txBox="1">
            <a:spLocks/>
          </p:cNvSpPr>
          <p:nvPr/>
        </p:nvSpPr>
        <p:spPr>
          <a:xfrm>
            <a:off x="360000" y="6142037"/>
            <a:ext cx="11353799" cy="547688"/>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A2a. Did you take a short break or holiday in Wales in 2025?</a:t>
            </a:r>
          </a:p>
          <a:p>
            <a:pPr marL="0" indent="0">
              <a:buNone/>
            </a:pPr>
            <a:r>
              <a:rPr lang="en-GB" sz="1000" noProof="0">
                <a:solidFill>
                  <a:schemeClr val="tx1"/>
                </a:solidFill>
              </a:rPr>
              <a:t>Total, n=3,927 (Younger independents n=</a:t>
            </a:r>
            <a:r>
              <a:rPr lang="en-GB" sz="1000">
                <a:solidFill>
                  <a:schemeClr val="tx1"/>
                </a:solidFill>
              </a:rPr>
              <a:t>55</a:t>
            </a:r>
            <a:r>
              <a:rPr lang="en-GB" sz="1000" noProof="0">
                <a:solidFill>
                  <a:schemeClr val="tx1"/>
                </a:solidFill>
              </a:rPr>
              <a:t>, Families n=</a:t>
            </a:r>
            <a:r>
              <a:rPr lang="en-GB" sz="1000">
                <a:solidFill>
                  <a:schemeClr val="tx1"/>
                </a:solidFill>
              </a:rPr>
              <a:t>254</a:t>
            </a:r>
            <a:r>
              <a:rPr lang="en-GB" sz="1000" noProof="0">
                <a:solidFill>
                  <a:schemeClr val="tx1"/>
                </a:solidFill>
              </a:rPr>
              <a:t>, Older Independents n=1,557, Retirement age n=2,012).</a:t>
            </a:r>
          </a:p>
        </p:txBody>
      </p:sp>
    </p:spTree>
    <p:extLst>
      <p:ext uri="{BB962C8B-B14F-4D97-AF65-F5344CB8AC3E}">
        <p14:creationId xmlns:p14="http://schemas.microsoft.com/office/powerpoint/2010/main" val="2845863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E237764-6B4B-AB62-35B0-7F51F921565B}"/>
              </a:ext>
            </a:extLst>
          </p:cNvPr>
          <p:cNvSpPr txBox="1">
            <a:spLocks noGrp="1"/>
          </p:cNvSpPr>
          <p:nvPr>
            <p:ph type="title" idx="4294967295"/>
          </p:nvPr>
        </p:nvSpPr>
        <p:spPr>
          <a:xfrm>
            <a:off x="360000" y="1868369"/>
            <a:ext cx="445849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Average Number of Holidays in Wales | All Waves</a:t>
            </a:r>
          </a:p>
        </p:txBody>
      </p:sp>
      <p:sp>
        <p:nvSpPr>
          <p:cNvPr id="10" name="Title 5">
            <a:extLst>
              <a:ext uri="{FF2B5EF4-FFF2-40B4-BE49-F238E27FC236}">
                <a16:creationId xmlns:a16="http://schemas.microsoft.com/office/drawing/2014/main" id="{73FB446B-55ED-331A-CAE8-5F33868D6F74}"/>
              </a:ext>
            </a:extLst>
          </p:cNvPr>
          <p:cNvSpPr txBox="1">
            <a:spLocks/>
          </p:cNvSpPr>
          <p:nvPr/>
        </p:nvSpPr>
        <p:spPr>
          <a:xfrm>
            <a:off x="360000" y="330423"/>
            <a:ext cx="6426824" cy="1249923"/>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t>In 2025, trip takers who visited Wales averaged 3.51 short breaks or holidays to Wales, slightly more than last year. They were more likely to take short breaks than holidays of four nights or longer, in line with all previous waves.</a:t>
            </a:r>
          </a:p>
        </p:txBody>
      </p:sp>
      <p:graphicFrame>
        <p:nvGraphicFramePr>
          <p:cNvPr id="5" name="Chart 4" descr="Charts summarise average numbers of holidays taken and previous visits before 2025. Visitors typically took more short breaks than longer holidays, averaging around three and a half trips during the year. ">
            <a:extLst>
              <a:ext uri="{FF2B5EF4-FFF2-40B4-BE49-F238E27FC236}">
                <a16:creationId xmlns:a16="http://schemas.microsoft.com/office/drawing/2014/main" id="{1DBC2BBB-EB20-B55F-318C-7085E73664B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550666688"/>
              </p:ext>
            </p:extLst>
          </p:nvPr>
        </p:nvGraphicFramePr>
        <p:xfrm>
          <a:off x="360000" y="1868369"/>
          <a:ext cx="6521449" cy="4165405"/>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 Placeholder 3">
            <a:extLst>
              <a:ext uri="{FF2B5EF4-FFF2-40B4-BE49-F238E27FC236}">
                <a16:creationId xmlns:a16="http://schemas.microsoft.com/office/drawing/2014/main" id="{3007A3AD-95F2-4423-9F1B-00AFAE30F93A}"/>
              </a:ext>
            </a:extLst>
          </p:cNvPr>
          <p:cNvSpPr txBox="1">
            <a:spLocks/>
          </p:cNvSpPr>
          <p:nvPr/>
        </p:nvSpPr>
        <p:spPr>
          <a:xfrm>
            <a:off x="360000" y="6146752"/>
            <a:ext cx="6788150" cy="466344"/>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A3. How many separate short breaks or holidays did you take in Wales in 2025? - Mean Summary</a:t>
            </a:r>
          </a:p>
          <a:p>
            <a:pPr marL="0" indent="0">
              <a:buNone/>
            </a:pPr>
            <a:r>
              <a:rPr lang="en-GB" sz="1000" noProof="0">
                <a:solidFill>
                  <a:schemeClr val="tx1"/>
                </a:solidFill>
              </a:rPr>
              <a:t>Wales trip takers, n=3,652 (taken trip in 2023), n=2,202 (taken trip in 2024), n=2,408 (taken trip in 2025).</a:t>
            </a:r>
          </a:p>
        </p:txBody>
      </p:sp>
      <p:pic>
        <p:nvPicPr>
          <p:cNvPr id="8194" name="Picture 2">
            <a:extLst>
              <a:ext uri="{FF2B5EF4-FFF2-40B4-BE49-F238E27FC236}">
                <a16:creationId xmlns:a16="http://schemas.microsoft.com/office/drawing/2014/main" id="{9B700733-6C69-D616-AA44-F802390896EC}"/>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7147350" y="-7951"/>
            <a:ext cx="5143500" cy="661548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5E5DA73C-0DE5-3C12-91B1-40A6A6B53BE5}"/>
              </a:ext>
              <a:ext uri="{C183D7F6-B498-43B3-948B-1728B52AA6E4}">
                <adec:decorative xmlns:adec="http://schemas.microsoft.com/office/drawing/2017/decorative" val="1"/>
              </a:ext>
            </a:extLst>
          </p:cNvPr>
          <p:cNvCxnSpPr>
            <a:cxnSpLocks/>
          </p:cNvCxnSpPr>
          <p:nvPr/>
        </p:nvCxnSpPr>
        <p:spPr>
          <a:xfrm flipV="1">
            <a:off x="2705072" y="2601686"/>
            <a:ext cx="0" cy="3432088"/>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249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DCA63-54A1-CE91-8CD8-F261F707047F}"/>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548336AF-CC51-5D4D-4927-9515FACE4B4A}"/>
              </a:ext>
            </a:extLst>
          </p:cNvPr>
          <p:cNvSpPr txBox="1">
            <a:spLocks noGrp="1"/>
          </p:cNvSpPr>
          <p:nvPr>
            <p:ph type="title" idx="4294967295"/>
          </p:nvPr>
        </p:nvSpPr>
        <p:spPr>
          <a:xfrm>
            <a:off x="360000" y="1385210"/>
            <a:ext cx="445849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Holidays taken prior to 2025 | 2026 Wave</a:t>
            </a:r>
          </a:p>
        </p:txBody>
      </p:sp>
      <p:sp>
        <p:nvSpPr>
          <p:cNvPr id="9" name="Title 5">
            <a:extLst>
              <a:ext uri="{FF2B5EF4-FFF2-40B4-BE49-F238E27FC236}">
                <a16:creationId xmlns:a16="http://schemas.microsoft.com/office/drawing/2014/main" id="{F300D310-0323-06DA-30D2-0DA2F23A5FA7}"/>
              </a:ext>
            </a:extLst>
          </p:cNvPr>
          <p:cNvSpPr txBox="1">
            <a:spLocks/>
          </p:cNvSpPr>
          <p:nvPr/>
        </p:nvSpPr>
        <p:spPr>
          <a:xfrm>
            <a:off x="288438" y="462135"/>
            <a:ext cx="6684855" cy="749118"/>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a:t>Many respondents reported visiting Wales in recent years, with 65% having done so before 2020.</a:t>
            </a:r>
          </a:p>
        </p:txBody>
      </p:sp>
      <p:graphicFrame>
        <p:nvGraphicFramePr>
          <p:cNvPr id="7" name="Chart 6" descr="Most respondents had already visited Wales before 2020, demonstrating a high level of repeat visitation.">
            <a:extLst>
              <a:ext uri="{FF2B5EF4-FFF2-40B4-BE49-F238E27FC236}">
                <a16:creationId xmlns:a16="http://schemas.microsoft.com/office/drawing/2014/main" id="{EA5DCA16-61DE-6C04-9B28-9D0D16074F04}"/>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326409711"/>
              </p:ext>
            </p:extLst>
          </p:nvPr>
        </p:nvGraphicFramePr>
        <p:xfrm>
          <a:off x="288439" y="1981648"/>
          <a:ext cx="6684854" cy="4039658"/>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 Placeholder 3">
            <a:extLst>
              <a:ext uri="{FF2B5EF4-FFF2-40B4-BE49-F238E27FC236}">
                <a16:creationId xmlns:a16="http://schemas.microsoft.com/office/drawing/2014/main" id="{DA1713AD-2E6E-2D1A-0D6F-F7CC00980AFF}"/>
              </a:ext>
            </a:extLst>
          </p:cNvPr>
          <p:cNvSpPr txBox="1">
            <a:spLocks/>
          </p:cNvSpPr>
          <p:nvPr/>
        </p:nvSpPr>
        <p:spPr>
          <a:xfrm>
            <a:off x="360000" y="6157860"/>
            <a:ext cx="11272837" cy="53969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A2b. Have you taken a short break or holiday in Wales prior to 2025?</a:t>
            </a:r>
          </a:p>
          <a:p>
            <a:pPr marL="0" indent="0">
              <a:buNone/>
            </a:pPr>
            <a:r>
              <a:rPr lang="en-GB" sz="1000" noProof="0">
                <a:solidFill>
                  <a:schemeClr val="tx1"/>
                </a:solidFill>
              </a:rPr>
              <a:t>Took a short break or holiday in Wales, n=3,832.</a:t>
            </a:r>
          </a:p>
        </p:txBody>
      </p:sp>
      <p:pic>
        <p:nvPicPr>
          <p:cNvPr id="10244" name="Picture 4">
            <a:extLst>
              <a:ext uri="{FF2B5EF4-FFF2-40B4-BE49-F238E27FC236}">
                <a16:creationId xmlns:a16="http://schemas.microsoft.com/office/drawing/2014/main" id="{B41543A8-5D50-170A-6E12-438547DF9518}"/>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7142922" y="0"/>
            <a:ext cx="5049078" cy="6610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443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EA5CE-AE74-194C-DBE9-49238AC8A76F}"/>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7535B2DC-619A-A641-4280-EC39756F03C5}"/>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101599" y="1"/>
            <a:ext cx="12293599"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CBD9910-F5AC-B066-FC21-9D11FE28008A}"/>
              </a:ext>
              <a:ext uri="{C183D7F6-B498-43B3-948B-1728B52AA6E4}">
                <adec:decorative xmlns:adec="http://schemas.microsoft.com/office/drawing/2017/decorative" val="1"/>
              </a:ext>
            </a:extLst>
          </p:cNvPr>
          <p:cNvSpPr/>
          <p:nvPr/>
        </p:nvSpPr>
        <p:spPr>
          <a:xfrm>
            <a:off x="-101600" y="0"/>
            <a:ext cx="12293599"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D56ED290-7D3F-C5EF-0730-D4670473DAE4}"/>
              </a:ext>
            </a:extLst>
          </p:cNvPr>
          <p:cNvSpPr txBox="1">
            <a:spLocks noGrp="1"/>
          </p:cNvSpPr>
          <p:nvPr>
            <p:ph type="title" idx="4294967295"/>
          </p:nvPr>
        </p:nvSpPr>
        <p:spPr>
          <a:xfrm>
            <a:off x="386467" y="2908857"/>
            <a:ext cx="626745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2025 TRIP CHARACTERISTICS</a:t>
            </a:r>
          </a:p>
        </p:txBody>
      </p:sp>
      <p:pic>
        <p:nvPicPr>
          <p:cNvPr id="4" name="Picture 2">
            <a:extLst>
              <a:ext uri="{FF2B5EF4-FFF2-40B4-BE49-F238E27FC236}">
                <a16:creationId xmlns:a16="http://schemas.microsoft.com/office/drawing/2014/main" id="{C96E2F09-331E-0ECA-CA53-0378393E600F}"/>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D56A799-4DE2-71A6-0BB5-0D68F11B811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2869568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a:extLst>
              <a:ext uri="{FF2B5EF4-FFF2-40B4-BE49-F238E27FC236}">
                <a16:creationId xmlns:a16="http://schemas.microsoft.com/office/drawing/2014/main" id="{615FB447-12FA-C362-5EA8-07723F03F555}"/>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3">
            <a:extLst>
              <a:ext uri="{28A0092B-C50C-407E-A947-70E740481C1C}">
                <a14:useLocalDpi xmlns:a14="http://schemas.microsoft.com/office/drawing/2010/main" val="0"/>
              </a:ext>
            </a:extLst>
          </a:blip>
          <a:srcRect/>
          <a:stretch>
            <a:fillRect/>
          </a:stretch>
        </p:blipFill>
        <p:spPr bwMode="auto">
          <a:xfrm>
            <a:off x="7562936" y="946352"/>
            <a:ext cx="4610101" cy="56643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7F9BDD40-A819-624F-72B5-492FA54E8BF5}"/>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4">
            <a:extLst>
              <a:ext uri="{28A0092B-C50C-407E-A947-70E740481C1C}">
                <a14:useLocalDpi xmlns:a14="http://schemas.microsoft.com/office/drawing/2010/main" val="0"/>
              </a:ext>
            </a:extLst>
          </a:blip>
          <a:srcRect/>
          <a:stretch>
            <a:fillRect/>
          </a:stretch>
        </p:blipFill>
        <p:spPr bwMode="auto">
          <a:xfrm>
            <a:off x="-1" y="946353"/>
            <a:ext cx="4610101" cy="56643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Placeholder 16">
            <a:extLst>
              <a:ext uri="{FF2B5EF4-FFF2-40B4-BE49-F238E27FC236}">
                <a16:creationId xmlns:a16="http://schemas.microsoft.com/office/drawing/2014/main" id="{1B01D0D3-3BD8-44F7-7386-85EABA5EDF31}"/>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a:stretch>
            <a:fillRect/>
          </a:stretch>
        </p:blipFill>
        <p:spPr>
          <a:xfrm>
            <a:off x="3790949" y="946352"/>
            <a:ext cx="4610101" cy="5664312"/>
          </a:xfrm>
          <a:prstGeom prst="rect">
            <a:avLst/>
          </a:prstGeom>
        </p:spPr>
      </p:pic>
      <p:sp>
        <p:nvSpPr>
          <p:cNvPr id="13" name="Title 12">
            <a:extLst>
              <a:ext uri="{FF2B5EF4-FFF2-40B4-BE49-F238E27FC236}">
                <a16:creationId xmlns:a16="http://schemas.microsoft.com/office/drawing/2014/main" id="{62F8CE23-75D5-0158-0F9B-5857BE37A3F1}"/>
              </a:ext>
            </a:extLst>
          </p:cNvPr>
          <p:cNvSpPr txBox="1">
            <a:spLocks noGrp="1"/>
          </p:cNvSpPr>
          <p:nvPr>
            <p:ph type="title" idx="4294967295"/>
          </p:nvPr>
        </p:nvSpPr>
        <p:spPr>
          <a:xfrm>
            <a:off x="360000" y="28800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20742"/>
                </a:solidFill>
                <a:effectLst/>
                <a:uLnTx/>
                <a:uFillTx/>
                <a:latin typeface="+mn-lt"/>
                <a:ea typeface="+mn-ea"/>
                <a:cs typeface="+mn-cs"/>
              </a:rPr>
              <a:t>2025 TRIP CHARACTERISTICS</a:t>
            </a:r>
          </a:p>
        </p:txBody>
      </p:sp>
      <p:cxnSp>
        <p:nvCxnSpPr>
          <p:cNvPr id="16" name="Straight Connector 15">
            <a:extLst>
              <a:ext uri="{FF2B5EF4-FFF2-40B4-BE49-F238E27FC236}">
                <a16:creationId xmlns:a16="http://schemas.microsoft.com/office/drawing/2014/main" id="{CD42917F-31CE-D88B-2783-311E7E1695FD}"/>
              </a:ext>
              <a:ext uri="{C183D7F6-B498-43B3-948B-1728B52AA6E4}">
                <adec:decorative xmlns:adec="http://schemas.microsoft.com/office/drawing/2017/decorative" val="1"/>
              </a:ext>
            </a:extLst>
          </p:cNvPr>
          <p:cNvCxnSpPr>
            <a:cxnSpLocks/>
          </p:cNvCxnSpPr>
          <p:nvPr/>
        </p:nvCxnSpPr>
        <p:spPr>
          <a:xfrm>
            <a:off x="460373" y="694949"/>
            <a:ext cx="36893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B1DB5C0E-9F67-A52C-030B-4DDA9CED0596}"/>
              </a:ext>
              <a:ext uri="{C183D7F6-B498-43B3-948B-1728B52AA6E4}">
                <adec:decorative xmlns:adec="http://schemas.microsoft.com/office/drawing/2017/decorative" val="1"/>
              </a:ext>
            </a:extLst>
          </p:cNvPr>
          <p:cNvSpPr/>
          <p:nvPr/>
        </p:nvSpPr>
        <p:spPr>
          <a:xfrm>
            <a:off x="4299" y="946352"/>
            <a:ext cx="12187701" cy="5664312"/>
          </a:xfrm>
          <a:prstGeom prst="rect">
            <a:avLst/>
          </a:prstGeom>
          <a:solidFill>
            <a:srgbClr val="120742">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 name="TextBox 1">
            <a:extLst>
              <a:ext uri="{FF2B5EF4-FFF2-40B4-BE49-F238E27FC236}">
                <a16:creationId xmlns:a16="http://schemas.microsoft.com/office/drawing/2014/main" id="{FE47DD62-6DD9-E4EB-7702-79074C578126}"/>
              </a:ext>
              <a:ext uri="{C183D7F6-B498-43B3-948B-1728B52AA6E4}">
                <adec:decorative xmlns:adec="http://schemas.microsoft.com/office/drawing/2017/decorative" val="0"/>
              </a:ext>
            </a:extLst>
          </p:cNvPr>
          <p:cNvSpPr txBox="1"/>
          <p:nvPr/>
        </p:nvSpPr>
        <p:spPr>
          <a:xfrm>
            <a:off x="14629" y="1042002"/>
            <a:ext cx="3789364" cy="5324535"/>
          </a:xfrm>
          <a:prstGeom prst="rect">
            <a:avLst/>
          </a:prstGeom>
          <a:noFill/>
        </p:spPr>
        <p:txBody>
          <a:bodyPr wrap="square" rtlCol="0">
            <a:spAutoFit/>
          </a:bodyPr>
          <a:lstStyle/>
          <a:p>
            <a:pPr algn="ctr"/>
            <a:r>
              <a:rPr lang="en-GB" sz="2000" b="1" noProof="0">
                <a:solidFill>
                  <a:schemeClr val="bg1"/>
                </a:solidFill>
              </a:rPr>
              <a:t>Experience</a:t>
            </a:r>
          </a:p>
          <a:p>
            <a:pPr algn="ctr"/>
            <a:endParaRPr lang="en-GB" sz="2000" noProof="0">
              <a:solidFill>
                <a:schemeClr val="bg1"/>
              </a:solidFill>
            </a:endParaRPr>
          </a:p>
          <a:p>
            <a:pPr algn="ctr"/>
            <a:r>
              <a:rPr lang="en-GB" sz="2000" noProof="0">
                <a:solidFill>
                  <a:schemeClr val="bg1"/>
                </a:solidFill>
              </a:rPr>
              <a:t>Around 4 in 5 Wales visitors rated their experience as ‘excellent', similar to all previous years.</a:t>
            </a:r>
          </a:p>
          <a:p>
            <a:pPr algn="ctr"/>
            <a:endParaRPr lang="en-GB" sz="2000" noProof="0">
              <a:solidFill>
                <a:schemeClr val="bg1"/>
              </a:solidFill>
            </a:endParaRPr>
          </a:p>
          <a:p>
            <a:pPr algn="ctr"/>
            <a:r>
              <a:rPr lang="en-GB" sz="2000">
                <a:solidFill>
                  <a:schemeClr val="bg1"/>
                </a:solidFill>
              </a:rPr>
              <a:t>53</a:t>
            </a:r>
            <a:r>
              <a:rPr lang="en-GB" sz="2000" noProof="0">
                <a:solidFill>
                  <a:schemeClr val="bg1"/>
                </a:solidFill>
              </a:rPr>
              <a:t>% visited Wales again because they had been before and wanted to return. </a:t>
            </a:r>
            <a:r>
              <a:rPr lang="en-GB" sz="2000">
                <a:solidFill>
                  <a:schemeClr val="bg1"/>
                </a:solidFill>
              </a:rPr>
              <a:t>Connecting with nature remains a key secondary reason. </a:t>
            </a:r>
          </a:p>
          <a:p>
            <a:pPr algn="ctr"/>
            <a:endParaRPr lang="en-GB" sz="2000">
              <a:solidFill>
                <a:schemeClr val="bg1"/>
              </a:solidFill>
            </a:endParaRPr>
          </a:p>
          <a:p>
            <a:pPr algn="ctr"/>
            <a:r>
              <a:rPr lang="en-GB" sz="2000" noProof="0">
                <a:solidFill>
                  <a:schemeClr val="bg1"/>
                </a:solidFill>
              </a:rPr>
              <a:t>In 2025, 65% of visitors to Wales did not consider any other destination for their holiday.</a:t>
            </a:r>
          </a:p>
        </p:txBody>
      </p:sp>
      <p:sp>
        <p:nvSpPr>
          <p:cNvPr id="3" name="TextBox 2">
            <a:extLst>
              <a:ext uri="{FF2B5EF4-FFF2-40B4-BE49-F238E27FC236}">
                <a16:creationId xmlns:a16="http://schemas.microsoft.com/office/drawing/2014/main" id="{DA73C8FA-903B-55D1-4C6E-2E5D51DA04F6}"/>
              </a:ext>
            </a:extLst>
          </p:cNvPr>
          <p:cNvSpPr txBox="1"/>
          <p:nvPr/>
        </p:nvSpPr>
        <p:spPr>
          <a:xfrm>
            <a:off x="3814323" y="1042003"/>
            <a:ext cx="4561536" cy="4401205"/>
          </a:xfrm>
          <a:prstGeom prst="rect">
            <a:avLst/>
          </a:prstGeom>
          <a:noFill/>
        </p:spPr>
        <p:txBody>
          <a:bodyPr wrap="square" rtlCol="0">
            <a:spAutoFit/>
          </a:bodyPr>
          <a:lstStyle/>
          <a:p>
            <a:pPr algn="ctr"/>
            <a:r>
              <a:rPr lang="en-GB" sz="2000" b="1" noProof="0">
                <a:solidFill>
                  <a:schemeClr val="bg1"/>
                </a:solidFill>
              </a:rPr>
              <a:t>Details of trip</a:t>
            </a:r>
          </a:p>
          <a:p>
            <a:pPr algn="ctr"/>
            <a:endParaRPr lang="en-GB" sz="2000" b="1" noProof="0">
              <a:solidFill>
                <a:schemeClr val="bg1"/>
              </a:solidFill>
            </a:endParaRPr>
          </a:p>
          <a:p>
            <a:pPr algn="ctr"/>
            <a:r>
              <a:rPr lang="en-GB" sz="2000">
                <a:solidFill>
                  <a:schemeClr val="bg1"/>
                </a:solidFill>
              </a:rPr>
              <a:t>North Wales remains the top destination, attracting 47% of all Wales trips, with Gwynedd the most visited area overall.</a:t>
            </a:r>
          </a:p>
          <a:p>
            <a:pPr algn="ctr"/>
            <a:endParaRPr lang="en-GB" sz="2000" noProof="0">
              <a:solidFill>
                <a:schemeClr val="bg1"/>
              </a:solidFill>
            </a:endParaRPr>
          </a:p>
          <a:p>
            <a:pPr algn="ctr"/>
            <a:r>
              <a:rPr lang="en-GB" sz="2000" noProof="0">
                <a:solidFill>
                  <a:schemeClr val="bg1"/>
                </a:solidFill>
              </a:rPr>
              <a:t>Most 2025 visitors stayed in one place, typically for 1-3 nights.</a:t>
            </a:r>
          </a:p>
          <a:p>
            <a:pPr algn="ctr"/>
            <a:endParaRPr lang="en-GB" sz="2000" noProof="0">
              <a:solidFill>
                <a:schemeClr val="bg1"/>
              </a:solidFill>
            </a:endParaRPr>
          </a:p>
          <a:p>
            <a:pPr algn="ctr"/>
            <a:r>
              <a:rPr lang="en-GB" sz="2000" noProof="0">
                <a:solidFill>
                  <a:schemeClr val="bg1"/>
                </a:solidFill>
              </a:rPr>
              <a:t>September was still the busiest month, while trips in July and December are steadily increasing and June visits are slightly declining.</a:t>
            </a:r>
          </a:p>
        </p:txBody>
      </p:sp>
      <p:sp>
        <p:nvSpPr>
          <p:cNvPr id="4" name="TextBox 3">
            <a:extLst>
              <a:ext uri="{FF2B5EF4-FFF2-40B4-BE49-F238E27FC236}">
                <a16:creationId xmlns:a16="http://schemas.microsoft.com/office/drawing/2014/main" id="{53D2896A-46E7-BCBE-923A-7227EC657EAC}"/>
              </a:ext>
            </a:extLst>
          </p:cNvPr>
          <p:cNvSpPr txBox="1"/>
          <p:nvPr/>
        </p:nvSpPr>
        <p:spPr>
          <a:xfrm>
            <a:off x="8479555" y="1042002"/>
            <a:ext cx="3564594" cy="3170099"/>
          </a:xfrm>
          <a:prstGeom prst="rect">
            <a:avLst/>
          </a:prstGeom>
          <a:noFill/>
        </p:spPr>
        <p:txBody>
          <a:bodyPr wrap="square" rtlCol="0">
            <a:spAutoFit/>
          </a:bodyPr>
          <a:lstStyle/>
          <a:p>
            <a:pPr algn="ctr"/>
            <a:r>
              <a:rPr lang="en-GB" sz="2000" b="1" noProof="0">
                <a:solidFill>
                  <a:schemeClr val="bg1"/>
                </a:solidFill>
              </a:rPr>
              <a:t>Accommodation</a:t>
            </a:r>
          </a:p>
          <a:p>
            <a:pPr algn="ctr"/>
            <a:endParaRPr lang="en-GB" sz="2000" noProof="0">
              <a:solidFill>
                <a:schemeClr val="bg1"/>
              </a:solidFill>
            </a:endParaRPr>
          </a:p>
          <a:p>
            <a:pPr algn="ctr"/>
            <a:r>
              <a:rPr lang="en-GB" sz="2000" noProof="0">
                <a:solidFill>
                  <a:schemeClr val="bg1"/>
                </a:solidFill>
              </a:rPr>
              <a:t>Hotels and motels remain the top accommodation choice, with rented houses and cottages close behind. </a:t>
            </a:r>
          </a:p>
          <a:p>
            <a:pPr algn="ctr"/>
            <a:endParaRPr lang="en-GB" sz="2000">
              <a:solidFill>
                <a:schemeClr val="bg1"/>
              </a:solidFill>
            </a:endParaRPr>
          </a:p>
          <a:p>
            <a:pPr algn="ctr"/>
            <a:r>
              <a:rPr lang="en-GB" sz="2000" noProof="0">
                <a:solidFill>
                  <a:schemeClr val="bg1"/>
                </a:solidFill>
              </a:rPr>
              <a:t>As with previous years, most visitors in 2025 tended to book directly with providers.</a:t>
            </a:r>
          </a:p>
        </p:txBody>
      </p:sp>
    </p:spTree>
    <p:extLst>
      <p:ext uri="{BB962C8B-B14F-4D97-AF65-F5344CB8AC3E}">
        <p14:creationId xmlns:p14="http://schemas.microsoft.com/office/powerpoint/2010/main" val="4245595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98DF1-DCD4-0769-F18C-7A98A360EECB}"/>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286E1AF5-940F-0BD7-824F-D7D5557E6393}"/>
              </a:ext>
            </a:extLst>
          </p:cNvPr>
          <p:cNvSpPr txBox="1">
            <a:spLocks noGrp="1"/>
          </p:cNvSpPr>
          <p:nvPr>
            <p:ph type="title" idx="4294967295"/>
          </p:nvPr>
        </p:nvSpPr>
        <p:spPr>
          <a:xfrm>
            <a:off x="199313" y="1314290"/>
            <a:ext cx="445849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Experience Rating | All Waves</a:t>
            </a:r>
          </a:p>
        </p:txBody>
      </p:sp>
      <p:sp>
        <p:nvSpPr>
          <p:cNvPr id="13" name="Title 5">
            <a:extLst>
              <a:ext uri="{FF2B5EF4-FFF2-40B4-BE49-F238E27FC236}">
                <a16:creationId xmlns:a16="http://schemas.microsoft.com/office/drawing/2014/main" id="{7C882F33-6C7F-65AE-B5EC-A41E1D9CD516}"/>
              </a:ext>
            </a:extLst>
          </p:cNvPr>
          <p:cNvSpPr txBox="1">
            <a:spLocks/>
          </p:cNvSpPr>
          <p:nvPr/>
        </p:nvSpPr>
        <p:spPr>
          <a:xfrm>
            <a:off x="199313" y="409176"/>
            <a:ext cx="6788149"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t>Just under 4 in 5 Wales visitors rated their experience as ‘excellent’, which is </a:t>
            </a:r>
            <a:r>
              <a:rPr lang="en-GB" b="1"/>
              <a:t>in line with </a:t>
            </a:r>
            <a:r>
              <a:rPr lang="en-GB" b="1" noProof="0"/>
              <a:t>last year. </a:t>
            </a:r>
          </a:p>
        </p:txBody>
      </p:sp>
      <p:graphicFrame>
        <p:nvGraphicFramePr>
          <p:cNvPr id="4" name="Chart 3" descr="Stacked bars compare overall experience ratings across years and life stages. Nearly four in five visitors rated their trip as excellent, with only a very small proportion giving poor ratings. Satisfaction remains consistently high across all demographic groups and survey waves.">
            <a:extLst>
              <a:ext uri="{FF2B5EF4-FFF2-40B4-BE49-F238E27FC236}">
                <a16:creationId xmlns:a16="http://schemas.microsoft.com/office/drawing/2014/main" id="{1F4BF506-EFEF-626A-0FB2-5FD8F3EDBE73}"/>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822330"/>
              </p:ext>
            </p:extLst>
          </p:nvPr>
        </p:nvGraphicFramePr>
        <p:xfrm>
          <a:off x="202913" y="1622067"/>
          <a:ext cx="7413487" cy="4472454"/>
        </p:xfrm>
        <a:graphic>
          <a:graphicData uri="http://schemas.openxmlformats.org/drawingml/2006/chart">
            <c:chart xmlns:c="http://schemas.openxmlformats.org/drawingml/2006/chart" xmlns:r="http://schemas.openxmlformats.org/officeDocument/2006/relationships" r:id="rId3"/>
          </a:graphicData>
        </a:graphic>
      </p:graphicFrame>
      <p:cxnSp>
        <p:nvCxnSpPr>
          <p:cNvPr id="2" name="Straight Connector 1">
            <a:extLst>
              <a:ext uri="{FF2B5EF4-FFF2-40B4-BE49-F238E27FC236}">
                <a16:creationId xmlns:a16="http://schemas.microsoft.com/office/drawing/2014/main" id="{C5F8269C-42C8-F3F0-E9D4-63CD05053FBE}"/>
              </a:ext>
              <a:ext uri="{C183D7F6-B498-43B3-948B-1728B52AA6E4}">
                <adec:decorative xmlns:adec="http://schemas.microsoft.com/office/drawing/2017/decorative" val="1"/>
              </a:ext>
            </a:extLst>
          </p:cNvPr>
          <p:cNvCxnSpPr>
            <a:cxnSpLocks/>
          </p:cNvCxnSpPr>
          <p:nvPr/>
        </p:nvCxnSpPr>
        <p:spPr>
          <a:xfrm>
            <a:off x="320511" y="3871077"/>
            <a:ext cx="7172720" cy="0"/>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5E900068-9106-F538-BFA9-9062FD2DB090}"/>
              </a:ext>
            </a:extLst>
          </p:cNvPr>
          <p:cNvSpPr txBox="1">
            <a:spLocks/>
          </p:cNvSpPr>
          <p:nvPr/>
        </p:nvSpPr>
        <p:spPr>
          <a:xfrm>
            <a:off x="133577" y="6038398"/>
            <a:ext cx="7362117" cy="56516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100" noProof="0">
                <a:solidFill>
                  <a:schemeClr val="tx1"/>
                </a:solidFill>
              </a:rPr>
              <a:t>A15. Now going back to your trip in Wales in 2025, how would you rate your experience over from 1 to 10 where 1 is very poor and 10 is very good? 2025 Wales trip takers, n=2,408 (younger independents n=39, families n=</a:t>
            </a:r>
            <a:r>
              <a:rPr lang="en-GB" sz="1100">
                <a:solidFill>
                  <a:schemeClr val="tx1"/>
                </a:solidFill>
              </a:rPr>
              <a:t>164</a:t>
            </a:r>
            <a:r>
              <a:rPr lang="en-GB" sz="1100" noProof="0">
                <a:solidFill>
                  <a:schemeClr val="tx1"/>
                </a:solidFill>
              </a:rPr>
              <a:t>, older independents n=976 and retirement age n=1,202). </a:t>
            </a:r>
          </a:p>
        </p:txBody>
      </p:sp>
      <p:pic>
        <p:nvPicPr>
          <p:cNvPr id="11266" name="Picture 2">
            <a:extLst>
              <a:ext uri="{FF2B5EF4-FFF2-40B4-BE49-F238E27FC236}">
                <a16:creationId xmlns:a16="http://schemas.microsoft.com/office/drawing/2014/main" id="{54795867-00BC-0ADA-20A8-9BADD6317D7C}"/>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7620000" y="0"/>
            <a:ext cx="4572000" cy="6603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767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B1FD5-9F90-25AB-02AD-229C62019C2E}"/>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7CD34E3F-AFAF-C792-0390-B67F039488FE}"/>
              </a:ext>
              <a:ext uri="{C183D7F6-B498-43B3-948B-1728B52AA6E4}">
                <adec:decorative xmlns:adec="http://schemas.microsoft.com/office/drawing/2017/decorative" val="0"/>
              </a:ext>
            </a:extLst>
          </p:cNvPr>
          <p:cNvSpPr txBox="1">
            <a:spLocks noGrp="1"/>
          </p:cNvSpPr>
          <p:nvPr>
            <p:ph type="title" idx="4294967295"/>
          </p:nvPr>
        </p:nvSpPr>
        <p:spPr>
          <a:xfrm>
            <a:off x="280829" y="2115020"/>
            <a:ext cx="445849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Reasons for wanting to visit Wales | 2025 Trips</a:t>
            </a:r>
          </a:p>
        </p:txBody>
      </p:sp>
      <p:sp>
        <p:nvSpPr>
          <p:cNvPr id="6" name="Title 5">
            <a:extLst>
              <a:ext uri="{FF2B5EF4-FFF2-40B4-BE49-F238E27FC236}">
                <a16:creationId xmlns:a16="http://schemas.microsoft.com/office/drawing/2014/main" id="{D4670E3D-0E61-4DCF-3CA2-045D36FBDD02}"/>
              </a:ext>
            </a:extLst>
          </p:cNvPr>
          <p:cNvSpPr>
            <a:spLocks/>
          </p:cNvSpPr>
          <p:nvPr/>
        </p:nvSpPr>
        <p:spPr>
          <a:xfrm>
            <a:off x="280828" y="203285"/>
            <a:ext cx="7780415" cy="18169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b="1" i="0" u="none" strike="noStrike" kern="1200" cap="none" spc="0" normalizeH="0" baseline="0" noProof="0">
                <a:ln>
                  <a:noFill/>
                </a:ln>
                <a:solidFill>
                  <a:srgbClr val="120742"/>
                </a:solidFill>
                <a:effectLst/>
                <a:uLnTx/>
                <a:uFillTx/>
                <a:latin typeface="Arial" panose="020B0604020202020204" pitchFamily="34" charset="0"/>
                <a:ea typeface="+mj-ea"/>
                <a:cs typeface="Arial" panose="020B0604020202020204" pitchFamily="34" charset="0"/>
              </a:rPr>
              <a:t>Over half of respondents chose to visit Wales again because they had been before and wanted to return, reflecting both its appeal and a possible sampling bias, as familiarity may encourage repeat visits. Connecting with nature was the second most common reason, consistent with previous years.</a:t>
            </a:r>
          </a:p>
        </p:txBody>
      </p:sp>
      <p:graphicFrame>
        <p:nvGraphicFramePr>
          <p:cNvPr id="3" name="Chart 2" descr="Horizontal bar charts rank the main reasons for choosing Wales. Returning to a familiar destination is the leading motivation, followed by connecting with nature and relaxing. ">
            <a:extLst>
              <a:ext uri="{FF2B5EF4-FFF2-40B4-BE49-F238E27FC236}">
                <a16:creationId xmlns:a16="http://schemas.microsoft.com/office/drawing/2014/main" id="{5707AFE8-9B66-8427-645D-97419357912B}"/>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326191927"/>
              </p:ext>
            </p:extLst>
          </p:nvPr>
        </p:nvGraphicFramePr>
        <p:xfrm>
          <a:off x="-2916324" y="2542588"/>
          <a:ext cx="10471010" cy="3536786"/>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3">
            <a:extLst>
              <a:ext uri="{FF2B5EF4-FFF2-40B4-BE49-F238E27FC236}">
                <a16:creationId xmlns:a16="http://schemas.microsoft.com/office/drawing/2014/main" id="{335DC5B2-3328-086C-509A-F5039F861D9A}"/>
              </a:ext>
            </a:extLst>
          </p:cNvPr>
          <p:cNvSpPr txBox="1">
            <a:spLocks/>
          </p:cNvSpPr>
          <p:nvPr/>
        </p:nvSpPr>
        <p:spPr>
          <a:xfrm>
            <a:off x="360000" y="6153634"/>
            <a:ext cx="6788150" cy="448056"/>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A7. Which, if any, of the following were the main factors that made you choose Wales as a destination for this short break/holiday in 2025? 2025 Wales trip takers, n=2,408. </a:t>
            </a:r>
          </a:p>
        </p:txBody>
      </p:sp>
      <p:pic>
        <p:nvPicPr>
          <p:cNvPr id="13314" name="Picture 2">
            <a:extLst>
              <a:ext uri="{FF2B5EF4-FFF2-40B4-BE49-F238E27FC236}">
                <a16:creationId xmlns:a16="http://schemas.microsoft.com/office/drawing/2014/main" id="{9616E148-82C7-CDC9-47AE-F86ABD9A59EB}"/>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8061244" y="0"/>
            <a:ext cx="4130756" cy="6601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760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F1586-EDA7-FA57-264B-7DBF0B674D1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C9AE658-FE61-0D03-4B4E-248C4A7133D4}"/>
              </a:ext>
            </a:extLst>
          </p:cNvPr>
          <p:cNvSpPr txBox="1">
            <a:spLocks noGrp="1"/>
          </p:cNvSpPr>
          <p:nvPr>
            <p:ph type="title" idx="4294967295"/>
          </p:nvPr>
        </p:nvSpPr>
        <p:spPr>
          <a:xfrm>
            <a:off x="495173" y="1775464"/>
            <a:ext cx="5075448"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Reasons for choosing Wales as a destination | By </a:t>
            </a:r>
            <a:r>
              <a:rPr kumimoji="0" lang="en-GB" sz="1400" b="0" i="0" u="none" strike="noStrike" kern="1200" cap="none" spc="0" normalizeH="0" baseline="0" noProof="0" err="1">
                <a:ln>
                  <a:noFill/>
                </a:ln>
                <a:solidFill>
                  <a:srgbClr val="120742"/>
                </a:solidFill>
                <a:effectLst/>
                <a:uLnTx/>
                <a:uFillTx/>
                <a:latin typeface="+mn-lt"/>
                <a:ea typeface="+mn-ea"/>
                <a:cs typeface="+mn-cs"/>
              </a:rPr>
              <a:t>Lifestage</a:t>
            </a:r>
            <a:endParaRPr kumimoji="0" lang="en-GB" sz="1400" b="0" i="0" u="none" strike="noStrike" kern="1200" cap="none" spc="0" normalizeH="0" baseline="0" noProof="0">
              <a:ln>
                <a:noFill/>
              </a:ln>
              <a:solidFill>
                <a:srgbClr val="120742"/>
              </a:solidFill>
              <a:effectLst/>
              <a:uLnTx/>
              <a:uFillTx/>
              <a:latin typeface="+mn-lt"/>
              <a:ea typeface="+mn-ea"/>
              <a:cs typeface="+mn-cs"/>
            </a:endParaRPr>
          </a:p>
        </p:txBody>
      </p:sp>
      <p:sp>
        <p:nvSpPr>
          <p:cNvPr id="9" name="Title 5">
            <a:extLst>
              <a:ext uri="{FF2B5EF4-FFF2-40B4-BE49-F238E27FC236}">
                <a16:creationId xmlns:a16="http://schemas.microsoft.com/office/drawing/2014/main" id="{3126396F-8539-0A1A-1E23-C98AEF7BEF93}"/>
              </a:ext>
            </a:extLst>
          </p:cNvPr>
          <p:cNvSpPr txBox="1">
            <a:spLocks/>
          </p:cNvSpPr>
          <p:nvPr/>
        </p:nvSpPr>
        <p:spPr>
          <a:xfrm>
            <a:off x="360000" y="269391"/>
            <a:ext cx="11353801" cy="1193771"/>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noProof="0"/>
              <a:t>Respondents are especially drawn to opportunities to engage with nature, and many also place strong importance on spending time with family and friends. Across all life stages, celebrating special occasions, discovering new parts of Wales, and enjoying great food and drink are among the less common motivations for visiting.</a:t>
            </a:r>
          </a:p>
        </p:txBody>
      </p:sp>
      <p:graphicFrame>
        <p:nvGraphicFramePr>
          <p:cNvPr id="13" name="Chart 12" descr="Stacked column chart showing the main reasons for choosing Wales by life stage. Across all groups, returning to a familiar destination, connecting with nature, spending time with family or friends, and relaxing were the most common motivations. Families were particularly likely to choose Wales to spend time with family or friends, while retirement-age visitors were more likely to return because they had visited before. Visiting new parts of Wales, enjoying food and drink, and celebrating special occasions were less common reasons across all life stages.">
            <a:extLst>
              <a:ext uri="{FF2B5EF4-FFF2-40B4-BE49-F238E27FC236}">
                <a16:creationId xmlns:a16="http://schemas.microsoft.com/office/drawing/2014/main" id="{330A20E0-C1E6-0298-B15D-1A0EBCF36D7E}"/>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185385748"/>
              </p:ext>
            </p:extLst>
          </p:nvPr>
        </p:nvGraphicFramePr>
        <p:xfrm>
          <a:off x="360000" y="2323699"/>
          <a:ext cx="11463192" cy="3526722"/>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Connector 4">
            <a:extLst>
              <a:ext uri="{FF2B5EF4-FFF2-40B4-BE49-F238E27FC236}">
                <a16:creationId xmlns:a16="http://schemas.microsoft.com/office/drawing/2014/main" id="{961D9693-41EF-B203-39DA-D820CB727BA1}"/>
              </a:ext>
              <a:ext uri="{C183D7F6-B498-43B3-948B-1728B52AA6E4}">
                <adec:decorative xmlns:adec="http://schemas.microsoft.com/office/drawing/2017/decorative" val="1"/>
              </a:ext>
            </a:extLst>
          </p:cNvPr>
          <p:cNvCxnSpPr>
            <a:cxnSpLocks/>
          </p:cNvCxnSpPr>
          <p:nvPr/>
        </p:nvCxnSpPr>
        <p:spPr>
          <a:xfrm flipV="1">
            <a:off x="1918252" y="2474081"/>
            <a:ext cx="0" cy="3225957"/>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2" name="Text Placeholder 3">
            <a:extLst>
              <a:ext uri="{FF2B5EF4-FFF2-40B4-BE49-F238E27FC236}">
                <a16:creationId xmlns:a16="http://schemas.microsoft.com/office/drawing/2014/main" id="{D3970462-4940-B844-3C2C-0AFD9CF3EEC8}"/>
              </a:ext>
            </a:extLst>
          </p:cNvPr>
          <p:cNvSpPr txBox="1">
            <a:spLocks/>
          </p:cNvSpPr>
          <p:nvPr/>
        </p:nvSpPr>
        <p:spPr>
          <a:xfrm>
            <a:off x="209596" y="6153634"/>
            <a:ext cx="11753018"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A7. Which, if any, of the following were the main factors that made you choose Wales as a destination for this short break/holiday in 2025? </a:t>
            </a:r>
          </a:p>
          <a:p>
            <a:pPr marL="0" indent="0">
              <a:buNone/>
            </a:pPr>
            <a:r>
              <a:rPr lang="en-GB" sz="1200" noProof="0">
                <a:solidFill>
                  <a:schemeClr val="tx1"/>
                </a:solidFill>
              </a:rPr>
              <a:t>2025 Wales trip takers, n=2,408 (</a:t>
            </a:r>
            <a:r>
              <a:rPr lang="en-GB" sz="1200">
                <a:solidFill>
                  <a:schemeClr val="tx1"/>
                </a:solidFill>
              </a:rPr>
              <a:t>2,202 (younger independents n=39, families n=164, older independents n=976, retirement age n=1,202</a:t>
            </a:r>
            <a:r>
              <a:rPr lang="en-GB" sz="1200" noProof="0">
                <a:solidFill>
                  <a:schemeClr val="tx1"/>
                </a:solidFill>
              </a:rPr>
              <a:t>). </a:t>
            </a:r>
          </a:p>
        </p:txBody>
      </p:sp>
    </p:spTree>
    <p:extLst>
      <p:ext uri="{BB962C8B-B14F-4D97-AF65-F5344CB8AC3E}">
        <p14:creationId xmlns:p14="http://schemas.microsoft.com/office/powerpoint/2010/main" val="2800935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2BEEC-4178-5B62-808E-DE348C442158}"/>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7F5B297-E3A9-2D5A-3B32-E82E31692106}"/>
              </a:ext>
            </a:extLst>
          </p:cNvPr>
          <p:cNvSpPr txBox="1">
            <a:spLocks noGrp="1"/>
          </p:cNvSpPr>
          <p:nvPr>
            <p:ph type="title" idx="4294967295"/>
          </p:nvPr>
        </p:nvSpPr>
        <p:spPr>
          <a:xfrm>
            <a:off x="4910176" y="1363877"/>
            <a:ext cx="445849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Top 10 activities done in Wales | 2025 Trips</a:t>
            </a:r>
          </a:p>
        </p:txBody>
      </p:sp>
      <p:sp>
        <p:nvSpPr>
          <p:cNvPr id="6" name="Title 5">
            <a:extLst>
              <a:ext uri="{FF2B5EF4-FFF2-40B4-BE49-F238E27FC236}">
                <a16:creationId xmlns:a16="http://schemas.microsoft.com/office/drawing/2014/main" id="{98AA04B6-39D6-ABD7-DDF8-92F247AACBB7}"/>
              </a:ext>
            </a:extLst>
          </p:cNvPr>
          <p:cNvSpPr>
            <a:spLocks/>
          </p:cNvSpPr>
          <p:nvPr/>
        </p:nvSpPr>
        <p:spPr>
          <a:xfrm>
            <a:off x="4822874" y="242478"/>
            <a:ext cx="7256350" cy="97271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GB" sz="1800" b="1" i="0" u="none" strike="noStrike" kern="1200" cap="none" spc="0" normalizeH="0" baseline="0" noProof="0">
                <a:ln>
                  <a:noFill/>
                </a:ln>
                <a:solidFill>
                  <a:srgbClr val="120742"/>
                </a:solidFill>
                <a:effectLst/>
                <a:uLnTx/>
                <a:uFillTx/>
                <a:latin typeface="Arial" panose="020B0604020202020204" pitchFamily="34" charset="0"/>
                <a:ea typeface="+mj-ea"/>
                <a:cs typeface="Arial" panose="020B0604020202020204" pitchFamily="34" charset="0"/>
              </a:rPr>
              <a:t>Walking, hiking and rambling were the most common activities during trips to Wales, alongside trying local cuisine and scenic drives.</a:t>
            </a:r>
          </a:p>
        </p:txBody>
      </p:sp>
      <p:graphicFrame>
        <p:nvGraphicFramePr>
          <p:cNvPr id="2" name="Chart 1" descr="A horizontal bar chart ranks the ten most popular activities undertaken during trips to Wales. Walking and hiking are the most common activities, closely followed by trying local food and drink and exploring scenic areas by car. Heritage attractions, wildlife experiences and shopping are less frequently reported.">
            <a:extLst>
              <a:ext uri="{FF2B5EF4-FFF2-40B4-BE49-F238E27FC236}">
                <a16:creationId xmlns:a16="http://schemas.microsoft.com/office/drawing/2014/main" id="{92B09634-40E1-BD23-DF24-9A08FE7AEBC5}"/>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587379179"/>
              </p:ext>
            </p:extLst>
          </p:nvPr>
        </p:nvGraphicFramePr>
        <p:xfrm>
          <a:off x="-338176" y="1671654"/>
          <a:ext cx="11640689" cy="4559557"/>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3">
            <a:extLst>
              <a:ext uri="{FF2B5EF4-FFF2-40B4-BE49-F238E27FC236}">
                <a16:creationId xmlns:a16="http://schemas.microsoft.com/office/drawing/2014/main" id="{02A9A83E-9A68-B137-7A2C-FE77F6771419}"/>
              </a:ext>
            </a:extLst>
          </p:cNvPr>
          <p:cNvSpPr txBox="1">
            <a:spLocks/>
          </p:cNvSpPr>
          <p:nvPr/>
        </p:nvSpPr>
        <p:spPr>
          <a:xfrm>
            <a:off x="4609708" y="6258532"/>
            <a:ext cx="7390614" cy="328203"/>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A14. Which, if any, of the following did you do on this trip in Wales in 2025? </a:t>
            </a:r>
          </a:p>
          <a:p>
            <a:pPr marL="0" indent="0">
              <a:buNone/>
            </a:pPr>
            <a:r>
              <a:rPr lang="en-GB" sz="1200" noProof="0">
                <a:solidFill>
                  <a:schemeClr val="tx1"/>
                </a:solidFill>
              </a:rPr>
              <a:t>2025 Wales trip takers, n=2,408. </a:t>
            </a:r>
          </a:p>
        </p:txBody>
      </p:sp>
      <p:pic>
        <p:nvPicPr>
          <p:cNvPr id="14340" name="Picture 4">
            <a:extLst>
              <a:ext uri="{FF2B5EF4-FFF2-40B4-BE49-F238E27FC236}">
                <a16:creationId xmlns:a16="http://schemas.microsoft.com/office/drawing/2014/main" id="{C449F735-8402-13B5-43E6-F16FE8180442}"/>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0" y="-7952"/>
            <a:ext cx="4572000" cy="6615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527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FC76C-04DF-E3E6-E441-8F0D30CF2BD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7197C66-72BD-A414-8410-FB7F92438FEC}"/>
              </a:ext>
            </a:extLst>
          </p:cNvPr>
          <p:cNvSpPr txBox="1">
            <a:spLocks noGrp="1"/>
          </p:cNvSpPr>
          <p:nvPr>
            <p:ph type="title" idx="4294967295"/>
          </p:nvPr>
        </p:nvSpPr>
        <p:spPr>
          <a:xfrm>
            <a:off x="360000" y="1527826"/>
            <a:ext cx="445849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Destination choices | 2025 Trips</a:t>
            </a:r>
          </a:p>
        </p:txBody>
      </p:sp>
      <p:sp>
        <p:nvSpPr>
          <p:cNvPr id="18" name="Title 5">
            <a:extLst>
              <a:ext uri="{FF2B5EF4-FFF2-40B4-BE49-F238E27FC236}">
                <a16:creationId xmlns:a16="http://schemas.microsoft.com/office/drawing/2014/main" id="{B0916A10-A469-E2CD-D376-1ED172DCFCE1}"/>
              </a:ext>
            </a:extLst>
          </p:cNvPr>
          <p:cNvSpPr txBox="1">
            <a:spLocks/>
          </p:cNvSpPr>
          <p:nvPr/>
        </p:nvSpPr>
        <p:spPr>
          <a:xfrm>
            <a:off x="360000" y="407415"/>
            <a:ext cx="11832000" cy="1029742"/>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noProof="0">
                <a:latin typeface="Arial" panose="020B0604020202020204" pitchFamily="34" charset="0"/>
                <a:cs typeface="Arial" panose="020B0604020202020204" pitchFamily="34" charset="0"/>
              </a:rPr>
              <a:t>North Wales attracts the highest number of visitors, particularly in Gwynedd. Pembrokeshire also receives a comparable volume of visitors.</a:t>
            </a:r>
            <a:endParaRPr lang="en-GB" b="1" noProof="0">
              <a:highlight>
                <a:srgbClr val="FFFF00"/>
              </a:highlight>
            </a:endParaRPr>
          </a:p>
        </p:txBody>
      </p:sp>
      <p:graphicFrame>
        <p:nvGraphicFramePr>
          <p:cNvPr id="11" name="Chart 10" descr="A map-style regional summary and accompanying bar chart show overnight destinations across Wales. North Wales attracts the highest proportion of visitors, with Gwynedd and Pembrokeshire receiving the greatest number of overnight stays. Other frequently visited areas include Conwy, Anglesey, Ceredigion and Cardiff.">
            <a:extLst>
              <a:ext uri="{FF2B5EF4-FFF2-40B4-BE49-F238E27FC236}">
                <a16:creationId xmlns:a16="http://schemas.microsoft.com/office/drawing/2014/main" id="{261FE226-1FA5-E8AE-B5D4-8312E0AB9A56}"/>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348711115"/>
              </p:ext>
            </p:extLst>
          </p:nvPr>
        </p:nvGraphicFramePr>
        <p:xfrm>
          <a:off x="-3447614" y="1857220"/>
          <a:ext cx="10219717" cy="4203121"/>
        </p:xfrm>
        <a:graphic>
          <a:graphicData uri="http://schemas.openxmlformats.org/drawingml/2006/chart">
            <c:chart xmlns:c="http://schemas.openxmlformats.org/drawingml/2006/chart" xmlns:r="http://schemas.openxmlformats.org/officeDocument/2006/relationships" r:id="rId3"/>
          </a:graphicData>
        </a:graphic>
      </p:graphicFrame>
      <p:grpSp>
        <p:nvGrpSpPr>
          <p:cNvPr id="15" name="Group 14">
            <a:extLst>
              <a:ext uri="{FF2B5EF4-FFF2-40B4-BE49-F238E27FC236}">
                <a16:creationId xmlns:a16="http://schemas.microsoft.com/office/drawing/2014/main" id="{95F8E36F-A982-0DBE-8F86-6133354C122F}"/>
              </a:ext>
              <a:ext uri="{C183D7F6-B498-43B3-948B-1728B52AA6E4}">
                <adec:decorative xmlns:adec="http://schemas.microsoft.com/office/drawing/2017/decorative" val="1"/>
              </a:ext>
            </a:extLst>
          </p:cNvPr>
          <p:cNvGrpSpPr/>
          <p:nvPr/>
        </p:nvGrpSpPr>
        <p:grpSpPr>
          <a:xfrm>
            <a:off x="6790934" y="2314291"/>
            <a:ext cx="4797192" cy="3056999"/>
            <a:chOff x="6918558" y="2460640"/>
            <a:chExt cx="4797192" cy="3056999"/>
          </a:xfrm>
        </p:grpSpPr>
        <p:pic>
          <p:nvPicPr>
            <p:cNvPr id="3" name="Picture 2">
              <a:extLst>
                <a:ext uri="{FF2B5EF4-FFF2-40B4-BE49-F238E27FC236}">
                  <a16:creationId xmlns:a16="http://schemas.microsoft.com/office/drawing/2014/main" id="{A3DA58A0-EA4E-4C1E-5082-DCCB0BD9219E}"/>
                </a:ext>
                <a:ext uri="{C183D7F6-B498-43B3-948B-1728B52AA6E4}">
                  <adec:decorative xmlns:adec="http://schemas.microsoft.com/office/drawing/2017/decorative" val="1"/>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4700"/>
                      </a14:imgEffect>
                      <a14:imgEffect>
                        <a14:saturation sat="400000"/>
                      </a14:imgEffect>
                      <a14:imgEffect>
                        <a14:brightnessContrast contrast="52000"/>
                      </a14:imgEffect>
                    </a14:imgLayer>
                  </a14:imgProps>
                </a:ext>
              </a:extLst>
            </a:blip>
            <a:stretch>
              <a:fillRect/>
            </a:stretch>
          </p:blipFill>
          <p:spPr>
            <a:xfrm>
              <a:off x="8240210" y="2460640"/>
              <a:ext cx="2135057" cy="2856131"/>
            </a:xfrm>
            <a:prstGeom prst="rect">
              <a:avLst/>
            </a:prstGeom>
          </p:spPr>
        </p:pic>
        <p:sp>
          <p:nvSpPr>
            <p:cNvPr id="5" name="TextBox 4">
              <a:extLst>
                <a:ext uri="{FF2B5EF4-FFF2-40B4-BE49-F238E27FC236}">
                  <a16:creationId xmlns:a16="http://schemas.microsoft.com/office/drawing/2014/main" id="{C4DCFF95-5D17-D19A-7647-0D51D06C1305}"/>
                </a:ext>
              </a:extLst>
            </p:cNvPr>
            <p:cNvSpPr txBox="1"/>
            <p:nvPr/>
          </p:nvSpPr>
          <p:spPr>
            <a:xfrm>
              <a:off x="6990225" y="2807403"/>
              <a:ext cx="1547090" cy="612934"/>
            </a:xfrm>
            <a:prstGeom prst="roundRect">
              <a:avLst/>
            </a:prstGeom>
            <a:solidFill>
              <a:srgbClr val="120742"/>
            </a:solidFill>
            <a:ln>
              <a:solidFill>
                <a:schemeClr val="bg1"/>
              </a:solidFill>
            </a:ln>
          </p:spPr>
          <p:txBody>
            <a:bodyPr wrap="square" rtlCol="0">
              <a:spAutoFit/>
            </a:bodyPr>
            <a:lstStyle/>
            <a:p>
              <a:pPr algn="ctr"/>
              <a:r>
                <a:rPr lang="en-GB" sz="2000" b="1" noProof="0">
                  <a:solidFill>
                    <a:schemeClr val="bg1"/>
                  </a:solidFill>
                </a:rPr>
                <a:t>47%</a:t>
              </a:r>
            </a:p>
            <a:p>
              <a:pPr algn="ctr"/>
              <a:r>
                <a:rPr lang="en-GB" sz="1000" noProof="0">
                  <a:solidFill>
                    <a:schemeClr val="bg1"/>
                  </a:solidFill>
                </a:rPr>
                <a:t>North Wales (1)</a:t>
              </a:r>
            </a:p>
          </p:txBody>
        </p:sp>
        <p:sp>
          <p:nvSpPr>
            <p:cNvPr id="7" name="TextBox 6">
              <a:extLst>
                <a:ext uri="{FF2B5EF4-FFF2-40B4-BE49-F238E27FC236}">
                  <a16:creationId xmlns:a16="http://schemas.microsoft.com/office/drawing/2014/main" id="{C6131EAF-8A45-C5D5-EB6B-A6D074518317}"/>
                </a:ext>
              </a:extLst>
            </p:cNvPr>
            <p:cNvSpPr txBox="1"/>
            <p:nvPr/>
          </p:nvSpPr>
          <p:spPr>
            <a:xfrm>
              <a:off x="10078162" y="3525767"/>
              <a:ext cx="1547090" cy="612000"/>
            </a:xfrm>
            <a:prstGeom prst="roundRect">
              <a:avLst/>
            </a:prstGeom>
            <a:solidFill>
              <a:srgbClr val="120742"/>
            </a:solidFill>
            <a:ln>
              <a:solidFill>
                <a:schemeClr val="bg1"/>
              </a:solidFill>
            </a:ln>
          </p:spPr>
          <p:txBody>
            <a:bodyPr wrap="square" rtlCol="0">
              <a:spAutoFit/>
            </a:bodyPr>
            <a:lstStyle/>
            <a:p>
              <a:pPr algn="ctr"/>
              <a:r>
                <a:rPr lang="en-GB" sz="2000" b="1" noProof="0">
                  <a:solidFill>
                    <a:schemeClr val="bg1"/>
                  </a:solidFill>
                </a:rPr>
                <a:t>21%</a:t>
              </a:r>
            </a:p>
            <a:p>
              <a:pPr algn="ctr"/>
              <a:r>
                <a:rPr lang="en-GB" sz="900" noProof="0">
                  <a:solidFill>
                    <a:schemeClr val="bg1"/>
                  </a:solidFill>
                </a:rPr>
                <a:t>Mid Wales (2)</a:t>
              </a:r>
            </a:p>
          </p:txBody>
        </p:sp>
        <p:sp>
          <p:nvSpPr>
            <p:cNvPr id="8" name="TextBox 7">
              <a:extLst>
                <a:ext uri="{FF2B5EF4-FFF2-40B4-BE49-F238E27FC236}">
                  <a16:creationId xmlns:a16="http://schemas.microsoft.com/office/drawing/2014/main" id="{AA68417A-107D-C9D3-0194-6FE963251422}"/>
                </a:ext>
              </a:extLst>
            </p:cNvPr>
            <p:cNvSpPr txBox="1"/>
            <p:nvPr/>
          </p:nvSpPr>
          <p:spPr>
            <a:xfrm>
              <a:off x="6918558" y="4839733"/>
              <a:ext cx="1548000" cy="612934"/>
            </a:xfrm>
            <a:prstGeom prst="roundRect">
              <a:avLst/>
            </a:prstGeom>
            <a:solidFill>
              <a:srgbClr val="120742"/>
            </a:solidFill>
            <a:ln>
              <a:solidFill>
                <a:schemeClr val="bg1"/>
              </a:solidFill>
            </a:ln>
          </p:spPr>
          <p:txBody>
            <a:bodyPr wrap="square" rtlCol="0">
              <a:spAutoFit/>
            </a:bodyPr>
            <a:lstStyle/>
            <a:p>
              <a:pPr algn="ctr"/>
              <a:r>
                <a:rPr lang="en-GB" sz="2000" b="1">
                  <a:solidFill>
                    <a:schemeClr val="bg1"/>
                  </a:solidFill>
                </a:rPr>
                <a:t>29</a:t>
              </a:r>
              <a:r>
                <a:rPr lang="en-GB" sz="2000" b="1" noProof="0">
                  <a:solidFill>
                    <a:schemeClr val="bg1"/>
                  </a:solidFill>
                </a:rPr>
                <a:t>%</a:t>
              </a:r>
            </a:p>
            <a:p>
              <a:pPr algn="ctr"/>
              <a:r>
                <a:rPr lang="en-GB" sz="1000" noProof="0">
                  <a:solidFill>
                    <a:schemeClr val="bg1"/>
                  </a:solidFill>
                </a:rPr>
                <a:t>South West Wales (3)</a:t>
              </a:r>
            </a:p>
          </p:txBody>
        </p:sp>
        <p:sp>
          <p:nvSpPr>
            <p:cNvPr id="9" name="TextBox 8">
              <a:extLst>
                <a:ext uri="{FF2B5EF4-FFF2-40B4-BE49-F238E27FC236}">
                  <a16:creationId xmlns:a16="http://schemas.microsoft.com/office/drawing/2014/main" id="{919077B0-C901-5ADA-D3EF-14AF71BD2C31}"/>
                </a:ext>
              </a:extLst>
            </p:cNvPr>
            <p:cNvSpPr txBox="1"/>
            <p:nvPr/>
          </p:nvSpPr>
          <p:spPr>
            <a:xfrm>
              <a:off x="10167750" y="4938757"/>
              <a:ext cx="1548000" cy="578882"/>
            </a:xfrm>
            <a:prstGeom prst="roundRect">
              <a:avLst/>
            </a:prstGeom>
            <a:solidFill>
              <a:srgbClr val="120742"/>
            </a:solidFill>
            <a:ln>
              <a:solidFill>
                <a:schemeClr val="bg1"/>
              </a:solidFill>
            </a:ln>
          </p:spPr>
          <p:txBody>
            <a:bodyPr wrap="square" rtlCol="0">
              <a:spAutoFit/>
            </a:bodyPr>
            <a:lstStyle/>
            <a:p>
              <a:pPr algn="ctr"/>
              <a:r>
                <a:rPr lang="en-GB" b="1" noProof="0">
                  <a:solidFill>
                    <a:schemeClr val="bg1"/>
                  </a:solidFill>
                </a:rPr>
                <a:t>15%</a:t>
              </a:r>
            </a:p>
            <a:p>
              <a:pPr algn="ctr"/>
              <a:r>
                <a:rPr lang="en-GB" sz="1000" noProof="0">
                  <a:solidFill>
                    <a:schemeClr val="bg1"/>
                  </a:solidFill>
                </a:rPr>
                <a:t>South East Wales (4)</a:t>
              </a:r>
            </a:p>
          </p:txBody>
        </p:sp>
      </p:grpSp>
      <p:sp>
        <p:nvSpPr>
          <p:cNvPr id="4" name="Text Placeholder 3">
            <a:extLst>
              <a:ext uri="{FF2B5EF4-FFF2-40B4-BE49-F238E27FC236}">
                <a16:creationId xmlns:a16="http://schemas.microsoft.com/office/drawing/2014/main" id="{1480089D-AB12-8F5C-BC08-B34C4471B656}"/>
              </a:ext>
            </a:extLst>
          </p:cNvPr>
          <p:cNvSpPr txBox="1">
            <a:spLocks/>
          </p:cNvSpPr>
          <p:nvPr/>
        </p:nvSpPr>
        <p:spPr>
          <a:xfrm>
            <a:off x="360000" y="6248424"/>
            <a:ext cx="11353800" cy="366513"/>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A12. Where in Wales did you stay overnight on this trip in [MONTH]? Please select  that apply. 2025 Wales trip takers, n=2,408.</a:t>
            </a:r>
          </a:p>
        </p:txBody>
      </p:sp>
      <p:sp>
        <p:nvSpPr>
          <p:cNvPr id="16" name="TextBox 15">
            <a:extLst>
              <a:ext uri="{FF2B5EF4-FFF2-40B4-BE49-F238E27FC236}">
                <a16:creationId xmlns:a16="http://schemas.microsoft.com/office/drawing/2014/main" id="{348D640B-3727-6AD0-BC09-6B1C1E5878EE}"/>
              </a:ext>
            </a:extLst>
          </p:cNvPr>
          <p:cNvSpPr txBox="1"/>
          <p:nvPr/>
        </p:nvSpPr>
        <p:spPr>
          <a:xfrm>
            <a:off x="3492227" y="5937231"/>
            <a:ext cx="4458490" cy="246221"/>
          </a:xfrm>
          <a:prstGeom prst="rect">
            <a:avLst/>
          </a:prstGeom>
          <a:noFill/>
        </p:spPr>
        <p:txBody>
          <a:bodyPr wrap="square" rtlCol="0">
            <a:spAutoFit/>
          </a:bodyPr>
          <a:lstStyle/>
          <a:p>
            <a:r>
              <a:rPr lang="en-GB" sz="1000">
                <a:solidFill>
                  <a:srgbClr val="120742"/>
                </a:solidFill>
              </a:rPr>
              <a:t>*Removed destinations containing less than 4%</a:t>
            </a:r>
          </a:p>
        </p:txBody>
      </p:sp>
    </p:spTree>
    <p:extLst>
      <p:ext uri="{BB962C8B-B14F-4D97-AF65-F5344CB8AC3E}">
        <p14:creationId xmlns:p14="http://schemas.microsoft.com/office/powerpoint/2010/main" val="65540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49749-957B-49C2-6135-EA7DACA3091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19BB988F-EB3A-7638-3A66-E6CD0C9F95A4}"/>
              </a:ext>
            </a:extLst>
          </p:cNvPr>
          <p:cNvSpPr txBox="1">
            <a:spLocks noGrp="1"/>
          </p:cNvSpPr>
          <p:nvPr>
            <p:ph type="title" idx="4294967295"/>
          </p:nvPr>
        </p:nvSpPr>
        <p:spPr>
          <a:xfrm>
            <a:off x="359999" y="1703541"/>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Number of locations on trip | 2025 Trips</a:t>
            </a:r>
          </a:p>
        </p:txBody>
      </p:sp>
      <p:sp>
        <p:nvSpPr>
          <p:cNvPr id="19" name="Title 5">
            <a:extLst>
              <a:ext uri="{FF2B5EF4-FFF2-40B4-BE49-F238E27FC236}">
                <a16:creationId xmlns:a16="http://schemas.microsoft.com/office/drawing/2014/main" id="{6E6A3440-7D0B-C7DA-2BA2-546DAC4B8A9F}"/>
              </a:ext>
            </a:extLst>
          </p:cNvPr>
          <p:cNvSpPr txBox="1">
            <a:spLocks/>
          </p:cNvSpPr>
          <p:nvPr/>
        </p:nvSpPr>
        <p:spPr>
          <a:xfrm>
            <a:off x="359999" y="330423"/>
            <a:ext cx="7313355" cy="1137430"/>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800" b="1" noProof="0"/>
              <a:t>Most visitors to Wales stayed in a single location, with patterns broadly consistent across </a:t>
            </a:r>
            <a:r>
              <a:rPr lang="en-GB" sz="1800" b="1" noProof="0" err="1"/>
              <a:t>lifestages</a:t>
            </a:r>
            <a:r>
              <a:rPr lang="en-GB" sz="1800" b="1" noProof="0"/>
              <a:t>. However, a higher proportion of </a:t>
            </a:r>
            <a:r>
              <a:rPr lang="en-GB" b="1"/>
              <a:t>enquirers from the social media group</a:t>
            </a:r>
            <a:r>
              <a:rPr lang="en-GB" sz="1800" b="1" noProof="0"/>
              <a:t> reported staying in multiple locations compared to other groups.</a:t>
            </a:r>
            <a:endParaRPr lang="en-GB" b="1" noProof="0"/>
          </a:p>
        </p:txBody>
      </p:sp>
      <p:graphicFrame>
        <p:nvGraphicFramePr>
          <p:cNvPr id="20" name="Chart 19" descr="Stacked bars compare whether visitors stayed in one location or travelled between several locations. Most respondents stayed in a single place during their trip. Social media respondents were somewhat more likely than other groups to visit multiple locations while travelling around Wales.">
            <a:extLst>
              <a:ext uri="{FF2B5EF4-FFF2-40B4-BE49-F238E27FC236}">
                <a16:creationId xmlns:a16="http://schemas.microsoft.com/office/drawing/2014/main" id="{581A627F-7329-0F0B-EB05-13C29AF59FBF}"/>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792913887"/>
              </p:ext>
            </p:extLst>
          </p:nvPr>
        </p:nvGraphicFramePr>
        <p:xfrm>
          <a:off x="535969" y="1703542"/>
          <a:ext cx="7137386" cy="4578032"/>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BAA49748-59E8-36D5-7BFA-7DFC032CA278}"/>
              </a:ext>
            </a:extLst>
          </p:cNvPr>
          <p:cNvSpPr txBox="1">
            <a:spLocks/>
          </p:cNvSpPr>
          <p:nvPr/>
        </p:nvSpPr>
        <p:spPr>
          <a:xfrm>
            <a:off x="236076" y="6060532"/>
            <a:ext cx="7491873" cy="488949"/>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A13. Which of the below best describes your trip in Wales in 2025? </a:t>
            </a:r>
          </a:p>
          <a:p>
            <a:pPr marL="0" indent="0">
              <a:buNone/>
            </a:pPr>
            <a:r>
              <a:rPr lang="en-GB" sz="1200" noProof="0">
                <a:solidFill>
                  <a:schemeClr val="tx1"/>
                </a:solidFill>
              </a:rPr>
              <a:t>2025 Wales trip takers n=2,408 (younger independents n=</a:t>
            </a:r>
            <a:r>
              <a:rPr lang="en-GB" sz="1200">
                <a:solidFill>
                  <a:schemeClr val="tx1"/>
                </a:solidFill>
              </a:rPr>
              <a:t>39</a:t>
            </a:r>
            <a:r>
              <a:rPr lang="en-GB" sz="1200" noProof="0">
                <a:solidFill>
                  <a:schemeClr val="tx1"/>
                </a:solidFill>
              </a:rPr>
              <a:t>, families n=164, older independents n=976, retirement age n=1,202, website n=319, ECRM n=1,143, campaign n=</a:t>
            </a:r>
            <a:r>
              <a:rPr lang="en-GB" sz="1200">
                <a:solidFill>
                  <a:schemeClr val="tx1"/>
                </a:solidFill>
              </a:rPr>
              <a:t>713</a:t>
            </a:r>
            <a:r>
              <a:rPr lang="en-GB" sz="1200" noProof="0">
                <a:solidFill>
                  <a:schemeClr val="tx1"/>
                </a:solidFill>
              </a:rPr>
              <a:t>, social </a:t>
            </a:r>
            <a:r>
              <a:rPr lang="en-GB" sz="1200">
                <a:solidFill>
                  <a:schemeClr val="tx1"/>
                </a:solidFill>
              </a:rPr>
              <a:t>m</a:t>
            </a:r>
            <a:r>
              <a:rPr lang="en-GB" sz="1200" noProof="0" err="1">
                <a:solidFill>
                  <a:schemeClr val="tx1"/>
                </a:solidFill>
              </a:rPr>
              <a:t>edia</a:t>
            </a:r>
            <a:r>
              <a:rPr lang="en-GB" sz="1200" noProof="0">
                <a:solidFill>
                  <a:schemeClr val="tx1"/>
                </a:solidFill>
              </a:rPr>
              <a:t> n=</a:t>
            </a:r>
            <a:r>
              <a:rPr lang="en-GB" sz="1200">
                <a:solidFill>
                  <a:schemeClr val="tx1"/>
                </a:solidFill>
              </a:rPr>
              <a:t>233</a:t>
            </a:r>
            <a:r>
              <a:rPr lang="en-GB" sz="1200" noProof="0">
                <a:solidFill>
                  <a:schemeClr val="tx1"/>
                </a:solidFill>
              </a:rPr>
              <a:t>).</a:t>
            </a:r>
          </a:p>
        </p:txBody>
      </p:sp>
      <p:pic>
        <p:nvPicPr>
          <p:cNvPr id="1028" name="Picture 4">
            <a:extLst>
              <a:ext uri="{FF2B5EF4-FFF2-40B4-BE49-F238E27FC236}">
                <a16:creationId xmlns:a16="http://schemas.microsoft.com/office/drawing/2014/main" id="{F034AC28-5CA7-765C-06F5-11BBF81397DA}"/>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7832669" y="0"/>
            <a:ext cx="4359331" cy="6604144"/>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43661E54-E28A-01BF-5DF0-FFC308905352}"/>
              </a:ext>
              <a:ext uri="{C183D7F6-B498-43B3-948B-1728B52AA6E4}">
                <adec:decorative xmlns:adec="http://schemas.microsoft.com/office/drawing/2017/decorative" val="1"/>
              </a:ext>
            </a:extLst>
          </p:cNvPr>
          <p:cNvCxnSpPr>
            <a:cxnSpLocks/>
          </p:cNvCxnSpPr>
          <p:nvPr/>
        </p:nvCxnSpPr>
        <p:spPr>
          <a:xfrm flipV="1">
            <a:off x="1287316" y="2519801"/>
            <a:ext cx="0" cy="3225957"/>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5370B12-5C57-F8A5-B519-F990253CCCD7}"/>
              </a:ext>
              <a:ext uri="{C183D7F6-B498-43B3-948B-1728B52AA6E4}">
                <adec:decorative xmlns:adec="http://schemas.microsoft.com/office/drawing/2017/decorative" val="1"/>
              </a:ext>
            </a:extLst>
          </p:cNvPr>
          <p:cNvCxnSpPr>
            <a:cxnSpLocks/>
          </p:cNvCxnSpPr>
          <p:nvPr/>
        </p:nvCxnSpPr>
        <p:spPr>
          <a:xfrm flipV="1">
            <a:off x="4502956" y="2519801"/>
            <a:ext cx="0" cy="3225957"/>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7706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49749-957B-49C2-6135-EA7DACA3091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28036CB-24B1-5604-7B1D-C7FAAC322763}"/>
              </a:ext>
            </a:extLst>
          </p:cNvPr>
          <p:cNvSpPr txBox="1">
            <a:spLocks noGrp="1"/>
          </p:cNvSpPr>
          <p:nvPr>
            <p:ph type="title" idx="4294967295"/>
          </p:nvPr>
        </p:nvSpPr>
        <p:spPr>
          <a:xfrm>
            <a:off x="359999" y="1243590"/>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Month of trip | All Waves</a:t>
            </a:r>
          </a:p>
        </p:txBody>
      </p:sp>
      <p:sp>
        <p:nvSpPr>
          <p:cNvPr id="10" name="Title 5">
            <a:extLst>
              <a:ext uri="{FF2B5EF4-FFF2-40B4-BE49-F238E27FC236}">
                <a16:creationId xmlns:a16="http://schemas.microsoft.com/office/drawing/2014/main" id="{5A79229C-885F-633A-9C77-AD7FC045AF20}"/>
              </a:ext>
            </a:extLst>
          </p:cNvPr>
          <p:cNvSpPr txBox="1">
            <a:spLocks/>
          </p:cNvSpPr>
          <p:nvPr/>
        </p:nvSpPr>
        <p:spPr>
          <a:xfrm>
            <a:off x="359999" y="315555"/>
            <a:ext cx="11554497"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800" b="1" noProof="0"/>
              <a:t>September remains the most popular month to visit Wales, with an upward trend for visiting in July and December, and a decline in June trips. </a:t>
            </a:r>
            <a:r>
              <a:rPr lang="en-GB" b="1"/>
              <a:t>Other months stay largely consistent with previous waves. </a:t>
            </a:r>
            <a:endParaRPr lang="en-US" sz="1800" b="1" noProof="0"/>
          </a:p>
          <a:p>
            <a:endParaRPr lang="en-GB" b="1" noProof="0"/>
          </a:p>
        </p:txBody>
      </p:sp>
      <p:graphicFrame>
        <p:nvGraphicFramePr>
          <p:cNvPr id="5" name="Chart 4" descr="Bar chart comparing the months when trips were taken across three survey years. September remains the busiest month for travel, while visits during July and December show gradual growth. Seasonal travel patterns remain broadly consistent over time.">
            <a:extLst>
              <a:ext uri="{FF2B5EF4-FFF2-40B4-BE49-F238E27FC236}">
                <a16:creationId xmlns:a16="http://schemas.microsoft.com/office/drawing/2014/main" id="{7E5DAEBB-A28D-FAE6-0D7F-8DA9261A48C2}"/>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889507461"/>
              </p:ext>
            </p:extLst>
          </p:nvPr>
        </p:nvGraphicFramePr>
        <p:xfrm>
          <a:off x="218876" y="1243590"/>
          <a:ext cx="11695620" cy="5130458"/>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3">
            <a:extLst>
              <a:ext uri="{FF2B5EF4-FFF2-40B4-BE49-F238E27FC236}">
                <a16:creationId xmlns:a16="http://schemas.microsoft.com/office/drawing/2014/main" id="{7316C536-26D4-1D46-074A-CA26EF7B43C4}"/>
              </a:ext>
            </a:extLst>
          </p:cNvPr>
          <p:cNvSpPr txBox="1">
            <a:spLocks/>
          </p:cNvSpPr>
          <p:nvPr/>
        </p:nvSpPr>
        <p:spPr>
          <a:xfrm>
            <a:off x="218876" y="6300267"/>
            <a:ext cx="11695620" cy="242178"/>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A4. And in which month(s) of the year did you visit Wales for a short break or holiday in 2025? Wales trip takers, n=3,652 (2023), n=2,202 (2024), n=2,408 (2025).</a:t>
            </a:r>
          </a:p>
        </p:txBody>
      </p:sp>
    </p:spTree>
    <p:extLst>
      <p:ext uri="{BB962C8B-B14F-4D97-AF65-F5344CB8AC3E}">
        <p14:creationId xmlns:p14="http://schemas.microsoft.com/office/powerpoint/2010/main" val="242341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3AA74-E8C0-9C57-C2C3-9003B2D17882}"/>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EE4B1050-53A6-409D-9172-CCD733A4B82E}"/>
              </a:ext>
              <a:ext uri="{C183D7F6-B498-43B3-948B-1728B52AA6E4}">
                <adec:decorative xmlns:adec="http://schemas.microsoft.com/office/drawing/2017/decorative" val="1"/>
              </a:ext>
            </a:extLst>
          </p:cNvPr>
          <p:cNvSpPr/>
          <p:nvPr/>
        </p:nvSpPr>
        <p:spPr>
          <a:xfrm>
            <a:off x="6395543" y="3840480"/>
            <a:ext cx="4569884" cy="1836751"/>
          </a:xfrm>
          <a:prstGeom prst="rect">
            <a:avLst/>
          </a:prstGeom>
          <a:solidFill>
            <a:srgbClr val="FFD9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B2882066-0536-D7B2-3BE0-3FF220A3C973}"/>
              </a:ext>
              <a:ext uri="{C183D7F6-B498-43B3-948B-1728B52AA6E4}">
                <adec:decorative xmlns:adec="http://schemas.microsoft.com/office/drawing/2017/decorative" val="1"/>
              </a:ext>
            </a:extLst>
          </p:cNvPr>
          <p:cNvSpPr/>
          <p:nvPr/>
        </p:nvSpPr>
        <p:spPr>
          <a:xfrm>
            <a:off x="6395543" y="2630653"/>
            <a:ext cx="4569884" cy="1305786"/>
          </a:xfrm>
          <a:prstGeom prst="rect">
            <a:avLst/>
          </a:prstGeom>
          <a:solidFill>
            <a:srgbClr val="CAEA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6E8D0EEF-028E-AAEB-F950-8ACA1C56F5C7}"/>
              </a:ext>
            </a:extLst>
          </p:cNvPr>
          <p:cNvSpPr txBox="1">
            <a:spLocks noGrp="1"/>
          </p:cNvSpPr>
          <p:nvPr>
            <p:ph type="title" idx="4294967295"/>
          </p:nvPr>
        </p:nvSpPr>
        <p:spPr>
          <a:xfrm>
            <a:off x="360000" y="1797556"/>
            <a:ext cx="4885436"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Amount of nights | All Waves</a:t>
            </a:r>
          </a:p>
        </p:txBody>
      </p:sp>
      <p:sp>
        <p:nvSpPr>
          <p:cNvPr id="21" name="Title 5">
            <a:extLst>
              <a:ext uri="{FF2B5EF4-FFF2-40B4-BE49-F238E27FC236}">
                <a16:creationId xmlns:a16="http://schemas.microsoft.com/office/drawing/2014/main" id="{77C4063C-96E8-EBE9-F982-5F8E079BC620}"/>
              </a:ext>
            </a:extLst>
          </p:cNvPr>
          <p:cNvSpPr txBox="1">
            <a:spLocks/>
          </p:cNvSpPr>
          <p:nvPr/>
        </p:nvSpPr>
        <p:spPr>
          <a:xfrm>
            <a:off x="360000" y="288000"/>
            <a:ext cx="11646470" cy="1111284"/>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t>Of those who took a trip in 2025, the majority stayed for 1-3 days, while only a small proportion stayed for 8 nights or more. This pattern is consistent with previous years. The average trip length was 4.45 nights, with retirement age respondents tending to take longer holidays than other groups.</a:t>
            </a:r>
          </a:p>
        </p:txBody>
      </p:sp>
      <p:graphicFrame>
        <p:nvGraphicFramePr>
          <p:cNvPr id="9" name="Chart 8" descr="Charts summarise trip duration and travelling party characteristics. Most holidays lasted between one and three nights, with retirement-age visitors taking slightly longer trips on average. ">
            <a:extLst>
              <a:ext uri="{FF2B5EF4-FFF2-40B4-BE49-F238E27FC236}">
                <a16:creationId xmlns:a16="http://schemas.microsoft.com/office/drawing/2014/main" id="{00A1F736-64E7-EF16-06B1-CF360943D88E}"/>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841061787"/>
              </p:ext>
            </p:extLst>
          </p:nvPr>
        </p:nvGraphicFramePr>
        <p:xfrm>
          <a:off x="360000" y="2340649"/>
          <a:ext cx="5468306" cy="3750049"/>
        </p:xfrm>
        <a:graphic>
          <a:graphicData uri="http://schemas.openxmlformats.org/drawingml/2006/chart">
            <c:chart xmlns:c="http://schemas.openxmlformats.org/drawingml/2006/chart" xmlns:r="http://schemas.openxmlformats.org/officeDocument/2006/relationships" r:id="rId2"/>
          </a:graphicData>
        </a:graphic>
      </p:graphicFrame>
      <p:cxnSp>
        <p:nvCxnSpPr>
          <p:cNvPr id="2" name="Straight Connector 1">
            <a:extLst>
              <a:ext uri="{FF2B5EF4-FFF2-40B4-BE49-F238E27FC236}">
                <a16:creationId xmlns:a16="http://schemas.microsoft.com/office/drawing/2014/main" id="{1876F2A5-4993-51D1-51E3-42E4A940142D}"/>
              </a:ext>
              <a:ext uri="{C183D7F6-B498-43B3-948B-1728B52AA6E4}">
                <adec:decorative xmlns:adec="http://schemas.microsoft.com/office/drawing/2017/decorative" val="1"/>
              </a:ext>
            </a:extLst>
          </p:cNvPr>
          <p:cNvCxnSpPr>
            <a:cxnSpLocks/>
          </p:cNvCxnSpPr>
          <p:nvPr/>
        </p:nvCxnSpPr>
        <p:spPr>
          <a:xfrm flipV="1">
            <a:off x="6014575" y="2115294"/>
            <a:ext cx="0" cy="3984445"/>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22" name="Chart 21">
            <a:extLst>
              <a:ext uri="{FF2B5EF4-FFF2-40B4-BE49-F238E27FC236}">
                <a16:creationId xmlns:a16="http://schemas.microsoft.com/office/drawing/2014/main" id="{F05EBF03-6D1A-3B92-275F-91B26C16FFEA}"/>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558452160"/>
              </p:ext>
            </p:extLst>
          </p:nvPr>
        </p:nvGraphicFramePr>
        <p:xfrm>
          <a:off x="6395543" y="3310709"/>
          <a:ext cx="4569884" cy="2789030"/>
        </p:xfrm>
        <a:graphic>
          <a:graphicData uri="http://schemas.openxmlformats.org/drawingml/2006/chart">
            <c:chart xmlns:c="http://schemas.openxmlformats.org/drawingml/2006/chart" xmlns:r="http://schemas.openxmlformats.org/officeDocument/2006/relationships" r:id="rId3"/>
          </a:graphicData>
        </a:graphic>
      </p:graphicFrame>
      <p:cxnSp>
        <p:nvCxnSpPr>
          <p:cNvPr id="27" name="Straight Connector 26">
            <a:extLst>
              <a:ext uri="{FF2B5EF4-FFF2-40B4-BE49-F238E27FC236}">
                <a16:creationId xmlns:a16="http://schemas.microsoft.com/office/drawing/2014/main" id="{D4E81BBB-707E-021E-081A-CAC8459A8754}"/>
              </a:ext>
              <a:ext uri="{C183D7F6-B498-43B3-948B-1728B52AA6E4}">
                <adec:decorative xmlns:adec="http://schemas.microsoft.com/office/drawing/2017/decorative" val="1"/>
              </a:ext>
            </a:extLst>
          </p:cNvPr>
          <p:cNvCxnSpPr>
            <a:cxnSpLocks/>
          </p:cNvCxnSpPr>
          <p:nvPr/>
        </p:nvCxnSpPr>
        <p:spPr>
          <a:xfrm>
            <a:off x="6395542" y="3936439"/>
            <a:ext cx="4680497" cy="0"/>
          </a:xfrm>
          <a:prstGeom prst="line">
            <a:avLst/>
          </a:prstGeom>
          <a:ln w="12700">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14B6EC52-E53D-4F6E-4A57-52E2AA7C5B33}"/>
              </a:ext>
            </a:extLst>
          </p:cNvPr>
          <p:cNvSpPr txBox="1"/>
          <p:nvPr/>
        </p:nvSpPr>
        <p:spPr>
          <a:xfrm>
            <a:off x="11076039" y="3511899"/>
            <a:ext cx="1226573" cy="830997"/>
          </a:xfrm>
          <a:prstGeom prst="rect">
            <a:avLst/>
          </a:prstGeom>
          <a:noFill/>
        </p:spPr>
        <p:txBody>
          <a:bodyPr wrap="square" rtlCol="0">
            <a:spAutoFit/>
          </a:bodyPr>
          <a:lstStyle/>
          <a:p>
            <a:r>
              <a:rPr lang="en-GB" sz="1200">
                <a:solidFill>
                  <a:srgbClr val="120742"/>
                </a:solidFill>
              </a:rPr>
              <a:t>4.45</a:t>
            </a:r>
          </a:p>
          <a:p>
            <a:r>
              <a:rPr lang="en-GB" sz="1200" i="1">
                <a:solidFill>
                  <a:srgbClr val="120742"/>
                </a:solidFill>
              </a:rPr>
              <a:t>Average number of nights</a:t>
            </a:r>
          </a:p>
        </p:txBody>
      </p:sp>
      <p:sp>
        <p:nvSpPr>
          <p:cNvPr id="8" name="Text Placeholder 3">
            <a:extLst>
              <a:ext uri="{FF2B5EF4-FFF2-40B4-BE49-F238E27FC236}">
                <a16:creationId xmlns:a16="http://schemas.microsoft.com/office/drawing/2014/main" id="{3CA19C3E-8C90-F9BA-A963-ADCE6D9BFD13}"/>
              </a:ext>
            </a:extLst>
          </p:cNvPr>
          <p:cNvSpPr txBox="1">
            <a:spLocks/>
          </p:cNvSpPr>
          <p:nvPr/>
        </p:nvSpPr>
        <p:spPr>
          <a:xfrm>
            <a:off x="360000" y="6227411"/>
            <a:ext cx="113538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A5. On this overnight trip in Wales in 2025, how many nights did you stay away for? </a:t>
            </a:r>
            <a:r>
              <a:rPr lang="en-GB" sz="1200">
                <a:solidFill>
                  <a:schemeClr val="tx1"/>
                </a:solidFill>
              </a:rPr>
              <a:t>Wales trip takers, n=3,652 (2023), n=2,202 (2024), n=2,408 (2025).</a:t>
            </a:r>
            <a:endParaRPr lang="en-GB" sz="1200" noProof="0">
              <a:solidFill>
                <a:schemeClr val="tx1"/>
              </a:solidFill>
            </a:endParaRPr>
          </a:p>
        </p:txBody>
      </p:sp>
    </p:spTree>
    <p:extLst>
      <p:ext uri="{BB962C8B-B14F-4D97-AF65-F5344CB8AC3E}">
        <p14:creationId xmlns:p14="http://schemas.microsoft.com/office/powerpoint/2010/main" val="2399259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4120F-4467-D4D0-7BFB-0EEC11708981}"/>
            </a:ext>
          </a:extLst>
        </p:cNvPr>
        <p:cNvGrpSpPr/>
        <p:nvPr/>
      </p:nvGrpSpPr>
      <p:grpSpPr>
        <a:xfrm>
          <a:off x="0" y="0"/>
          <a:ext cx="0" cy="0"/>
          <a:chOff x="0" y="0"/>
          <a:chExt cx="0" cy="0"/>
        </a:xfrm>
      </p:grpSpPr>
      <p:sp>
        <p:nvSpPr>
          <p:cNvPr id="54" name="Title 53">
            <a:extLst>
              <a:ext uri="{FF2B5EF4-FFF2-40B4-BE49-F238E27FC236}">
                <a16:creationId xmlns:a16="http://schemas.microsoft.com/office/drawing/2014/main" id="{5F1FF9B3-68F9-0C38-6AA6-40E83AA449F7}"/>
              </a:ext>
            </a:extLst>
          </p:cNvPr>
          <p:cNvSpPr txBox="1">
            <a:spLocks noGrp="1"/>
          </p:cNvSpPr>
          <p:nvPr>
            <p:ph type="title" idx="4294967295"/>
          </p:nvPr>
        </p:nvSpPr>
        <p:spPr>
          <a:xfrm>
            <a:off x="4528595" y="1497658"/>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Immediate Party Size | Total</a:t>
            </a:r>
          </a:p>
        </p:txBody>
      </p:sp>
      <p:sp>
        <p:nvSpPr>
          <p:cNvPr id="21" name="Title 5">
            <a:extLst>
              <a:ext uri="{FF2B5EF4-FFF2-40B4-BE49-F238E27FC236}">
                <a16:creationId xmlns:a16="http://schemas.microsoft.com/office/drawing/2014/main" id="{35554DE2-78FA-FAB2-5945-E9AFA3EB461D}"/>
              </a:ext>
            </a:extLst>
          </p:cNvPr>
          <p:cNvSpPr txBox="1">
            <a:spLocks/>
          </p:cNvSpPr>
          <p:nvPr/>
        </p:nvSpPr>
        <p:spPr>
          <a:xfrm>
            <a:off x="4528595" y="307333"/>
            <a:ext cx="7436102" cy="896228"/>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a:t>Just under a quarter of 2025 Wales visitors travelled with a dog, which is similar to previous waves. Those travelling with children has marginally decreased since last wave. </a:t>
            </a:r>
            <a:endParaRPr lang="en-GB" b="1" noProof="0"/>
          </a:p>
        </p:txBody>
      </p:sp>
      <p:graphicFrame>
        <p:nvGraphicFramePr>
          <p:cNvPr id="3" name="Chart 2" descr="Grouped bar chart showing the proportion of Wales visitors travelling with dogs and children across 2023 to 2025. The share travelling with a dog remained stable at around one in five visitors across all three years. The proportion travelling with children declined slightly over the period, from around one in six visitors in 2023 to around one in eight in 2025. The average travel party size in 2025 was 2.7 people.">
            <a:extLst>
              <a:ext uri="{FF2B5EF4-FFF2-40B4-BE49-F238E27FC236}">
                <a16:creationId xmlns:a16="http://schemas.microsoft.com/office/drawing/2014/main" id="{700D9ED6-357F-A9DE-86E8-D75B4D7105E8}"/>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765504011"/>
              </p:ext>
            </p:extLst>
          </p:nvPr>
        </p:nvGraphicFramePr>
        <p:xfrm>
          <a:off x="4500855" y="1914993"/>
          <a:ext cx="4735862" cy="4340255"/>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3">
            <a:extLst>
              <a:ext uri="{FF2B5EF4-FFF2-40B4-BE49-F238E27FC236}">
                <a16:creationId xmlns:a16="http://schemas.microsoft.com/office/drawing/2014/main" id="{9738501D-69E6-1965-D55D-20BB6377B7DB}"/>
              </a:ext>
            </a:extLst>
          </p:cNvPr>
          <p:cNvSpPr txBox="1">
            <a:spLocks/>
          </p:cNvSpPr>
          <p:nvPr/>
        </p:nvSpPr>
        <p:spPr>
          <a:xfrm>
            <a:off x="4539094" y="6169372"/>
            <a:ext cx="7387314"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A6. Including yourself, how many of the following were there in your immediate party on this overnight trip in Wales in [MONTH]? </a:t>
            </a:r>
            <a:r>
              <a:rPr lang="en-GB" sz="1200">
                <a:solidFill>
                  <a:schemeClr val="tx1"/>
                </a:solidFill>
              </a:rPr>
              <a:t>Wales trip takers, n=3,652 (2023), n=2,202 (2024), n=2,408 (2025).</a:t>
            </a:r>
            <a:endParaRPr lang="en-GB" sz="1200" noProof="0">
              <a:solidFill>
                <a:schemeClr val="tx1"/>
              </a:solidFill>
            </a:endParaRPr>
          </a:p>
        </p:txBody>
      </p:sp>
      <p:grpSp>
        <p:nvGrpSpPr>
          <p:cNvPr id="52" name="Group 51">
            <a:extLst>
              <a:ext uri="{FF2B5EF4-FFF2-40B4-BE49-F238E27FC236}">
                <a16:creationId xmlns:a16="http://schemas.microsoft.com/office/drawing/2014/main" id="{4CD863ED-3500-617F-E835-62ADC0BBBA3D}"/>
              </a:ext>
              <a:ext uri="{C183D7F6-B498-43B3-948B-1728B52AA6E4}">
                <adec:decorative xmlns:adec="http://schemas.microsoft.com/office/drawing/2017/decorative" val="1"/>
              </a:ext>
            </a:extLst>
          </p:cNvPr>
          <p:cNvGrpSpPr/>
          <p:nvPr/>
        </p:nvGrpSpPr>
        <p:grpSpPr>
          <a:xfrm>
            <a:off x="9479780" y="3241980"/>
            <a:ext cx="2312580" cy="1600406"/>
            <a:chOff x="9611433" y="1892874"/>
            <a:chExt cx="2237518" cy="1600406"/>
          </a:xfrm>
        </p:grpSpPr>
        <p:sp>
          <p:nvSpPr>
            <p:cNvPr id="27" name="Rectangle 26">
              <a:extLst>
                <a:ext uri="{FF2B5EF4-FFF2-40B4-BE49-F238E27FC236}">
                  <a16:creationId xmlns:a16="http://schemas.microsoft.com/office/drawing/2014/main" id="{CF3C0008-6A2A-377B-C929-9B1004022F1B}"/>
                </a:ext>
              </a:extLst>
            </p:cNvPr>
            <p:cNvSpPr/>
            <p:nvPr/>
          </p:nvSpPr>
          <p:spPr>
            <a:xfrm>
              <a:off x="9611433" y="1892874"/>
              <a:ext cx="2233798" cy="1600406"/>
            </a:xfrm>
            <a:prstGeom prst="rect">
              <a:avLst/>
            </a:prstGeom>
            <a:solidFill>
              <a:srgbClr val="1207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40" name="Group 39">
              <a:extLst>
                <a:ext uri="{FF2B5EF4-FFF2-40B4-BE49-F238E27FC236}">
                  <a16:creationId xmlns:a16="http://schemas.microsoft.com/office/drawing/2014/main" id="{540BC067-BAEB-C2BE-A6DC-F5678CF628A2}"/>
                </a:ext>
              </a:extLst>
            </p:cNvPr>
            <p:cNvGrpSpPr/>
            <p:nvPr/>
          </p:nvGrpSpPr>
          <p:grpSpPr>
            <a:xfrm>
              <a:off x="9834680" y="2129219"/>
              <a:ext cx="1815684" cy="799023"/>
              <a:chOff x="9335901" y="2069658"/>
              <a:chExt cx="2269947" cy="920307"/>
            </a:xfrm>
          </p:grpSpPr>
          <p:pic>
            <p:nvPicPr>
              <p:cNvPr id="28" name="Graphic 27">
                <a:extLst>
                  <a:ext uri="{FF2B5EF4-FFF2-40B4-BE49-F238E27FC236}">
                    <a16:creationId xmlns:a16="http://schemas.microsoft.com/office/drawing/2014/main" id="{F5398AEF-175C-0966-F824-5D1CBA240C6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60176" y="2069658"/>
                <a:ext cx="1021403" cy="920307"/>
              </a:xfrm>
              <a:prstGeom prst="rect">
                <a:avLst/>
              </a:prstGeom>
            </p:spPr>
          </p:pic>
          <p:pic>
            <p:nvPicPr>
              <p:cNvPr id="30" name="Graphic 29">
                <a:extLst>
                  <a:ext uri="{FF2B5EF4-FFF2-40B4-BE49-F238E27FC236}">
                    <a16:creationId xmlns:a16="http://schemas.microsoft.com/office/drawing/2014/main" id="{BEA4C678-9179-8026-7533-2B6F5C4B060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t="44517"/>
              <a:stretch>
                <a:fillRect/>
              </a:stretch>
            </p:blipFill>
            <p:spPr>
              <a:xfrm>
                <a:off x="10584446" y="2479350"/>
                <a:ext cx="1021402" cy="510615"/>
              </a:xfrm>
              <a:prstGeom prst="rect">
                <a:avLst/>
              </a:prstGeom>
            </p:spPr>
          </p:pic>
          <p:pic>
            <p:nvPicPr>
              <p:cNvPr id="31" name="Graphic 30">
                <a:extLst>
                  <a:ext uri="{FF2B5EF4-FFF2-40B4-BE49-F238E27FC236}">
                    <a16:creationId xmlns:a16="http://schemas.microsoft.com/office/drawing/2014/main" id="{06D5485E-64E0-C825-9486-F2DDEE8BAB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335901" y="2069658"/>
                <a:ext cx="1021403" cy="920307"/>
              </a:xfrm>
              <a:prstGeom prst="rect">
                <a:avLst/>
              </a:prstGeom>
            </p:spPr>
          </p:pic>
        </p:grpSp>
        <p:sp>
          <p:nvSpPr>
            <p:cNvPr id="32" name="TextBox 31">
              <a:extLst>
                <a:ext uri="{FF2B5EF4-FFF2-40B4-BE49-F238E27FC236}">
                  <a16:creationId xmlns:a16="http://schemas.microsoft.com/office/drawing/2014/main" id="{406C92A6-0CA6-AB6E-335E-15744629C9C7}"/>
                </a:ext>
              </a:extLst>
            </p:cNvPr>
            <p:cNvSpPr txBox="1"/>
            <p:nvPr/>
          </p:nvSpPr>
          <p:spPr>
            <a:xfrm>
              <a:off x="9616305" y="2937642"/>
              <a:ext cx="2232646" cy="461665"/>
            </a:xfrm>
            <a:prstGeom prst="rect">
              <a:avLst/>
            </a:prstGeom>
            <a:noFill/>
          </p:spPr>
          <p:txBody>
            <a:bodyPr wrap="square" rtlCol="0">
              <a:spAutoFit/>
            </a:bodyPr>
            <a:lstStyle/>
            <a:p>
              <a:pPr algn="ctr"/>
              <a:r>
                <a:rPr lang="en-GB" sz="1200">
                  <a:solidFill>
                    <a:schemeClr val="bg1"/>
                  </a:solidFill>
                </a:rPr>
                <a:t>On average, groups contained </a:t>
              </a:r>
              <a:r>
                <a:rPr lang="en-GB" sz="1200" b="1">
                  <a:solidFill>
                    <a:schemeClr val="bg1"/>
                  </a:solidFill>
                </a:rPr>
                <a:t>2.7 people </a:t>
              </a:r>
              <a:r>
                <a:rPr lang="en-GB" sz="1200">
                  <a:solidFill>
                    <a:schemeClr val="bg1"/>
                  </a:solidFill>
                </a:rPr>
                <a:t>in 2025</a:t>
              </a:r>
            </a:p>
          </p:txBody>
        </p:sp>
      </p:grpSp>
      <p:pic>
        <p:nvPicPr>
          <p:cNvPr id="4" name="Picture 3">
            <a:extLst>
              <a:ext uri="{FF2B5EF4-FFF2-40B4-BE49-F238E27FC236}">
                <a16:creationId xmlns:a16="http://schemas.microsoft.com/office/drawing/2014/main" id="{5764D313-BB13-22A6-CAB3-002D6E70279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742"/>
            <a:ext cx="4424301" cy="6633115"/>
          </a:xfrm>
          <a:prstGeom prst="rect">
            <a:avLst/>
          </a:prstGeom>
        </p:spPr>
      </p:pic>
    </p:spTree>
    <p:extLst>
      <p:ext uri="{BB962C8B-B14F-4D97-AF65-F5344CB8AC3E}">
        <p14:creationId xmlns:p14="http://schemas.microsoft.com/office/powerpoint/2010/main" val="3968609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3ACDA-C680-2F41-4E62-F54C05E8E299}"/>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552F1228-8D02-9C4B-60AD-04E9E8ACFA9A}"/>
              </a:ext>
            </a:extLst>
          </p:cNvPr>
          <p:cNvSpPr txBox="1">
            <a:spLocks noGrp="1"/>
          </p:cNvSpPr>
          <p:nvPr>
            <p:ph type="title" idx="4294967295"/>
          </p:nvPr>
        </p:nvSpPr>
        <p:spPr>
          <a:xfrm>
            <a:off x="359999" y="1323237"/>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Booking Sources | 2025 Trips</a:t>
            </a:r>
          </a:p>
        </p:txBody>
      </p:sp>
      <p:sp>
        <p:nvSpPr>
          <p:cNvPr id="14" name="Title 5">
            <a:extLst>
              <a:ext uri="{FF2B5EF4-FFF2-40B4-BE49-F238E27FC236}">
                <a16:creationId xmlns:a16="http://schemas.microsoft.com/office/drawing/2014/main" id="{42A2A438-E2CD-6037-D724-4CAC25536390}"/>
              </a:ext>
            </a:extLst>
          </p:cNvPr>
          <p:cNvSpPr txBox="1">
            <a:spLocks/>
          </p:cNvSpPr>
          <p:nvPr/>
        </p:nvSpPr>
        <p:spPr>
          <a:xfrm>
            <a:off x="313350" y="386586"/>
            <a:ext cx="8955451" cy="930798"/>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t>Similarly to previous years, most respondents booked their accommodation directly through a provider. </a:t>
            </a:r>
            <a:r>
              <a:rPr lang="en-GB" b="1"/>
              <a:t>15% found information for the accommodation via the Visit Wales website.</a:t>
            </a:r>
          </a:p>
        </p:txBody>
      </p:sp>
      <p:graphicFrame>
        <p:nvGraphicFramePr>
          <p:cNvPr id="3" name="Chart 2" descr="Horizontal bar charts compare accommodation booking methods. Booking directly with accommodation providers remains the most common approach. ">
            <a:extLst>
              <a:ext uri="{FF2B5EF4-FFF2-40B4-BE49-F238E27FC236}">
                <a16:creationId xmlns:a16="http://schemas.microsoft.com/office/drawing/2014/main" id="{C3664BF4-4CBC-153C-37AA-1C9092CE363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263654149"/>
              </p:ext>
            </p:extLst>
          </p:nvPr>
        </p:nvGraphicFramePr>
        <p:xfrm>
          <a:off x="-1092849" y="1928342"/>
          <a:ext cx="8199050" cy="4065012"/>
        </p:xfrm>
        <a:graphic>
          <a:graphicData uri="http://schemas.openxmlformats.org/drawingml/2006/chart">
            <c:chart xmlns:c="http://schemas.openxmlformats.org/drawingml/2006/chart" xmlns:r="http://schemas.openxmlformats.org/officeDocument/2006/relationships" r:id="rId3"/>
          </a:graphicData>
        </a:graphic>
      </p:graphicFrame>
      <p:pic>
        <p:nvPicPr>
          <p:cNvPr id="1026" name="Picture 2">
            <a:extLst>
              <a:ext uri="{FF2B5EF4-FFF2-40B4-BE49-F238E27FC236}">
                <a16:creationId xmlns:a16="http://schemas.microsoft.com/office/drawing/2014/main" id="{B39F91D4-F5F9-3211-BFEF-CD5763847821}"/>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7"/>
          <a:stretch>
            <a:fillRect/>
          </a:stretch>
        </p:blipFill>
        <p:spPr bwMode="auto">
          <a:xfrm>
            <a:off x="9602644" y="-6439"/>
            <a:ext cx="2646000" cy="6609286"/>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DF1CC2FF-A577-F52A-4925-9142D86F35C0}"/>
              </a:ext>
              <a:ext uri="{C183D7F6-B498-43B3-948B-1728B52AA6E4}">
                <adec:decorative xmlns:adec="http://schemas.microsoft.com/office/drawing/2017/decorative" val="0"/>
              </a:ext>
            </a:extLst>
          </p:cNvPr>
          <p:cNvGrpSpPr/>
          <p:nvPr/>
        </p:nvGrpSpPr>
        <p:grpSpPr>
          <a:xfrm>
            <a:off x="6906176" y="2286565"/>
            <a:ext cx="2411798" cy="2273014"/>
            <a:chOff x="6982185" y="2760024"/>
            <a:chExt cx="2411798" cy="2273014"/>
          </a:xfrm>
        </p:grpSpPr>
        <p:graphicFrame>
          <p:nvGraphicFramePr>
            <p:cNvPr id="5" name="Chart 4">
              <a:extLst>
                <a:ext uri="{FF2B5EF4-FFF2-40B4-BE49-F238E27FC236}">
                  <a16:creationId xmlns:a16="http://schemas.microsoft.com/office/drawing/2014/main" id="{D32FC63F-E626-C5DD-CF60-209A9A2CF0FA}"/>
                </a:ext>
              </a:extLst>
            </p:cNvPr>
            <p:cNvGraphicFramePr/>
            <p:nvPr>
              <p:extLst>
                <p:ext uri="{D42A27DB-BD31-4B8C-83A1-F6EECF244321}">
                  <p14:modId xmlns:p14="http://schemas.microsoft.com/office/powerpoint/2010/main" val="758196274"/>
                </p:ext>
              </p:extLst>
            </p:nvPr>
          </p:nvGraphicFramePr>
          <p:xfrm>
            <a:off x="6982185" y="2760024"/>
            <a:ext cx="2411798" cy="2273014"/>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E191ACA1-D730-3520-5E57-1D63EE3FF042}"/>
                </a:ext>
                <a:ext uri="{C183D7F6-B498-43B3-948B-1728B52AA6E4}">
                  <adec:decorative xmlns:adec="http://schemas.microsoft.com/office/drawing/2017/decorative" val="1"/>
                </a:ext>
              </a:extLst>
            </p:cNvPr>
            <p:cNvSpPr txBox="1"/>
            <p:nvPr/>
          </p:nvSpPr>
          <p:spPr>
            <a:xfrm>
              <a:off x="7557346" y="3510044"/>
              <a:ext cx="1338828" cy="784830"/>
            </a:xfrm>
            <a:prstGeom prst="rect">
              <a:avLst/>
            </a:prstGeom>
            <a:noFill/>
          </p:spPr>
          <p:txBody>
            <a:bodyPr wrap="none" rtlCol="0">
              <a:spAutoFit/>
            </a:bodyPr>
            <a:lstStyle/>
            <a:p>
              <a:r>
                <a:rPr lang="en-GB" sz="4500" b="1">
                  <a:solidFill>
                    <a:srgbClr val="120742"/>
                  </a:solidFill>
                </a:rPr>
                <a:t>15</a:t>
              </a:r>
              <a:r>
                <a:rPr lang="en-GB" sz="4500" b="1" noProof="0">
                  <a:solidFill>
                    <a:srgbClr val="120742"/>
                  </a:solidFill>
                </a:rPr>
                <a:t>%</a:t>
              </a:r>
            </a:p>
          </p:txBody>
        </p:sp>
      </p:grpSp>
      <p:sp>
        <p:nvSpPr>
          <p:cNvPr id="10" name="TextBox 9">
            <a:extLst>
              <a:ext uri="{FF2B5EF4-FFF2-40B4-BE49-F238E27FC236}">
                <a16:creationId xmlns:a16="http://schemas.microsoft.com/office/drawing/2014/main" id="{96B9BD19-3FD3-8FE9-F752-327629D752A4}"/>
              </a:ext>
              <a:ext uri="{C183D7F6-B498-43B3-948B-1728B52AA6E4}">
                <adec:decorative xmlns:adec="http://schemas.microsoft.com/office/drawing/2017/decorative" val="0"/>
              </a:ext>
            </a:extLst>
          </p:cNvPr>
          <p:cNvSpPr txBox="1"/>
          <p:nvPr/>
        </p:nvSpPr>
        <p:spPr>
          <a:xfrm>
            <a:off x="6823701" y="4559579"/>
            <a:ext cx="2578571" cy="954107"/>
          </a:xfrm>
          <a:prstGeom prst="rect">
            <a:avLst/>
          </a:prstGeom>
          <a:noFill/>
        </p:spPr>
        <p:txBody>
          <a:bodyPr wrap="square" rtlCol="0" anchor="ctr">
            <a:spAutoFit/>
          </a:bodyPr>
          <a:lstStyle/>
          <a:p>
            <a:pPr algn="ctr"/>
            <a:r>
              <a:rPr lang="en-GB" sz="1400">
                <a:solidFill>
                  <a:srgbClr val="120742"/>
                </a:solidFill>
              </a:rPr>
              <a:t>found information or contact details for the accommodation they stayed in on the </a:t>
            </a:r>
            <a:r>
              <a:rPr lang="en-GB" sz="1400" b="1">
                <a:solidFill>
                  <a:srgbClr val="120742"/>
                </a:solidFill>
              </a:rPr>
              <a:t>Visit Wales website</a:t>
            </a:r>
            <a:endParaRPr lang="en-GB" sz="1400" b="1" noProof="0">
              <a:solidFill>
                <a:srgbClr val="120742"/>
              </a:solidFill>
            </a:endParaRPr>
          </a:p>
        </p:txBody>
      </p:sp>
      <p:sp>
        <p:nvSpPr>
          <p:cNvPr id="2" name="Text Placeholder 3">
            <a:extLst>
              <a:ext uri="{FF2B5EF4-FFF2-40B4-BE49-F238E27FC236}">
                <a16:creationId xmlns:a16="http://schemas.microsoft.com/office/drawing/2014/main" id="{C1C81B03-AC08-9577-6388-FCB40A8A7D76}"/>
              </a:ext>
            </a:extLst>
          </p:cNvPr>
          <p:cNvSpPr txBox="1">
            <a:spLocks/>
          </p:cNvSpPr>
          <p:nvPr/>
        </p:nvSpPr>
        <p:spPr>
          <a:xfrm>
            <a:off x="313350" y="6110573"/>
            <a:ext cx="9372600" cy="492274"/>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A9. How did you book your accommodation for this trip in Wales? A10. Did you find information or contact details for the accommodation you stayed in on the Visit Wales website? </a:t>
            </a:r>
            <a:r>
              <a:rPr lang="en-GB" sz="1200">
                <a:solidFill>
                  <a:schemeClr val="tx1"/>
                </a:solidFill>
              </a:rPr>
              <a:t>2025 Wales trip takers, n=2,408 </a:t>
            </a:r>
            <a:endParaRPr lang="en-GB" sz="1200" noProof="0">
              <a:solidFill>
                <a:schemeClr val="tx1"/>
              </a:solidFill>
            </a:endParaRPr>
          </a:p>
        </p:txBody>
      </p:sp>
      <p:cxnSp>
        <p:nvCxnSpPr>
          <p:cNvPr id="4" name="Straight Connector 3">
            <a:extLst>
              <a:ext uri="{FF2B5EF4-FFF2-40B4-BE49-F238E27FC236}">
                <a16:creationId xmlns:a16="http://schemas.microsoft.com/office/drawing/2014/main" id="{F6AF2A71-78D2-245C-05A2-E99A5A20FA3F}"/>
              </a:ext>
              <a:ext uri="{C183D7F6-B498-43B3-948B-1728B52AA6E4}">
                <adec:decorative xmlns:adec="http://schemas.microsoft.com/office/drawing/2017/decorative" val="1"/>
              </a:ext>
            </a:extLst>
          </p:cNvPr>
          <p:cNvCxnSpPr>
            <a:cxnSpLocks/>
          </p:cNvCxnSpPr>
          <p:nvPr/>
        </p:nvCxnSpPr>
        <p:spPr>
          <a:xfrm flipV="1">
            <a:off x="6823701" y="1829192"/>
            <a:ext cx="0" cy="3984445"/>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841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FF1AE-78DE-791B-56A1-EDC453660621}"/>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0720D0CD-1DDB-D623-94F1-2B5A7B768C50}"/>
              </a:ext>
            </a:extLst>
          </p:cNvPr>
          <p:cNvSpPr txBox="1">
            <a:spLocks noGrp="1"/>
          </p:cNvSpPr>
          <p:nvPr>
            <p:ph type="title" idx="4294967295"/>
          </p:nvPr>
        </p:nvSpPr>
        <p:spPr>
          <a:xfrm>
            <a:off x="360000" y="1456149"/>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Accommodation type | 2025 Trips</a:t>
            </a:r>
          </a:p>
        </p:txBody>
      </p:sp>
      <p:sp>
        <p:nvSpPr>
          <p:cNvPr id="11" name="Title 5">
            <a:extLst>
              <a:ext uri="{FF2B5EF4-FFF2-40B4-BE49-F238E27FC236}">
                <a16:creationId xmlns:a16="http://schemas.microsoft.com/office/drawing/2014/main" id="{9533425C-D9C6-2283-B3F5-2D36D7DEA1EA}"/>
              </a:ext>
            </a:extLst>
          </p:cNvPr>
          <p:cNvSpPr txBox="1">
            <a:spLocks/>
          </p:cNvSpPr>
          <p:nvPr/>
        </p:nvSpPr>
        <p:spPr>
          <a:xfrm>
            <a:off x="360000" y="436684"/>
            <a:ext cx="6865936"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t>Similarly to previous years, ‘Hotels/Motels/Inns’ were the most popular accommodation type for Wales trip-takers in 2025.</a:t>
            </a:r>
          </a:p>
        </p:txBody>
      </p:sp>
      <p:graphicFrame>
        <p:nvGraphicFramePr>
          <p:cNvPr id="3" name="Chart 2" descr="Bar chart showcasing accommodation choices for 2025 trips. Hotels, motels, and inns were the most popular choice, closely followed by rented houses, cottages, or lodges.">
            <a:extLst>
              <a:ext uri="{FF2B5EF4-FFF2-40B4-BE49-F238E27FC236}">
                <a16:creationId xmlns:a16="http://schemas.microsoft.com/office/drawing/2014/main" id="{56C3B60B-EE0E-3E96-5EE6-A54DA7D8AE96}"/>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165944580"/>
              </p:ext>
            </p:extLst>
          </p:nvPr>
        </p:nvGraphicFramePr>
        <p:xfrm>
          <a:off x="-514350" y="1689122"/>
          <a:ext cx="7985987" cy="4540712"/>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B22FB2-7F60-3310-40FF-9CA468F9BBB6}"/>
              </a:ext>
            </a:extLst>
          </p:cNvPr>
          <p:cNvSpPr txBox="1">
            <a:spLocks/>
          </p:cNvSpPr>
          <p:nvPr/>
        </p:nvSpPr>
        <p:spPr>
          <a:xfrm>
            <a:off x="237149" y="6153634"/>
            <a:ext cx="7111637" cy="47158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A11. What type/s of accommodation did you stay at during your trip in 2025 in Wales?  2025 Wales trip takers, </a:t>
            </a:r>
            <a:r>
              <a:rPr lang="en-GB" sz="1200">
                <a:solidFill>
                  <a:schemeClr val="tx1"/>
                </a:solidFill>
              </a:rPr>
              <a:t>n=2,408 </a:t>
            </a:r>
            <a:endParaRPr lang="en-GB" sz="1200" noProof="0">
              <a:solidFill>
                <a:schemeClr val="tx1"/>
              </a:solidFill>
            </a:endParaRPr>
          </a:p>
        </p:txBody>
      </p:sp>
      <p:pic>
        <p:nvPicPr>
          <p:cNvPr id="1026" name="Picture 2">
            <a:extLst>
              <a:ext uri="{FF2B5EF4-FFF2-40B4-BE49-F238E27FC236}">
                <a16:creationId xmlns:a16="http://schemas.microsoft.com/office/drawing/2014/main" id="{E8987163-9259-15C9-4ED6-7B523E262E33}"/>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7348786" y="0"/>
            <a:ext cx="4854689" cy="6625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217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F8DBD-57DD-DA9C-211F-959823FF7C30}"/>
            </a:ext>
          </a:extLst>
        </p:cNvPr>
        <p:cNvGrpSpPr/>
        <p:nvPr/>
      </p:nvGrpSpPr>
      <p:grpSpPr>
        <a:xfrm>
          <a:off x="0" y="0"/>
          <a:ext cx="0" cy="0"/>
          <a:chOff x="0" y="0"/>
          <a:chExt cx="0" cy="0"/>
        </a:xfrm>
      </p:grpSpPr>
      <p:sp>
        <p:nvSpPr>
          <p:cNvPr id="13" name="Title 12" descr="Destination Considerations | 2025 Trips&#10;">
            <a:extLst>
              <a:ext uri="{FF2B5EF4-FFF2-40B4-BE49-F238E27FC236}">
                <a16:creationId xmlns:a16="http://schemas.microsoft.com/office/drawing/2014/main" id="{5605A8C3-111C-4A99-07D2-AE6DA4C9AE2D}"/>
              </a:ext>
            </a:extLst>
          </p:cNvPr>
          <p:cNvSpPr txBox="1">
            <a:spLocks noGrp="1"/>
          </p:cNvSpPr>
          <p:nvPr>
            <p:ph type="title" idx="4294967295"/>
          </p:nvPr>
        </p:nvSpPr>
        <p:spPr>
          <a:xfrm>
            <a:off x="360000" y="1230756"/>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Destination Considerations | 2025 Trips</a:t>
            </a:r>
          </a:p>
        </p:txBody>
      </p:sp>
      <p:sp>
        <p:nvSpPr>
          <p:cNvPr id="8" name="Title 5">
            <a:extLst>
              <a:ext uri="{FF2B5EF4-FFF2-40B4-BE49-F238E27FC236}">
                <a16:creationId xmlns:a16="http://schemas.microsoft.com/office/drawing/2014/main" id="{3F3CC7D4-EB31-BE42-B240-4D64B2984B71}"/>
              </a:ext>
            </a:extLst>
          </p:cNvPr>
          <p:cNvSpPr txBox="1">
            <a:spLocks/>
          </p:cNvSpPr>
          <p:nvPr/>
        </p:nvSpPr>
        <p:spPr>
          <a:xfrm>
            <a:off x="360000" y="412985"/>
            <a:ext cx="10774681" cy="573338"/>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t>Most visitors only considered Wales for this trip</a:t>
            </a:r>
            <a:r>
              <a:rPr lang="en-GB" b="1"/>
              <a:t>,</a:t>
            </a:r>
            <a:r>
              <a:rPr lang="en-GB" b="1" noProof="0"/>
              <a:t> and this pattern is consistent across </a:t>
            </a:r>
            <a:r>
              <a:rPr lang="en-GB" b="1" noProof="0" err="1"/>
              <a:t>Lifestages</a:t>
            </a:r>
            <a:r>
              <a:rPr lang="en-GB" b="1" noProof="0"/>
              <a:t>.    </a:t>
            </a:r>
          </a:p>
        </p:txBody>
      </p:sp>
      <p:graphicFrame>
        <p:nvGraphicFramePr>
          <p:cNvPr id="3" name="Chart 2" descr="Bar chart showing alternative destinations considered. 65% only considered Wales.">
            <a:extLst>
              <a:ext uri="{FF2B5EF4-FFF2-40B4-BE49-F238E27FC236}">
                <a16:creationId xmlns:a16="http://schemas.microsoft.com/office/drawing/2014/main" id="{B658BE38-0A34-C01F-9026-319BA86D7AB0}"/>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871254718"/>
              </p:ext>
            </p:extLst>
          </p:nvPr>
        </p:nvGraphicFramePr>
        <p:xfrm>
          <a:off x="360000" y="1179095"/>
          <a:ext cx="11705283" cy="469258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3">
            <a:extLst>
              <a:ext uri="{FF2B5EF4-FFF2-40B4-BE49-F238E27FC236}">
                <a16:creationId xmlns:a16="http://schemas.microsoft.com/office/drawing/2014/main" id="{5439D456-2CC0-5B46-6449-D1351A71DDA7}"/>
              </a:ext>
            </a:extLst>
          </p:cNvPr>
          <p:cNvSpPr txBox="1">
            <a:spLocks/>
          </p:cNvSpPr>
          <p:nvPr/>
        </p:nvSpPr>
        <p:spPr>
          <a:xfrm>
            <a:off x="360000" y="6126344"/>
            <a:ext cx="113538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A8_UKI. Which, if any, of the following other destinations did you consider when you took your overnight trip in Wales in 2025? </a:t>
            </a:r>
          </a:p>
          <a:p>
            <a:pPr marL="0" indent="0">
              <a:buNone/>
            </a:pPr>
            <a:r>
              <a:rPr lang="en-GB" sz="1200" noProof="0">
                <a:solidFill>
                  <a:schemeClr val="tx1"/>
                </a:solidFill>
              </a:rPr>
              <a:t>2025 Wales trip takers, n=</a:t>
            </a:r>
            <a:r>
              <a:rPr lang="en-GB" sz="1200">
                <a:solidFill>
                  <a:schemeClr val="tx1"/>
                </a:solidFill>
              </a:rPr>
              <a:t>2</a:t>
            </a:r>
            <a:r>
              <a:rPr lang="en-GB" sz="1200" noProof="0">
                <a:solidFill>
                  <a:schemeClr val="tx1"/>
                </a:solidFill>
              </a:rPr>
              <a:t>,408 (younger independents n=</a:t>
            </a:r>
            <a:r>
              <a:rPr lang="en-GB" sz="1200">
                <a:solidFill>
                  <a:schemeClr val="tx1"/>
                </a:solidFill>
              </a:rPr>
              <a:t>39</a:t>
            </a:r>
            <a:r>
              <a:rPr lang="en-GB" sz="1200" noProof="0">
                <a:solidFill>
                  <a:schemeClr val="tx1"/>
                </a:solidFill>
              </a:rPr>
              <a:t>, families n=164, older independents n=976, retirement age n=1,202). </a:t>
            </a:r>
          </a:p>
        </p:txBody>
      </p:sp>
      <p:sp>
        <p:nvSpPr>
          <p:cNvPr id="19" name="Rectangle: Rounded Corners 18">
            <a:extLst>
              <a:ext uri="{FF2B5EF4-FFF2-40B4-BE49-F238E27FC236}">
                <a16:creationId xmlns:a16="http://schemas.microsoft.com/office/drawing/2014/main" id="{0AF0CD07-2D74-BC8E-C325-0A1F743C2D46}"/>
              </a:ext>
            </a:extLst>
          </p:cNvPr>
          <p:cNvSpPr/>
          <p:nvPr/>
        </p:nvSpPr>
        <p:spPr>
          <a:xfrm>
            <a:off x="3152273" y="3959191"/>
            <a:ext cx="1515979" cy="307777"/>
          </a:xfrm>
          <a:prstGeom prst="roundRect">
            <a:avLst/>
          </a:prstGeom>
          <a:solidFill>
            <a:srgbClr val="FFD9D9"/>
          </a:solidFill>
          <a:ln w="12700">
            <a:solidFill>
              <a:srgbClr val="BD1E2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a:solidFill>
                  <a:srgbClr val="BD1E29"/>
                </a:solidFill>
              </a:rPr>
              <a:t>Caution: Low base size in this group</a:t>
            </a:r>
          </a:p>
        </p:txBody>
      </p:sp>
      <p:cxnSp>
        <p:nvCxnSpPr>
          <p:cNvPr id="2" name="Straight Connector 1">
            <a:extLst>
              <a:ext uri="{FF2B5EF4-FFF2-40B4-BE49-F238E27FC236}">
                <a16:creationId xmlns:a16="http://schemas.microsoft.com/office/drawing/2014/main" id="{179FE7E2-EFFB-D334-A6FE-A2CCA704FC95}"/>
              </a:ext>
              <a:ext uri="{C183D7F6-B498-43B3-948B-1728B52AA6E4}">
                <adec:decorative xmlns:adec="http://schemas.microsoft.com/office/drawing/2017/decorative" val="1"/>
              </a:ext>
            </a:extLst>
          </p:cNvPr>
          <p:cNvCxnSpPr>
            <a:cxnSpLocks/>
          </p:cNvCxnSpPr>
          <p:nvPr/>
        </p:nvCxnSpPr>
        <p:spPr>
          <a:xfrm flipV="1">
            <a:off x="2722735" y="1733324"/>
            <a:ext cx="0" cy="3984445"/>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537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3DBE4-3B13-E6BC-4A71-DCD103DE07FF}"/>
            </a:ext>
          </a:extLst>
        </p:cNvPr>
        <p:cNvGrpSpPr/>
        <p:nvPr/>
      </p:nvGrpSpPr>
      <p:grpSpPr>
        <a:xfrm>
          <a:off x="0" y="0"/>
          <a:ext cx="0" cy="0"/>
          <a:chOff x="0" y="0"/>
          <a:chExt cx="0" cy="0"/>
        </a:xfrm>
      </p:grpSpPr>
      <p:pic>
        <p:nvPicPr>
          <p:cNvPr id="15362" name="Picture 2">
            <a:extLst>
              <a:ext uri="{FF2B5EF4-FFF2-40B4-BE49-F238E27FC236}">
                <a16:creationId xmlns:a16="http://schemas.microsoft.com/office/drawing/2014/main" id="{935EA0C6-015D-D881-95BA-8DA62922C59F}"/>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101599" y="0"/>
            <a:ext cx="12293599"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9A6388E5-507E-8B60-2A93-91CB08BA7081}"/>
              </a:ext>
              <a:ext uri="{C183D7F6-B498-43B3-948B-1728B52AA6E4}">
                <adec:decorative xmlns:adec="http://schemas.microsoft.com/office/drawing/2017/decorative" val="1"/>
              </a:ext>
            </a:extLst>
          </p:cNvPr>
          <p:cNvSpPr/>
          <p:nvPr/>
        </p:nvSpPr>
        <p:spPr>
          <a:xfrm>
            <a:off x="-101599" y="0"/>
            <a:ext cx="12293599"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72786C95-76ED-E316-5B6E-71E7BA9EB693}"/>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IMPACT OF VISIT WALES MARKETING</a:t>
            </a:r>
          </a:p>
        </p:txBody>
      </p:sp>
      <p:pic>
        <p:nvPicPr>
          <p:cNvPr id="4" name="Picture 2">
            <a:extLst>
              <a:ext uri="{FF2B5EF4-FFF2-40B4-BE49-F238E27FC236}">
                <a16:creationId xmlns:a16="http://schemas.microsoft.com/office/drawing/2014/main" id="{29A46452-EB9B-3AB1-6265-F1CCBD322CC5}"/>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87A9474-AC8D-58D8-99AF-95A0815C5C6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3818490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CC5DE-18C1-3930-4D46-980D77637970}"/>
            </a:ext>
          </a:extLst>
        </p:cNvPr>
        <p:cNvGrpSpPr/>
        <p:nvPr/>
      </p:nvGrpSpPr>
      <p:grpSpPr>
        <a:xfrm>
          <a:off x="0" y="0"/>
          <a:ext cx="0" cy="0"/>
          <a:chOff x="0" y="0"/>
          <a:chExt cx="0" cy="0"/>
        </a:xfrm>
      </p:grpSpPr>
      <p:pic>
        <p:nvPicPr>
          <p:cNvPr id="10" name="Picture 2">
            <a:extLst>
              <a:ext uri="{FF2B5EF4-FFF2-40B4-BE49-F238E27FC236}">
                <a16:creationId xmlns:a16="http://schemas.microsoft.com/office/drawing/2014/main" id="{3A980240-7229-A8CB-21B3-41D82090D43B}"/>
              </a:ext>
              <a:ext uri="{C183D7F6-B498-43B3-948B-1728B52AA6E4}">
                <adec:decorative xmlns:adec="http://schemas.microsoft.com/office/drawing/2017/decorative" val="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a:fillRect/>
          </a:stretch>
        </p:blipFill>
        <p:spPr bwMode="auto">
          <a:xfrm>
            <a:off x="4064034" y="1004252"/>
            <a:ext cx="4068000" cy="56008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7AC360D3-138E-84A1-E8BD-85B431FA4468}"/>
              </a:ext>
              <a:ext uri="{C183D7F6-B498-43B3-948B-1728B52AA6E4}">
                <adec:decorative xmlns:adec="http://schemas.microsoft.com/office/drawing/2017/decorative" val="1"/>
              </a:ext>
            </a:extLst>
          </p:cNvPr>
          <p:cNvPicPr>
            <a:picLocks noGrp="1" noChangeAspect="1" noChangeArrowheads="1"/>
          </p:cNvPicPr>
          <p:nvPr>
            <p:ph type="pic" sz="quarter" idx="4294967295"/>
          </p:nvPr>
        </p:nvPicPr>
        <p:blipFill rotWithShape="1">
          <a:blip r:embed="rId3">
            <a:extLst>
              <a:ext uri="{28A0092B-C50C-407E-A947-70E740481C1C}">
                <a14:useLocalDpi xmlns:a14="http://schemas.microsoft.com/office/drawing/2010/main" val="0"/>
              </a:ext>
            </a:extLst>
          </a:blip>
          <a:srcRect/>
          <a:stretch>
            <a:fillRect/>
          </a:stretch>
        </p:blipFill>
        <p:spPr bwMode="auto">
          <a:xfrm>
            <a:off x="8124825" y="1004888"/>
            <a:ext cx="4067175" cy="56022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46257A6C-AD94-96E6-2072-D8AD57A5968E}"/>
              </a:ext>
              <a:ext uri="{C183D7F6-B498-43B3-948B-1728B52AA6E4}">
                <adec:decorative xmlns:adec="http://schemas.microsoft.com/office/drawing/2017/decorative" val="1"/>
              </a:ext>
            </a:extLst>
          </p:cNvPr>
          <p:cNvPicPr>
            <a:picLocks noGrp="1" noChangeAspect="1" noChangeArrowheads="1"/>
          </p:cNvPicPr>
          <p:nvPr>
            <p:ph type="pic" sz="quarter" idx="4294967295"/>
          </p:nvPr>
        </p:nvPicPr>
        <p:blipFill rotWithShape="1">
          <a:blip r:embed="rId4">
            <a:extLst>
              <a:ext uri="{28A0092B-C50C-407E-A947-70E740481C1C}">
                <a14:useLocalDpi xmlns:a14="http://schemas.microsoft.com/office/drawing/2010/main" val="0"/>
              </a:ext>
            </a:extLst>
          </a:blip>
          <a:srcRect/>
          <a:stretch>
            <a:fillRect/>
          </a:stretch>
        </p:blipFill>
        <p:spPr bwMode="auto">
          <a:xfrm>
            <a:off x="0" y="1004888"/>
            <a:ext cx="4068763" cy="560228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4439FA35-EDA0-AEF5-DA67-855360409107}"/>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a:fillRect/>
          </a:stretch>
        </p:blipFill>
        <p:spPr bwMode="auto">
          <a:xfrm>
            <a:off x="8124002" y="1005662"/>
            <a:ext cx="4068000" cy="560087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73CED2A-31C1-9B6A-15AD-45E8EB6684F8}"/>
              </a:ext>
              <a:ext uri="{C183D7F6-B498-43B3-948B-1728B52AA6E4}">
                <adec:decorative xmlns:adec="http://schemas.microsoft.com/office/drawing/2017/decorative" val="1"/>
              </a:ext>
            </a:extLst>
          </p:cNvPr>
          <p:cNvSpPr/>
          <p:nvPr/>
        </p:nvSpPr>
        <p:spPr>
          <a:xfrm>
            <a:off x="0" y="1015186"/>
            <a:ext cx="12192000" cy="5599468"/>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Title 12">
            <a:extLst>
              <a:ext uri="{FF2B5EF4-FFF2-40B4-BE49-F238E27FC236}">
                <a16:creationId xmlns:a16="http://schemas.microsoft.com/office/drawing/2014/main" id="{09D2F0F5-BB64-55DB-9ABD-1BE08B134BA5}"/>
              </a:ext>
            </a:extLst>
          </p:cNvPr>
          <p:cNvSpPr txBox="1">
            <a:spLocks noGrp="1"/>
          </p:cNvSpPr>
          <p:nvPr>
            <p:ph type="title" idx="4294967295"/>
          </p:nvPr>
        </p:nvSpPr>
        <p:spPr>
          <a:xfrm>
            <a:off x="360000" y="28800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20742"/>
                </a:solidFill>
                <a:effectLst/>
                <a:uLnTx/>
                <a:uFillTx/>
                <a:latin typeface="+mn-lt"/>
                <a:ea typeface="+mn-ea"/>
                <a:cs typeface="+mn-cs"/>
              </a:rPr>
              <a:t>IMPACT OF VISIT WALES MARKETING</a:t>
            </a:r>
          </a:p>
        </p:txBody>
      </p:sp>
      <p:sp>
        <p:nvSpPr>
          <p:cNvPr id="2" name="TextBox 1">
            <a:extLst>
              <a:ext uri="{FF2B5EF4-FFF2-40B4-BE49-F238E27FC236}">
                <a16:creationId xmlns:a16="http://schemas.microsoft.com/office/drawing/2014/main" id="{3BD8DEB0-A3D3-71F2-A4CC-019B9521EF9D}"/>
              </a:ext>
            </a:extLst>
          </p:cNvPr>
          <p:cNvSpPr txBox="1"/>
          <p:nvPr/>
        </p:nvSpPr>
        <p:spPr>
          <a:xfrm>
            <a:off x="21117" y="1577921"/>
            <a:ext cx="4025766" cy="2554545"/>
          </a:xfrm>
          <a:prstGeom prst="rect">
            <a:avLst/>
          </a:prstGeom>
          <a:noFill/>
        </p:spPr>
        <p:txBody>
          <a:bodyPr wrap="square" rtlCol="0">
            <a:spAutoFit/>
          </a:bodyPr>
          <a:lstStyle/>
          <a:p>
            <a:pPr algn="ctr"/>
            <a:r>
              <a:rPr lang="en-US" sz="2000" b="1">
                <a:solidFill>
                  <a:schemeClr val="bg1"/>
                </a:solidFill>
              </a:rPr>
              <a:t>Contact Visit Wales</a:t>
            </a:r>
          </a:p>
          <a:p>
            <a:pPr algn="ctr"/>
            <a:endParaRPr lang="en-US" sz="2000" b="1">
              <a:solidFill>
                <a:schemeClr val="bg1"/>
              </a:solidFill>
            </a:endParaRPr>
          </a:p>
          <a:p>
            <a:pPr algn="ctr"/>
            <a:r>
              <a:rPr lang="en-US" sz="2000">
                <a:solidFill>
                  <a:schemeClr val="bg1"/>
                </a:solidFill>
              </a:rPr>
              <a:t>Online advertising and promotional content together are the most common ways 2025 trip-takers learned about Wales, with word of mouth accounting for 31%.</a:t>
            </a:r>
          </a:p>
        </p:txBody>
      </p:sp>
      <p:sp>
        <p:nvSpPr>
          <p:cNvPr id="3" name="TextBox 2">
            <a:extLst>
              <a:ext uri="{FF2B5EF4-FFF2-40B4-BE49-F238E27FC236}">
                <a16:creationId xmlns:a16="http://schemas.microsoft.com/office/drawing/2014/main" id="{75C8C09E-774C-D313-4EDA-32AAFFBEBC7C}"/>
              </a:ext>
            </a:extLst>
          </p:cNvPr>
          <p:cNvSpPr txBox="1"/>
          <p:nvPr/>
        </p:nvSpPr>
        <p:spPr>
          <a:xfrm>
            <a:off x="4089118" y="1456001"/>
            <a:ext cx="4013767" cy="3785652"/>
          </a:xfrm>
          <a:prstGeom prst="rect">
            <a:avLst/>
          </a:prstGeom>
          <a:noFill/>
        </p:spPr>
        <p:txBody>
          <a:bodyPr wrap="square" rtlCol="0">
            <a:spAutoFit/>
          </a:bodyPr>
          <a:lstStyle/>
          <a:p>
            <a:pPr algn="ctr"/>
            <a:r>
              <a:rPr lang="en-US" sz="2000" b="1">
                <a:solidFill>
                  <a:schemeClr val="bg1"/>
                </a:solidFill>
              </a:rPr>
              <a:t>Points of contact</a:t>
            </a:r>
          </a:p>
          <a:p>
            <a:pPr algn="ctr"/>
            <a:endParaRPr lang="en-US" sz="2000">
              <a:solidFill>
                <a:schemeClr val="bg1"/>
              </a:solidFill>
            </a:endParaRPr>
          </a:p>
          <a:p>
            <a:pPr algn="ctr"/>
            <a:r>
              <a:rPr lang="en-GB" sz="2000">
                <a:solidFill>
                  <a:schemeClr val="bg1"/>
                </a:solidFill>
              </a:rPr>
              <a:t>E-newsletters were the most common point of contact with Visit Wales overall, though this is likely influenced by the skewed sample.</a:t>
            </a:r>
          </a:p>
          <a:p>
            <a:pPr algn="ctr"/>
            <a:endParaRPr lang="en-US" sz="2000">
              <a:solidFill>
                <a:schemeClr val="bg1"/>
              </a:solidFill>
            </a:endParaRPr>
          </a:p>
          <a:p>
            <a:pPr algn="ctr"/>
            <a:r>
              <a:rPr lang="en-US" sz="2000">
                <a:solidFill>
                  <a:schemeClr val="bg1"/>
                </a:solidFill>
              </a:rPr>
              <a:t>Of those who visited the Visit Wales website, the majority did so from their home, on their mobile device.</a:t>
            </a:r>
          </a:p>
        </p:txBody>
      </p:sp>
      <p:sp>
        <p:nvSpPr>
          <p:cNvPr id="4" name="TextBox 3">
            <a:extLst>
              <a:ext uri="{FF2B5EF4-FFF2-40B4-BE49-F238E27FC236}">
                <a16:creationId xmlns:a16="http://schemas.microsoft.com/office/drawing/2014/main" id="{DBF741B8-D4CC-57BA-CD73-575F4A3B2A87}"/>
              </a:ext>
            </a:extLst>
          </p:cNvPr>
          <p:cNvSpPr txBox="1"/>
          <p:nvPr/>
        </p:nvSpPr>
        <p:spPr>
          <a:xfrm>
            <a:off x="8157117" y="1451609"/>
            <a:ext cx="4034883" cy="4093428"/>
          </a:xfrm>
          <a:prstGeom prst="rect">
            <a:avLst/>
          </a:prstGeom>
          <a:noFill/>
        </p:spPr>
        <p:txBody>
          <a:bodyPr wrap="square" rtlCol="0">
            <a:spAutoFit/>
          </a:bodyPr>
          <a:lstStyle/>
          <a:p>
            <a:pPr algn="ctr"/>
            <a:r>
              <a:rPr lang="en-US" sz="2000" b="1">
                <a:solidFill>
                  <a:schemeClr val="bg1"/>
                </a:solidFill>
              </a:rPr>
              <a:t>Influence promotion</a:t>
            </a:r>
          </a:p>
          <a:p>
            <a:pPr algn="ctr"/>
            <a:endParaRPr lang="en-US" sz="2000">
              <a:solidFill>
                <a:schemeClr val="bg1"/>
              </a:solidFill>
            </a:endParaRPr>
          </a:p>
          <a:p>
            <a:pPr algn="ctr"/>
            <a:r>
              <a:rPr lang="en-GB" sz="2000">
                <a:solidFill>
                  <a:schemeClr val="bg1"/>
                </a:solidFill>
              </a:rPr>
              <a:t>While around half of respondents reported seeing no campaign materials, 21% indicated that Visit Wales communications influenced their decision to visit.</a:t>
            </a:r>
          </a:p>
          <a:p>
            <a:pPr algn="ctr"/>
            <a:endParaRPr lang="en-GB" sz="2000">
              <a:solidFill>
                <a:schemeClr val="bg1"/>
              </a:solidFill>
            </a:endParaRPr>
          </a:p>
          <a:p>
            <a:pPr algn="ctr"/>
            <a:r>
              <a:rPr lang="en-GB" sz="2000">
                <a:solidFill>
                  <a:schemeClr val="bg1"/>
                </a:solidFill>
              </a:rPr>
              <a:t>The largest reported impact was encouraging visits outside the summer season, as well as prompting travel to areas they had not previously visited.</a:t>
            </a:r>
            <a:endParaRPr lang="en-US" sz="2000">
              <a:solidFill>
                <a:schemeClr val="bg1"/>
              </a:solidFill>
            </a:endParaRPr>
          </a:p>
        </p:txBody>
      </p:sp>
      <p:cxnSp>
        <p:nvCxnSpPr>
          <p:cNvPr id="16" name="Straight Connector 15">
            <a:extLst>
              <a:ext uri="{FF2B5EF4-FFF2-40B4-BE49-F238E27FC236}">
                <a16:creationId xmlns:a16="http://schemas.microsoft.com/office/drawing/2014/main" id="{51F8170F-EBEB-17A9-359A-0691AD79E594}"/>
              </a:ext>
              <a:ext uri="{C183D7F6-B498-43B3-948B-1728B52AA6E4}">
                <adec:decorative xmlns:adec="http://schemas.microsoft.com/office/drawing/2017/decorative" val="1"/>
              </a:ext>
            </a:extLst>
          </p:cNvPr>
          <p:cNvCxnSpPr>
            <a:cxnSpLocks/>
          </p:cNvCxnSpPr>
          <p:nvPr/>
        </p:nvCxnSpPr>
        <p:spPr>
          <a:xfrm>
            <a:off x="463548" y="676443"/>
            <a:ext cx="469366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0873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1E47D-EE60-40CD-0C4E-896EE465B66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CB14C1F-9AA8-6757-4908-12F179DCA566}"/>
              </a:ext>
            </a:extLst>
          </p:cNvPr>
          <p:cNvSpPr txBox="1">
            <a:spLocks noGrp="1"/>
          </p:cNvSpPr>
          <p:nvPr>
            <p:ph type="title" idx="4294967295"/>
          </p:nvPr>
        </p:nvSpPr>
        <p:spPr>
          <a:xfrm>
            <a:off x="259498" y="1471364"/>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Communication Exposure | 2025 Trips</a:t>
            </a:r>
          </a:p>
        </p:txBody>
      </p:sp>
      <p:sp>
        <p:nvSpPr>
          <p:cNvPr id="12" name="Title 5">
            <a:extLst>
              <a:ext uri="{FF2B5EF4-FFF2-40B4-BE49-F238E27FC236}">
                <a16:creationId xmlns:a16="http://schemas.microsoft.com/office/drawing/2014/main" id="{F5836612-5EB9-1FE4-EEEC-1D11E4DB8381}"/>
              </a:ext>
            </a:extLst>
          </p:cNvPr>
          <p:cNvSpPr txBox="1">
            <a:spLocks/>
          </p:cNvSpPr>
          <p:nvPr/>
        </p:nvSpPr>
        <p:spPr>
          <a:xfrm>
            <a:off x="259498" y="330423"/>
            <a:ext cx="6789002" cy="848672"/>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t>Wales trip takers were most likely to have seen or heard about Wales through word of mouth, online advertising or social media content.</a:t>
            </a:r>
          </a:p>
        </p:txBody>
      </p:sp>
      <p:graphicFrame>
        <p:nvGraphicFramePr>
          <p:cNvPr id="4" name="Chart 3" descr="Bar chart showing marketing communication exposure in 2025. Word of mouth was the most common source of awareness, followed by online advertising and social media content. ">
            <a:extLst>
              <a:ext uri="{FF2B5EF4-FFF2-40B4-BE49-F238E27FC236}">
                <a16:creationId xmlns:a16="http://schemas.microsoft.com/office/drawing/2014/main" id="{F959F03F-266A-A4F5-E109-3196121F9B40}"/>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626061904"/>
              </p:ext>
            </p:extLst>
          </p:nvPr>
        </p:nvGraphicFramePr>
        <p:xfrm>
          <a:off x="-2157955" y="1801715"/>
          <a:ext cx="9316605" cy="4374493"/>
        </p:xfrm>
        <a:graphic>
          <a:graphicData uri="http://schemas.openxmlformats.org/drawingml/2006/chart">
            <c:chart xmlns:c="http://schemas.openxmlformats.org/drawingml/2006/chart" xmlns:r="http://schemas.openxmlformats.org/officeDocument/2006/relationships" r:id="rId2"/>
          </a:graphicData>
        </a:graphic>
      </p:graphicFrame>
      <p:pic>
        <p:nvPicPr>
          <p:cNvPr id="6146" name="Picture 2">
            <a:extLst>
              <a:ext uri="{FF2B5EF4-FFF2-40B4-BE49-F238E27FC236}">
                <a16:creationId xmlns:a16="http://schemas.microsoft.com/office/drawing/2014/main" id="{796ECA04-956B-615A-FD1D-2F51301889E4}"/>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7048500" y="-1"/>
            <a:ext cx="5143500" cy="6604501"/>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3">
            <a:extLst>
              <a:ext uri="{FF2B5EF4-FFF2-40B4-BE49-F238E27FC236}">
                <a16:creationId xmlns:a16="http://schemas.microsoft.com/office/drawing/2014/main" id="{250EF32F-3AA6-63E8-4811-45DC7BB8A473}"/>
              </a:ext>
            </a:extLst>
          </p:cNvPr>
          <p:cNvSpPr txBox="1">
            <a:spLocks/>
          </p:cNvSpPr>
          <p:nvPr/>
        </p:nvSpPr>
        <p:spPr>
          <a:xfrm>
            <a:off x="360000" y="6202850"/>
            <a:ext cx="63754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A18. Thinking about marketing and communications which, if any, of the following did you see or hear about Wales during 2025? 2025 Wales trip takers, n=2,408. </a:t>
            </a:r>
          </a:p>
        </p:txBody>
      </p:sp>
    </p:spTree>
    <p:extLst>
      <p:ext uri="{BB962C8B-B14F-4D97-AF65-F5344CB8AC3E}">
        <p14:creationId xmlns:p14="http://schemas.microsoft.com/office/powerpoint/2010/main" val="1373615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7CDF8-33C6-620F-E1D2-FFFE692C7F0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11A136E-EE81-A537-8687-0E77D3F53AAA}"/>
              </a:ext>
            </a:extLst>
          </p:cNvPr>
          <p:cNvSpPr txBox="1">
            <a:spLocks noGrp="1"/>
          </p:cNvSpPr>
          <p:nvPr>
            <p:ph type="title" idx="4294967295"/>
          </p:nvPr>
        </p:nvSpPr>
        <p:spPr>
          <a:xfrm>
            <a:off x="360000" y="1495743"/>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Types of communication seen | 2025 Trips </a:t>
            </a:r>
          </a:p>
        </p:txBody>
      </p:sp>
      <p:sp>
        <p:nvSpPr>
          <p:cNvPr id="7" name="Title 5">
            <a:extLst>
              <a:ext uri="{FF2B5EF4-FFF2-40B4-BE49-F238E27FC236}">
                <a16:creationId xmlns:a16="http://schemas.microsoft.com/office/drawing/2014/main" id="{881E4D1F-67FD-8A5C-1659-0053C5B5415E}"/>
              </a:ext>
            </a:extLst>
          </p:cNvPr>
          <p:cNvSpPr txBox="1">
            <a:spLocks/>
          </p:cNvSpPr>
          <p:nvPr/>
        </p:nvSpPr>
        <p:spPr>
          <a:xfrm>
            <a:off x="348910" y="254000"/>
            <a:ext cx="11731473" cy="1045739"/>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noProof="0"/>
              <a:t>Younger independents see the most types of marketing</a:t>
            </a:r>
            <a:r>
              <a:rPr lang="en-US" b="1"/>
              <a:t>, although this group has a relatively low base size, which means results should be interpreted with caution. They also</a:t>
            </a:r>
            <a:r>
              <a:rPr lang="en-US" b="1" noProof="0"/>
              <a:t> rely more heavily on word of mouth </a:t>
            </a:r>
            <a:r>
              <a:rPr lang="en-US" b="1"/>
              <a:t>and </a:t>
            </a:r>
            <a:r>
              <a:rPr lang="en-US" b="1" noProof="0"/>
              <a:t>online advertising and social media influencers </a:t>
            </a:r>
            <a:r>
              <a:rPr lang="en-US" b="1" noProof="0" err="1"/>
              <a:t>tha</a:t>
            </a:r>
            <a:r>
              <a:rPr lang="en-US" b="1"/>
              <a:t>n other groups. Retirement age are seeing the least variation in marketing materials and are also seeing the least online advertising. </a:t>
            </a:r>
            <a:endParaRPr lang="en-GB" b="1" noProof="0"/>
          </a:p>
        </p:txBody>
      </p:sp>
      <p:graphicFrame>
        <p:nvGraphicFramePr>
          <p:cNvPr id="3" name="Chart 2" descr="Bar charts comparing the types of Visit Wales communications seen across different life stages. Younger independents reported seeing the widest range of communications, particularly digital channels. Across all groups, online advertising, social media and website content were the most commonly recalled forms of communication, while traditional channels were reported less frequently.">
            <a:extLst>
              <a:ext uri="{FF2B5EF4-FFF2-40B4-BE49-F238E27FC236}">
                <a16:creationId xmlns:a16="http://schemas.microsoft.com/office/drawing/2014/main" id="{FF8DA9FA-1A59-957E-AAA9-DE46EA6B2178}"/>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507950033"/>
              </p:ext>
            </p:extLst>
          </p:nvPr>
        </p:nvGraphicFramePr>
        <p:xfrm>
          <a:off x="360000" y="1759952"/>
          <a:ext cx="11515163" cy="4388185"/>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 Placeholder 3">
            <a:extLst>
              <a:ext uri="{FF2B5EF4-FFF2-40B4-BE49-F238E27FC236}">
                <a16:creationId xmlns:a16="http://schemas.microsoft.com/office/drawing/2014/main" id="{492DEAEB-D39C-1A19-B5CF-2CB09EFA03FE}"/>
              </a:ext>
            </a:extLst>
          </p:cNvPr>
          <p:cNvSpPr txBox="1">
            <a:spLocks/>
          </p:cNvSpPr>
          <p:nvPr/>
        </p:nvSpPr>
        <p:spPr>
          <a:xfrm>
            <a:off x="360000" y="6179887"/>
            <a:ext cx="10753724"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A18. Thinking about marketing and communications which, if any, of the following did you see or hear about Wales during 2025?</a:t>
            </a:r>
          </a:p>
          <a:p>
            <a:pPr marL="0" indent="0">
              <a:buNone/>
            </a:pPr>
            <a:r>
              <a:rPr lang="en-GB" sz="1200">
                <a:solidFill>
                  <a:schemeClr val="tx1"/>
                </a:solidFill>
              </a:rPr>
              <a:t>2025 Wales trip takers, n=2,408 (younger independents n=39, families n=164, older independents n=976, retirement age n=1,202). </a:t>
            </a:r>
            <a:endParaRPr lang="en-GB" sz="1200" noProof="0">
              <a:solidFill>
                <a:schemeClr val="tx1"/>
              </a:solidFill>
            </a:endParaRPr>
          </a:p>
        </p:txBody>
      </p:sp>
      <p:cxnSp>
        <p:nvCxnSpPr>
          <p:cNvPr id="4" name="Straight Connector 3">
            <a:extLst>
              <a:ext uri="{FF2B5EF4-FFF2-40B4-BE49-F238E27FC236}">
                <a16:creationId xmlns:a16="http://schemas.microsoft.com/office/drawing/2014/main" id="{4440E5D1-4938-819D-F8C2-67BFD866A8D3}"/>
              </a:ext>
              <a:ext uri="{C183D7F6-B498-43B3-948B-1728B52AA6E4}">
                <adec:decorative xmlns:adec="http://schemas.microsoft.com/office/drawing/2017/decorative" val="1"/>
              </a:ext>
            </a:extLst>
          </p:cNvPr>
          <p:cNvCxnSpPr>
            <a:cxnSpLocks/>
          </p:cNvCxnSpPr>
          <p:nvPr/>
        </p:nvCxnSpPr>
        <p:spPr>
          <a:xfrm flipV="1">
            <a:off x="2192383" y="1847088"/>
            <a:ext cx="0" cy="3984445"/>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FD07C9EC-E27C-A491-98A6-3A3775F4E554}"/>
              </a:ext>
            </a:extLst>
          </p:cNvPr>
          <p:cNvSpPr/>
          <p:nvPr/>
        </p:nvSpPr>
        <p:spPr>
          <a:xfrm>
            <a:off x="2271563" y="5822220"/>
            <a:ext cx="1651608" cy="332479"/>
          </a:xfrm>
          <a:prstGeom prst="roundRect">
            <a:avLst/>
          </a:prstGeom>
          <a:solidFill>
            <a:srgbClr val="FFD9D9"/>
          </a:solidFill>
          <a:ln w="12700">
            <a:solidFill>
              <a:srgbClr val="BD1E2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a:solidFill>
                  <a:srgbClr val="BD1E29"/>
                </a:solidFill>
              </a:rPr>
              <a:t>Caution*: Low base size in this group</a:t>
            </a:r>
          </a:p>
        </p:txBody>
      </p:sp>
    </p:spTree>
    <p:extLst>
      <p:ext uri="{BB962C8B-B14F-4D97-AF65-F5344CB8AC3E}">
        <p14:creationId xmlns:p14="http://schemas.microsoft.com/office/powerpoint/2010/main" val="29887998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4D497-E275-BC62-4EE4-883C15E3D66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0BDDD5F-C5B6-73B5-6CBC-22A7606C151C}"/>
              </a:ext>
              <a:ext uri="{C183D7F6-B498-43B3-948B-1728B52AA6E4}">
                <adec:decorative xmlns:adec="http://schemas.microsoft.com/office/drawing/2017/decorative" val="1"/>
              </a:ext>
            </a:extLst>
          </p:cNvPr>
          <p:cNvSpPr/>
          <p:nvPr/>
        </p:nvSpPr>
        <p:spPr>
          <a:xfrm>
            <a:off x="0" y="1"/>
            <a:ext cx="5162550" cy="6608776"/>
          </a:xfrm>
          <a:prstGeom prst="rect">
            <a:avLst/>
          </a:prstGeom>
          <a:solidFill>
            <a:srgbClr val="1207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itle 10">
            <a:extLst>
              <a:ext uri="{FF2B5EF4-FFF2-40B4-BE49-F238E27FC236}">
                <a16:creationId xmlns:a16="http://schemas.microsoft.com/office/drawing/2014/main" id="{E6843EC7-2FFB-EA83-93B6-CB896DB966A5}"/>
              </a:ext>
            </a:extLst>
          </p:cNvPr>
          <p:cNvSpPr txBox="1">
            <a:spLocks noGrp="1"/>
          </p:cNvSpPr>
          <p:nvPr>
            <p:ph type="title" idx="4294967295"/>
          </p:nvPr>
        </p:nvSpPr>
        <p:spPr>
          <a:xfrm>
            <a:off x="5440994" y="631611"/>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Contact with Visit Wales | 2025 Trips</a:t>
            </a:r>
          </a:p>
        </p:txBody>
      </p:sp>
      <p:sp>
        <p:nvSpPr>
          <p:cNvPr id="16" name="TextBox 15">
            <a:extLst>
              <a:ext uri="{FF2B5EF4-FFF2-40B4-BE49-F238E27FC236}">
                <a16:creationId xmlns:a16="http://schemas.microsoft.com/office/drawing/2014/main" id="{6D4289A0-BDA3-86BD-8D43-75496059A6BE}"/>
              </a:ext>
            </a:extLst>
          </p:cNvPr>
          <p:cNvSpPr txBox="1"/>
          <p:nvPr/>
        </p:nvSpPr>
        <p:spPr>
          <a:xfrm>
            <a:off x="83860" y="487025"/>
            <a:ext cx="5162550" cy="6093976"/>
          </a:xfrm>
          <a:prstGeom prst="rect">
            <a:avLst/>
          </a:prstGeom>
          <a:noFill/>
        </p:spPr>
        <p:txBody>
          <a:bodyPr wrap="square">
            <a:spAutoFit/>
          </a:bodyPr>
          <a:lstStyle/>
          <a:p>
            <a:r>
              <a:rPr lang="en-US" b="1" noProof="0">
                <a:solidFill>
                  <a:schemeClr val="bg1"/>
                </a:solidFill>
                <a:latin typeface="Arial" panose="020B0604020202020204" pitchFamily="34" charset="0"/>
                <a:ea typeface="+mj-ea"/>
                <a:cs typeface="Arial" panose="020B0604020202020204" pitchFamily="34" charset="0"/>
              </a:rPr>
              <a:t>E-newsletters from Visit Wales were the most commonly reported channel through which respondents had engaged with Visit Wales. However, the sample is skewed towards individuals already within the </a:t>
            </a:r>
            <a:r>
              <a:rPr lang="en-US" b="1" noProof="0" err="1">
                <a:solidFill>
                  <a:schemeClr val="bg1"/>
                </a:solidFill>
                <a:latin typeface="Arial" panose="020B0604020202020204" pitchFamily="34" charset="0"/>
                <a:ea typeface="+mj-ea"/>
                <a:cs typeface="Arial" panose="020B0604020202020204" pitchFamily="34" charset="0"/>
              </a:rPr>
              <a:t>eCRM</a:t>
            </a:r>
            <a:r>
              <a:rPr lang="en-US" b="1" noProof="0">
                <a:solidFill>
                  <a:schemeClr val="bg1"/>
                </a:solidFill>
                <a:latin typeface="Arial" panose="020B0604020202020204" pitchFamily="34" charset="0"/>
                <a:ea typeface="+mj-ea"/>
                <a:cs typeface="Arial" panose="020B0604020202020204" pitchFamily="34" charset="0"/>
              </a:rPr>
              <a:t> database, which is likely to over-represent email engagement and under-represent audiences reached through other channels, particularly new or prospective visitors who have not previously signed up.</a:t>
            </a:r>
          </a:p>
          <a:p>
            <a:endParaRPr lang="en-US" b="1">
              <a:solidFill>
                <a:schemeClr val="bg1"/>
              </a:solidFill>
              <a:latin typeface="Arial" panose="020B0604020202020204" pitchFamily="34" charset="0"/>
              <a:ea typeface="+mj-ea"/>
              <a:cs typeface="Arial" panose="020B0604020202020204" pitchFamily="34" charset="0"/>
            </a:endParaRPr>
          </a:p>
          <a:p>
            <a:r>
              <a:rPr lang="en-GB" b="1">
                <a:solidFill>
                  <a:schemeClr val="bg1"/>
                </a:solidFill>
              </a:rPr>
              <a:t>Similarly to last year, half also visited the Visit Wales website. Facebook still leads the way for social media, however 35% of younger independents engage with Visit Wales via Instagram and 12% with </a:t>
            </a:r>
            <a:r>
              <a:rPr lang="en-GB" b="1" err="1">
                <a:solidFill>
                  <a:schemeClr val="bg1"/>
                </a:solidFill>
              </a:rPr>
              <a:t>Tiktok</a:t>
            </a:r>
            <a:r>
              <a:rPr lang="en-GB" b="1">
                <a:solidFill>
                  <a:schemeClr val="bg1"/>
                </a:solidFill>
              </a:rPr>
              <a:t>. </a:t>
            </a:r>
          </a:p>
          <a:p>
            <a:endParaRPr lang="en-GB" b="1">
              <a:solidFill>
                <a:schemeClr val="bg1"/>
              </a:solidFill>
            </a:endParaRPr>
          </a:p>
          <a:p>
            <a:r>
              <a:rPr lang="en-GB" sz="1200">
                <a:solidFill>
                  <a:schemeClr val="bg1"/>
                </a:solidFill>
              </a:rPr>
              <a:t>*T</a:t>
            </a:r>
            <a:r>
              <a:rPr lang="en-US" sz="1200">
                <a:solidFill>
                  <a:schemeClr val="bg1"/>
                </a:solidFill>
              </a:rPr>
              <a:t>he majority of the re-contact sample comes from the ECRM database, and most of the social media sample was captured via Facebook. As both sources rank within the top three, this may influence the overall distribution of responses.</a:t>
            </a:r>
            <a:endParaRPr lang="en-GB" sz="1200" b="1">
              <a:solidFill>
                <a:schemeClr val="bg1"/>
              </a:solidFill>
            </a:endParaRPr>
          </a:p>
          <a:p>
            <a:endParaRPr lang="en-US" b="1" noProof="0">
              <a:solidFill>
                <a:schemeClr val="bg1"/>
              </a:solidFill>
              <a:latin typeface="Arial" panose="020B0604020202020204" pitchFamily="34" charset="0"/>
              <a:ea typeface="+mj-ea"/>
              <a:cs typeface="Arial" panose="020B0604020202020204" pitchFamily="34" charset="0"/>
            </a:endParaRPr>
          </a:p>
          <a:p>
            <a:endParaRPr lang="en-GB" b="1" noProof="0">
              <a:solidFill>
                <a:schemeClr val="bg1"/>
              </a:solidFill>
              <a:latin typeface="Arial" panose="020B0604020202020204" pitchFamily="34" charset="0"/>
              <a:ea typeface="+mj-ea"/>
              <a:cs typeface="Arial" panose="020B0604020202020204" pitchFamily="34" charset="0"/>
            </a:endParaRPr>
          </a:p>
        </p:txBody>
      </p:sp>
      <p:graphicFrame>
        <p:nvGraphicFramePr>
          <p:cNvPr id="17" name="Chart 16" descr="Bar chart showing contact channels used by respondents. E-newsletters and the website were the main touchpoints, although results were influenced by the survey sample source. &#10;&#10;Younger independents showed stronger engagement with social media, with around one in three connecting via Instagram and around one in ten interacting through TikTok.">
            <a:extLst>
              <a:ext uri="{FF2B5EF4-FFF2-40B4-BE49-F238E27FC236}">
                <a16:creationId xmlns:a16="http://schemas.microsoft.com/office/drawing/2014/main" id="{5E80B8A6-FE14-6149-A8B9-DA9D0E3EF170}"/>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737591209"/>
              </p:ext>
            </p:extLst>
          </p:nvPr>
        </p:nvGraphicFramePr>
        <p:xfrm>
          <a:off x="5352961" y="1135055"/>
          <a:ext cx="7067919" cy="484240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3">
            <a:extLst>
              <a:ext uri="{FF2B5EF4-FFF2-40B4-BE49-F238E27FC236}">
                <a16:creationId xmlns:a16="http://schemas.microsoft.com/office/drawing/2014/main" id="{0DF18273-CCBA-86B4-FE98-38ACC37DD133}"/>
              </a:ext>
            </a:extLst>
          </p:cNvPr>
          <p:cNvSpPr txBox="1">
            <a:spLocks/>
          </p:cNvSpPr>
          <p:nvPr/>
        </p:nvSpPr>
        <p:spPr>
          <a:xfrm>
            <a:off x="5272966" y="6226389"/>
            <a:ext cx="5734815" cy="41140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A19. Thinking about contact you had with Visit Wales in 2025, which of the following apply to you? Total (n=4,092), Younger Independents (n=60).</a:t>
            </a:r>
          </a:p>
        </p:txBody>
      </p:sp>
      <p:grpSp>
        <p:nvGrpSpPr>
          <p:cNvPr id="24" name="Group 23">
            <a:extLst>
              <a:ext uri="{FF2B5EF4-FFF2-40B4-BE49-F238E27FC236}">
                <a16:creationId xmlns:a16="http://schemas.microsoft.com/office/drawing/2014/main" id="{7C6C46A8-E59F-EB88-4DB8-57D0FE5B2A6F}"/>
              </a:ext>
              <a:ext uri="{C183D7F6-B498-43B3-948B-1728B52AA6E4}">
                <adec:decorative xmlns:adec="http://schemas.microsoft.com/office/drawing/2017/decorative" val="0"/>
              </a:ext>
            </a:extLst>
          </p:cNvPr>
          <p:cNvGrpSpPr/>
          <p:nvPr/>
        </p:nvGrpSpPr>
        <p:grpSpPr>
          <a:xfrm>
            <a:off x="9279172" y="3128810"/>
            <a:ext cx="2322409" cy="502771"/>
            <a:chOff x="9279172" y="3128810"/>
            <a:chExt cx="2322409" cy="502771"/>
          </a:xfrm>
        </p:grpSpPr>
        <p:grpSp>
          <p:nvGrpSpPr>
            <p:cNvPr id="20" name="Group 19">
              <a:extLst>
                <a:ext uri="{FF2B5EF4-FFF2-40B4-BE49-F238E27FC236}">
                  <a16:creationId xmlns:a16="http://schemas.microsoft.com/office/drawing/2014/main" id="{37F1A908-7D61-3971-48DA-8791F1CF3FAB}"/>
                </a:ext>
              </a:extLst>
            </p:cNvPr>
            <p:cNvGrpSpPr/>
            <p:nvPr/>
          </p:nvGrpSpPr>
          <p:grpSpPr>
            <a:xfrm>
              <a:off x="9867610" y="3128810"/>
              <a:ext cx="1733971" cy="502771"/>
              <a:chOff x="9867610" y="3128810"/>
              <a:chExt cx="1733971" cy="502771"/>
            </a:xfrm>
          </p:grpSpPr>
          <p:sp>
            <p:nvSpPr>
              <p:cNvPr id="18" name="Rectangle: Rounded Corners 17">
                <a:extLst>
                  <a:ext uri="{FF2B5EF4-FFF2-40B4-BE49-F238E27FC236}">
                    <a16:creationId xmlns:a16="http://schemas.microsoft.com/office/drawing/2014/main" id="{683B5F80-E5B1-5775-F538-6BCAF5FC6CBD}"/>
                  </a:ext>
                </a:extLst>
              </p:cNvPr>
              <p:cNvSpPr/>
              <p:nvPr/>
            </p:nvSpPr>
            <p:spPr>
              <a:xfrm>
                <a:off x="9867610" y="3128810"/>
                <a:ext cx="1680859" cy="502771"/>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DA2A32E1-C745-15A2-4EEA-A36E75BC6FB0}"/>
                  </a:ext>
                </a:extLst>
              </p:cNvPr>
              <p:cNvSpPr txBox="1"/>
              <p:nvPr/>
            </p:nvSpPr>
            <p:spPr>
              <a:xfrm>
                <a:off x="9920722" y="3164754"/>
                <a:ext cx="1680859" cy="430887"/>
              </a:xfrm>
              <a:prstGeom prst="rect">
                <a:avLst/>
              </a:prstGeom>
              <a:noFill/>
            </p:spPr>
            <p:txBody>
              <a:bodyPr wrap="square" rtlCol="0">
                <a:spAutoFit/>
              </a:bodyPr>
              <a:lstStyle/>
              <a:p>
                <a:r>
                  <a:rPr lang="en-GB" sz="1100" b="1">
                    <a:solidFill>
                      <a:srgbClr val="120742"/>
                    </a:solidFill>
                  </a:rPr>
                  <a:t>35% </a:t>
                </a:r>
                <a:r>
                  <a:rPr lang="en-GB" sz="1100">
                    <a:solidFill>
                      <a:srgbClr val="120742"/>
                    </a:solidFill>
                  </a:rPr>
                  <a:t>among Younger Independents </a:t>
                </a:r>
              </a:p>
            </p:txBody>
          </p:sp>
        </p:grpSp>
        <p:cxnSp>
          <p:nvCxnSpPr>
            <p:cNvPr id="22" name="Straight Connector 21">
              <a:extLst>
                <a:ext uri="{FF2B5EF4-FFF2-40B4-BE49-F238E27FC236}">
                  <a16:creationId xmlns:a16="http://schemas.microsoft.com/office/drawing/2014/main" id="{E7CFDF3E-461F-3F56-22E6-C4F36C83C074}"/>
                </a:ext>
              </a:extLst>
            </p:cNvPr>
            <p:cNvCxnSpPr>
              <a:cxnSpLocks/>
            </p:cNvCxnSpPr>
            <p:nvPr/>
          </p:nvCxnSpPr>
          <p:spPr>
            <a:xfrm>
              <a:off x="9279172" y="3295559"/>
              <a:ext cx="588438" cy="0"/>
            </a:xfrm>
            <a:prstGeom prst="line">
              <a:avLst/>
            </a:prstGeom>
            <a:ln w="9525">
              <a:solidFill>
                <a:srgbClr val="120742"/>
              </a:solidFill>
              <a:prstDash val="lgDash"/>
            </a:ln>
            <a:effectLst/>
          </p:spPr>
          <p:style>
            <a:lnRef idx="2">
              <a:schemeClr val="accent1"/>
            </a:lnRef>
            <a:fillRef idx="0">
              <a:schemeClr val="accent1"/>
            </a:fillRef>
            <a:effectRef idx="1">
              <a:schemeClr val="accent1"/>
            </a:effectRef>
            <a:fontRef idx="minor">
              <a:schemeClr val="tx1"/>
            </a:fontRef>
          </p:style>
        </p:cxnSp>
      </p:grpSp>
      <p:grpSp>
        <p:nvGrpSpPr>
          <p:cNvPr id="25" name="Group 24">
            <a:extLst>
              <a:ext uri="{FF2B5EF4-FFF2-40B4-BE49-F238E27FC236}">
                <a16:creationId xmlns:a16="http://schemas.microsoft.com/office/drawing/2014/main" id="{FA3BB99D-3E70-D4E4-4473-94102CE90375}"/>
              </a:ext>
              <a:ext uri="{C183D7F6-B498-43B3-948B-1728B52AA6E4}">
                <adec:decorative xmlns:adec="http://schemas.microsoft.com/office/drawing/2017/decorative" val="0"/>
              </a:ext>
            </a:extLst>
          </p:cNvPr>
          <p:cNvGrpSpPr/>
          <p:nvPr/>
        </p:nvGrpSpPr>
        <p:grpSpPr>
          <a:xfrm>
            <a:off x="8738484" y="4790633"/>
            <a:ext cx="2269297" cy="466831"/>
            <a:chOff x="9279172" y="3128810"/>
            <a:chExt cx="2269297" cy="466831"/>
          </a:xfrm>
        </p:grpSpPr>
        <p:grpSp>
          <p:nvGrpSpPr>
            <p:cNvPr id="26" name="Group 25">
              <a:extLst>
                <a:ext uri="{FF2B5EF4-FFF2-40B4-BE49-F238E27FC236}">
                  <a16:creationId xmlns:a16="http://schemas.microsoft.com/office/drawing/2014/main" id="{C89EC1BB-8A1E-81F6-046C-85175BCC0B41}"/>
                </a:ext>
              </a:extLst>
            </p:cNvPr>
            <p:cNvGrpSpPr/>
            <p:nvPr/>
          </p:nvGrpSpPr>
          <p:grpSpPr>
            <a:xfrm>
              <a:off x="9867610" y="3128810"/>
              <a:ext cx="1680859" cy="466831"/>
              <a:chOff x="9867610" y="3128810"/>
              <a:chExt cx="1680859" cy="466831"/>
            </a:xfrm>
          </p:grpSpPr>
          <p:sp>
            <p:nvSpPr>
              <p:cNvPr id="28" name="Rectangle: Rounded Corners 27">
                <a:extLst>
                  <a:ext uri="{FF2B5EF4-FFF2-40B4-BE49-F238E27FC236}">
                    <a16:creationId xmlns:a16="http://schemas.microsoft.com/office/drawing/2014/main" id="{C4762509-98C6-4089-CD53-AE2CA01DCDF6}"/>
                  </a:ext>
                </a:extLst>
              </p:cNvPr>
              <p:cNvSpPr/>
              <p:nvPr/>
            </p:nvSpPr>
            <p:spPr>
              <a:xfrm>
                <a:off x="9867610" y="3128810"/>
                <a:ext cx="1680859" cy="466827"/>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272ED6E4-EB2B-4790-2DB4-7708DDA9FE56}"/>
                  </a:ext>
                </a:extLst>
              </p:cNvPr>
              <p:cNvSpPr txBox="1"/>
              <p:nvPr/>
            </p:nvSpPr>
            <p:spPr>
              <a:xfrm>
                <a:off x="9920723" y="3164754"/>
                <a:ext cx="1627746" cy="430887"/>
              </a:xfrm>
              <a:prstGeom prst="rect">
                <a:avLst/>
              </a:prstGeom>
              <a:noFill/>
            </p:spPr>
            <p:txBody>
              <a:bodyPr wrap="square" rtlCol="0">
                <a:spAutoFit/>
              </a:bodyPr>
              <a:lstStyle/>
              <a:p>
                <a:r>
                  <a:rPr lang="en-GB" sz="1100" b="1">
                    <a:solidFill>
                      <a:srgbClr val="120742"/>
                    </a:solidFill>
                  </a:rPr>
                  <a:t>12% </a:t>
                </a:r>
                <a:r>
                  <a:rPr lang="en-GB" sz="1100">
                    <a:solidFill>
                      <a:srgbClr val="120742"/>
                    </a:solidFill>
                  </a:rPr>
                  <a:t>among Younger Independents </a:t>
                </a:r>
              </a:p>
            </p:txBody>
          </p:sp>
        </p:grpSp>
        <p:cxnSp>
          <p:nvCxnSpPr>
            <p:cNvPr id="27" name="Straight Connector 26">
              <a:extLst>
                <a:ext uri="{FF2B5EF4-FFF2-40B4-BE49-F238E27FC236}">
                  <a16:creationId xmlns:a16="http://schemas.microsoft.com/office/drawing/2014/main" id="{EA70F31D-3844-DA56-B1ED-D88475A8805D}"/>
                </a:ext>
              </a:extLst>
            </p:cNvPr>
            <p:cNvCxnSpPr>
              <a:cxnSpLocks/>
            </p:cNvCxnSpPr>
            <p:nvPr/>
          </p:nvCxnSpPr>
          <p:spPr>
            <a:xfrm>
              <a:off x="9279172" y="3295559"/>
              <a:ext cx="588438" cy="0"/>
            </a:xfrm>
            <a:prstGeom prst="line">
              <a:avLst/>
            </a:prstGeom>
            <a:ln w="9525">
              <a:solidFill>
                <a:srgbClr val="120742"/>
              </a:solidFill>
              <a:prstDash val="lgDash"/>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29980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6A1C7-F3E2-162B-040A-920B3636644D}"/>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F9D60E6E-C33C-D99B-DC04-84EA0CA2C69C}"/>
              </a:ext>
            </a:extLst>
          </p:cNvPr>
          <p:cNvSpPr txBox="1">
            <a:spLocks noGrp="1"/>
          </p:cNvSpPr>
          <p:nvPr>
            <p:ph type="title" idx="4294967295"/>
          </p:nvPr>
        </p:nvSpPr>
        <p:spPr>
          <a:xfrm>
            <a:off x="375236" y="1778384"/>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Access to Visit Wales Website | 2025 Trips</a:t>
            </a:r>
          </a:p>
        </p:txBody>
      </p:sp>
      <p:sp>
        <p:nvSpPr>
          <p:cNvPr id="9" name="Title 5">
            <a:extLst>
              <a:ext uri="{FF2B5EF4-FFF2-40B4-BE49-F238E27FC236}">
                <a16:creationId xmlns:a16="http://schemas.microsoft.com/office/drawing/2014/main" id="{B11CA813-2F6B-3DD8-9710-FF1DA6C3A1C3}"/>
              </a:ext>
            </a:extLst>
          </p:cNvPr>
          <p:cNvSpPr txBox="1">
            <a:spLocks/>
          </p:cNvSpPr>
          <p:nvPr/>
        </p:nvSpPr>
        <p:spPr>
          <a:xfrm>
            <a:off x="359999" y="289160"/>
            <a:ext cx="6636695" cy="1133240"/>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a:t>Most users accessed the Visit Wales website from home. Mobile device usage was higher than desktop/laptop use, especially among those visiting the site whilst already on a trip to Wales.</a:t>
            </a:r>
            <a:endParaRPr lang="en-GB" b="1" noProof="0"/>
          </a:p>
        </p:txBody>
      </p:sp>
      <p:graphicFrame>
        <p:nvGraphicFramePr>
          <p:cNvPr id="6" name="Chart 5" descr="Bar chart showing how visitors accessed the Visit Wales website. Mobile phones were the most common device used to visit the website, followed by desktop or laptop computers. The pattern was broadly consistent across visitor groups, highlighting the importance of mobile-friendly digital content.">
            <a:extLst>
              <a:ext uri="{FF2B5EF4-FFF2-40B4-BE49-F238E27FC236}">
                <a16:creationId xmlns:a16="http://schemas.microsoft.com/office/drawing/2014/main" id="{A2CBB80F-B323-CAA1-0F53-2CC28E1A932C}"/>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161954968"/>
              </p:ext>
            </p:extLst>
          </p:nvPr>
        </p:nvGraphicFramePr>
        <p:xfrm>
          <a:off x="753349" y="1645409"/>
          <a:ext cx="6243345" cy="33305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Table 11">
            <a:extLst>
              <a:ext uri="{FF2B5EF4-FFF2-40B4-BE49-F238E27FC236}">
                <a16:creationId xmlns:a16="http://schemas.microsoft.com/office/drawing/2014/main" id="{D8E0F042-3380-6E20-ADE5-5EABA512CA4F}"/>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259060924"/>
              </p:ext>
            </p:extLst>
          </p:nvPr>
        </p:nvGraphicFramePr>
        <p:xfrm>
          <a:off x="226745" y="4628156"/>
          <a:ext cx="6551126" cy="1224280"/>
        </p:xfrm>
        <a:graphic>
          <a:graphicData uri="http://schemas.openxmlformats.org/drawingml/2006/table">
            <a:tbl>
              <a:tblPr firstRow="1" bandRow="1">
                <a:tableStyleId>{5C22544A-7EE6-4342-B048-85BDC9FD1C3A}</a:tableStyleId>
              </a:tblPr>
              <a:tblGrid>
                <a:gridCol w="765359">
                  <a:extLst>
                    <a:ext uri="{9D8B030D-6E8A-4147-A177-3AD203B41FA5}">
                      <a16:colId xmlns:a16="http://schemas.microsoft.com/office/drawing/2014/main" val="2594540140"/>
                    </a:ext>
                  </a:extLst>
                </a:gridCol>
                <a:gridCol w="1928589">
                  <a:extLst>
                    <a:ext uri="{9D8B030D-6E8A-4147-A177-3AD203B41FA5}">
                      <a16:colId xmlns:a16="http://schemas.microsoft.com/office/drawing/2014/main" val="2319858019"/>
                    </a:ext>
                  </a:extLst>
                </a:gridCol>
                <a:gridCol w="1928589">
                  <a:extLst>
                    <a:ext uri="{9D8B030D-6E8A-4147-A177-3AD203B41FA5}">
                      <a16:colId xmlns:a16="http://schemas.microsoft.com/office/drawing/2014/main" val="2725203612"/>
                    </a:ext>
                  </a:extLst>
                </a:gridCol>
                <a:gridCol w="1928589">
                  <a:extLst>
                    <a:ext uri="{9D8B030D-6E8A-4147-A177-3AD203B41FA5}">
                      <a16:colId xmlns:a16="http://schemas.microsoft.com/office/drawing/2014/main" val="2883182107"/>
                    </a:ext>
                  </a:extLst>
                </a:gridCol>
              </a:tblGrid>
              <a:tr h="370840">
                <a:tc>
                  <a:txBody>
                    <a:bodyPr/>
                    <a:lstStyle/>
                    <a:p>
                      <a:pPr algn="ctr"/>
                      <a:endParaRPr lang="en-GB" sz="1400" b="0">
                        <a:solidFill>
                          <a:srgbClr val="002060"/>
                        </a:solidFill>
                      </a:endParaRPr>
                    </a:p>
                  </a:txBody>
                  <a:tcPr anchor="ctr">
                    <a:lnL w="6350" cap="flat" cmpd="sng" algn="ctr">
                      <a:no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b="0">
                          <a:solidFill>
                            <a:srgbClr val="002060"/>
                          </a:solidFill>
                        </a:rPr>
                        <a:t>At Home</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b="0">
                          <a:solidFill>
                            <a:srgbClr val="002060"/>
                          </a:solidFill>
                        </a:rPr>
                        <a:t>During a trip to Wales</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b="0">
                          <a:solidFill>
                            <a:srgbClr val="002060"/>
                          </a:solidFill>
                        </a:rPr>
                        <a:t>At work</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73339812"/>
                  </a:ext>
                </a:extLst>
              </a:tr>
              <a:tr h="426720">
                <a:tc>
                  <a:txBody>
                    <a:bodyPr/>
                    <a:lstStyle/>
                    <a:p>
                      <a:pPr algn="ctr"/>
                      <a:r>
                        <a:rPr lang="en-GB" sz="1100" b="0">
                          <a:solidFill>
                            <a:srgbClr val="002060"/>
                          </a:solidFill>
                        </a:rPr>
                        <a:t>Laptop/</a:t>
                      </a:r>
                    </a:p>
                    <a:p>
                      <a:pPr algn="ctr"/>
                      <a:r>
                        <a:rPr lang="en-GB" sz="1100" b="0">
                          <a:solidFill>
                            <a:srgbClr val="002060"/>
                          </a:solidFill>
                        </a:rPr>
                        <a:t>Desktop</a:t>
                      </a:r>
                    </a:p>
                  </a:txBody>
                  <a:tcPr>
                    <a:lnL w="6350" cap="flat" cmpd="sng" algn="ctr">
                      <a:no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200" b="0">
                          <a:solidFill>
                            <a:srgbClr val="002060"/>
                          </a:solidFill>
                        </a:rPr>
                        <a:t>57%</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200" b="0">
                          <a:solidFill>
                            <a:srgbClr val="002060"/>
                          </a:solidFill>
                        </a:rPr>
                        <a:t>18%</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200" b="0">
                          <a:solidFill>
                            <a:srgbClr val="002060"/>
                          </a:solidFill>
                        </a:rPr>
                        <a:t>51%</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319538"/>
                  </a:ext>
                </a:extLst>
              </a:tr>
              <a:tr h="426720">
                <a:tc>
                  <a:txBody>
                    <a:bodyPr/>
                    <a:lstStyle/>
                    <a:p>
                      <a:pPr algn="ctr"/>
                      <a:r>
                        <a:rPr lang="en-GB" sz="1100" b="0">
                          <a:solidFill>
                            <a:srgbClr val="002060"/>
                          </a:solidFill>
                        </a:rPr>
                        <a:t>Mobile</a:t>
                      </a:r>
                    </a:p>
                  </a:txBody>
                  <a:tcPr>
                    <a:lnL w="6350" cap="flat" cmpd="sng" algn="ctr">
                      <a:no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200" b="0">
                          <a:solidFill>
                            <a:srgbClr val="002060"/>
                          </a:solidFill>
                        </a:rPr>
                        <a:t>72%</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200" b="0">
                          <a:solidFill>
                            <a:srgbClr val="002060"/>
                          </a:solidFill>
                        </a:rPr>
                        <a:t>93%</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200" b="0" dirty="0">
                          <a:solidFill>
                            <a:srgbClr val="002060"/>
                          </a:solidFill>
                        </a:rPr>
                        <a:t>64%</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91710195"/>
                  </a:ext>
                </a:extLst>
              </a:tr>
            </a:tbl>
          </a:graphicData>
        </a:graphic>
      </p:graphicFrame>
      <p:sp>
        <p:nvSpPr>
          <p:cNvPr id="10" name="Text Placeholder 3">
            <a:extLst>
              <a:ext uri="{FF2B5EF4-FFF2-40B4-BE49-F238E27FC236}">
                <a16:creationId xmlns:a16="http://schemas.microsoft.com/office/drawing/2014/main" id="{B7F48692-198B-7EDC-BAA5-5DF663EC41FB}"/>
              </a:ext>
            </a:extLst>
          </p:cNvPr>
          <p:cNvSpPr txBox="1">
            <a:spLocks/>
          </p:cNvSpPr>
          <p:nvPr/>
        </p:nvSpPr>
        <p:spPr>
          <a:xfrm>
            <a:off x="207695" y="6019565"/>
            <a:ext cx="6788999" cy="54927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A20. In the past 12 months, what devices did you use to access the Visit Wales website?  Who visited Visit Wales website, n=1,9</a:t>
            </a:r>
            <a:r>
              <a:rPr lang="en-GB" sz="1200">
                <a:solidFill>
                  <a:schemeClr val="tx1"/>
                </a:solidFill>
              </a:rPr>
              <a:t>88</a:t>
            </a:r>
            <a:r>
              <a:rPr lang="en-GB" sz="1200" noProof="0">
                <a:solidFill>
                  <a:schemeClr val="tx1"/>
                </a:solidFill>
              </a:rPr>
              <a:t>, at home n=</a:t>
            </a:r>
            <a:r>
              <a:rPr lang="en-GB" sz="1200">
                <a:solidFill>
                  <a:schemeClr val="tx1"/>
                </a:solidFill>
              </a:rPr>
              <a:t>1,965</a:t>
            </a:r>
            <a:r>
              <a:rPr lang="en-GB" sz="1200" noProof="0">
                <a:solidFill>
                  <a:schemeClr val="tx1"/>
                </a:solidFill>
              </a:rPr>
              <a:t>, during a trip n=</a:t>
            </a:r>
            <a:r>
              <a:rPr lang="en-GB" sz="1200">
                <a:solidFill>
                  <a:schemeClr val="tx1"/>
                </a:solidFill>
              </a:rPr>
              <a:t>936</a:t>
            </a:r>
            <a:r>
              <a:rPr lang="en-GB" sz="1200" noProof="0">
                <a:solidFill>
                  <a:schemeClr val="tx1"/>
                </a:solidFill>
              </a:rPr>
              <a:t>, and at work n=321.</a:t>
            </a:r>
          </a:p>
        </p:txBody>
      </p:sp>
      <p:pic>
        <p:nvPicPr>
          <p:cNvPr id="7170" name="Picture 2">
            <a:extLst>
              <a:ext uri="{FF2B5EF4-FFF2-40B4-BE49-F238E27FC236}">
                <a16:creationId xmlns:a16="http://schemas.microsoft.com/office/drawing/2014/main" id="{0BF41454-7F48-0DC1-0817-CCB935129C72}"/>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
          <a:stretch>
            <a:fillRect/>
          </a:stretch>
        </p:blipFill>
        <p:spPr bwMode="auto">
          <a:xfrm>
            <a:off x="7181474" y="0"/>
            <a:ext cx="5010525" cy="6619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281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87EFF-5F9D-0788-3EA5-3CF3921CAC0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ABA138E-A6E7-856E-7763-B6D836DCCEBD}"/>
              </a:ext>
            </a:extLst>
          </p:cNvPr>
          <p:cNvSpPr txBox="1">
            <a:spLocks noGrp="1"/>
          </p:cNvSpPr>
          <p:nvPr>
            <p:ph type="title" idx="4294967295"/>
          </p:nvPr>
        </p:nvSpPr>
        <p:spPr>
          <a:xfrm>
            <a:off x="360000" y="1537545"/>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Visit Wales Influence on Trip Decision | 2025 Trips</a:t>
            </a:r>
          </a:p>
        </p:txBody>
      </p:sp>
      <p:sp>
        <p:nvSpPr>
          <p:cNvPr id="16" name="Title 5">
            <a:extLst>
              <a:ext uri="{FF2B5EF4-FFF2-40B4-BE49-F238E27FC236}">
                <a16:creationId xmlns:a16="http://schemas.microsoft.com/office/drawing/2014/main" id="{7B51AD7C-1BF5-444A-A250-26368A15BD68}"/>
              </a:ext>
            </a:extLst>
          </p:cNvPr>
          <p:cNvSpPr txBox="1">
            <a:spLocks/>
          </p:cNvSpPr>
          <p:nvPr/>
        </p:nvSpPr>
        <p:spPr>
          <a:xfrm>
            <a:off x="360000" y="377489"/>
            <a:ext cx="11163302" cy="943382"/>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sz="1800" b="1" noProof="0"/>
              <a:t>21% stated that Visit Wales communications influenced their decision to visit Wales. Additionally, 26% reported that Visit Wales communications led them to travel to Wales outside of the peak summer months, and 16% reported that they led them to visit more areas than originally planned.</a:t>
            </a:r>
          </a:p>
        </p:txBody>
      </p:sp>
      <p:grpSp>
        <p:nvGrpSpPr>
          <p:cNvPr id="35" name="Group 34" descr="Two charts showing the influence of marketing communications on visitor decisions. Around one in five respondents felt communications influenced their decision to visit Wales.">
            <a:extLst>
              <a:ext uri="{FF2B5EF4-FFF2-40B4-BE49-F238E27FC236}">
                <a16:creationId xmlns:a16="http://schemas.microsoft.com/office/drawing/2014/main" id="{A3A5DD6B-169D-578B-0C84-0AD6DEB52568}"/>
              </a:ext>
              <a:ext uri="{C183D7F6-B498-43B3-948B-1728B52AA6E4}">
                <adec:decorative xmlns:adec="http://schemas.microsoft.com/office/drawing/2017/decorative" val="0"/>
              </a:ext>
            </a:extLst>
          </p:cNvPr>
          <p:cNvGrpSpPr/>
          <p:nvPr/>
        </p:nvGrpSpPr>
        <p:grpSpPr>
          <a:xfrm>
            <a:off x="0" y="1856116"/>
            <a:ext cx="4199597" cy="4222941"/>
            <a:chOff x="0" y="2461302"/>
            <a:chExt cx="4199597" cy="3299183"/>
          </a:xfrm>
        </p:grpSpPr>
        <p:graphicFrame>
          <p:nvGraphicFramePr>
            <p:cNvPr id="17" name="Chart 16">
              <a:extLst>
                <a:ext uri="{FF2B5EF4-FFF2-40B4-BE49-F238E27FC236}">
                  <a16:creationId xmlns:a16="http://schemas.microsoft.com/office/drawing/2014/main" id="{AA9E1E85-1B73-1AF6-AB67-32A3F1E9E42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704469476"/>
                </p:ext>
              </p:extLst>
            </p:nvPr>
          </p:nvGraphicFramePr>
          <p:xfrm>
            <a:off x="0" y="2461302"/>
            <a:ext cx="4199597" cy="3299183"/>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19">
              <a:extLst>
                <a:ext uri="{FF2B5EF4-FFF2-40B4-BE49-F238E27FC236}">
                  <a16:creationId xmlns:a16="http://schemas.microsoft.com/office/drawing/2014/main" id="{1E3B75CE-E13B-0AFD-4C64-1A24376449F3}"/>
                </a:ext>
                <a:ext uri="{C183D7F6-B498-43B3-948B-1728B52AA6E4}">
                  <adec:decorative xmlns:adec="http://schemas.microsoft.com/office/drawing/2017/decorative" val="1"/>
                </a:ext>
              </a:extLst>
            </p:cNvPr>
            <p:cNvSpPr txBox="1"/>
            <p:nvPr/>
          </p:nvSpPr>
          <p:spPr>
            <a:xfrm>
              <a:off x="434640" y="3153152"/>
              <a:ext cx="797810" cy="338554"/>
            </a:xfrm>
            <a:prstGeom prst="rect">
              <a:avLst/>
            </a:prstGeom>
            <a:noFill/>
          </p:spPr>
          <p:txBody>
            <a:bodyPr wrap="square" rtlCol="0">
              <a:spAutoFit/>
            </a:bodyPr>
            <a:lstStyle/>
            <a:p>
              <a:r>
                <a:rPr lang="en-GB" sz="1600" noProof="0">
                  <a:solidFill>
                    <a:srgbClr val="120742"/>
                  </a:solidFill>
                </a:rPr>
                <a:t>21%</a:t>
              </a:r>
            </a:p>
          </p:txBody>
        </p:sp>
        <p:grpSp>
          <p:nvGrpSpPr>
            <p:cNvPr id="27" name="Group 26">
              <a:extLst>
                <a:ext uri="{FF2B5EF4-FFF2-40B4-BE49-F238E27FC236}">
                  <a16:creationId xmlns:a16="http://schemas.microsoft.com/office/drawing/2014/main" id="{276EF8ED-58A0-BB18-7951-5696321D68D5}"/>
                </a:ext>
              </a:extLst>
            </p:cNvPr>
            <p:cNvGrpSpPr/>
            <p:nvPr/>
          </p:nvGrpSpPr>
          <p:grpSpPr>
            <a:xfrm>
              <a:off x="1081219" y="3038475"/>
              <a:ext cx="151231" cy="567908"/>
              <a:chOff x="1868069" y="3038475"/>
              <a:chExt cx="151231" cy="567908"/>
            </a:xfrm>
          </p:grpSpPr>
          <p:cxnSp>
            <p:nvCxnSpPr>
              <p:cNvPr id="11" name="Straight Connector 10">
                <a:extLst>
                  <a:ext uri="{FF2B5EF4-FFF2-40B4-BE49-F238E27FC236}">
                    <a16:creationId xmlns:a16="http://schemas.microsoft.com/office/drawing/2014/main" id="{65FF9121-1B7B-9C7D-D68E-58E3C71F629B}"/>
                  </a:ext>
                </a:extLst>
              </p:cNvPr>
              <p:cNvCxnSpPr/>
              <p:nvPr/>
            </p:nvCxnSpPr>
            <p:spPr>
              <a:xfrm>
                <a:off x="2019300" y="3038475"/>
                <a:ext cx="0" cy="567908"/>
              </a:xfrm>
              <a:prstGeom prst="line">
                <a:avLst/>
              </a:prstGeom>
              <a:ln>
                <a:solidFill>
                  <a:srgbClr val="92D050"/>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38E4EE6-904F-724E-AA4A-00B10620DE18}"/>
                  </a:ext>
                </a:extLst>
              </p:cNvPr>
              <p:cNvCxnSpPr>
                <a:cxnSpLocks/>
              </p:cNvCxnSpPr>
              <p:nvPr/>
            </p:nvCxnSpPr>
            <p:spPr>
              <a:xfrm flipH="1">
                <a:off x="1868069" y="3322429"/>
                <a:ext cx="151231" cy="0"/>
              </a:xfrm>
              <a:prstGeom prst="line">
                <a:avLst/>
              </a:prstGeom>
              <a:ln>
                <a:solidFill>
                  <a:srgbClr val="92D050"/>
                </a:solidFill>
              </a:ln>
              <a:effectLst/>
            </p:spPr>
            <p:style>
              <a:lnRef idx="2">
                <a:schemeClr val="accent1"/>
              </a:lnRef>
              <a:fillRef idx="0">
                <a:schemeClr val="accent1"/>
              </a:fillRef>
              <a:effectRef idx="1">
                <a:schemeClr val="accent1"/>
              </a:effectRef>
              <a:fontRef idx="minor">
                <a:schemeClr val="tx1"/>
              </a:fontRef>
            </p:style>
          </p:cxnSp>
        </p:grpSp>
      </p:grpSp>
      <p:sp>
        <p:nvSpPr>
          <p:cNvPr id="9" name="TextBox 8">
            <a:extLst>
              <a:ext uri="{FF2B5EF4-FFF2-40B4-BE49-F238E27FC236}">
                <a16:creationId xmlns:a16="http://schemas.microsoft.com/office/drawing/2014/main" id="{F7CB8270-DF43-D2D8-9576-37A697025094}"/>
              </a:ext>
            </a:extLst>
          </p:cNvPr>
          <p:cNvSpPr txBox="1"/>
          <p:nvPr/>
        </p:nvSpPr>
        <p:spPr>
          <a:xfrm>
            <a:off x="5006812" y="1537544"/>
            <a:ext cx="6107475" cy="307777"/>
          </a:xfrm>
          <a:prstGeom prst="rect">
            <a:avLst/>
          </a:prstGeom>
          <a:noFill/>
        </p:spPr>
        <p:txBody>
          <a:bodyPr wrap="square" rtlCol="0">
            <a:spAutoFit/>
          </a:bodyPr>
          <a:lstStyle/>
          <a:p>
            <a:r>
              <a:rPr lang="en-GB" sz="1400">
                <a:solidFill>
                  <a:srgbClr val="120742"/>
                </a:solidFill>
              </a:rPr>
              <a:t>Visit Wales Influence on Trip Behaviours | 2025 Trips</a:t>
            </a:r>
          </a:p>
        </p:txBody>
      </p:sp>
      <p:graphicFrame>
        <p:nvGraphicFramePr>
          <p:cNvPr id="34" name="Chart 33" descr="The main behavioural impact was encouraging visits outside the summer period, followed by inspiring visitors to explore areas they had not previously visited.">
            <a:extLst>
              <a:ext uri="{FF2B5EF4-FFF2-40B4-BE49-F238E27FC236}">
                <a16:creationId xmlns:a16="http://schemas.microsoft.com/office/drawing/2014/main" id="{9B8EAA09-490F-6F30-FDE9-4BF1CC92D497}"/>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510149854"/>
              </p:ext>
            </p:extLst>
          </p:nvPr>
        </p:nvGraphicFramePr>
        <p:xfrm>
          <a:off x="4441373" y="1856116"/>
          <a:ext cx="7619998" cy="4244533"/>
        </p:xfrm>
        <a:graphic>
          <a:graphicData uri="http://schemas.openxmlformats.org/drawingml/2006/chart">
            <c:chart xmlns:c="http://schemas.openxmlformats.org/drawingml/2006/chart" xmlns:r="http://schemas.openxmlformats.org/officeDocument/2006/relationships" r:id="rId4"/>
          </a:graphicData>
        </a:graphic>
      </p:graphicFrame>
      <p:cxnSp>
        <p:nvCxnSpPr>
          <p:cNvPr id="2" name="Straight Connector 1">
            <a:extLst>
              <a:ext uri="{FF2B5EF4-FFF2-40B4-BE49-F238E27FC236}">
                <a16:creationId xmlns:a16="http://schemas.microsoft.com/office/drawing/2014/main" id="{38313E29-8B82-A400-7E52-02E8C1D7423C}"/>
              </a:ext>
              <a:ext uri="{C183D7F6-B498-43B3-948B-1728B52AA6E4}">
                <adec:decorative xmlns:adec="http://schemas.microsoft.com/office/drawing/2017/decorative" val="1"/>
              </a:ext>
            </a:extLst>
          </p:cNvPr>
          <p:cNvCxnSpPr>
            <a:cxnSpLocks/>
          </p:cNvCxnSpPr>
          <p:nvPr/>
        </p:nvCxnSpPr>
        <p:spPr>
          <a:xfrm flipH="1">
            <a:off x="5006812" y="2484120"/>
            <a:ext cx="6923931" cy="0"/>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8" name="Text Placeholder 3">
            <a:extLst>
              <a:ext uri="{FF2B5EF4-FFF2-40B4-BE49-F238E27FC236}">
                <a16:creationId xmlns:a16="http://schemas.microsoft.com/office/drawing/2014/main" id="{2B55DD0C-88D4-AC57-7716-C8E2E67BE56D}"/>
              </a:ext>
              <a:ext uri="{C183D7F6-B498-43B3-948B-1728B52AA6E4}">
                <adec:decorative xmlns:adec="http://schemas.microsoft.com/office/drawing/2017/decorative" val="0"/>
              </a:ext>
            </a:extLst>
          </p:cNvPr>
          <p:cNvSpPr txBox="1">
            <a:spLocks/>
          </p:cNvSpPr>
          <p:nvPr/>
        </p:nvSpPr>
        <p:spPr>
          <a:xfrm>
            <a:off x="360000" y="6090913"/>
            <a:ext cx="11353800" cy="40963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A22. On a scale of 1 to 5 where 1 means ‘no influence at ’ and 5 means 'a major influence', what influence, if any, did Visit Wales communications have on your decision to take a short break or holiday in 2025?  A23. In 2025, did Visit Wales communications impact your behaviour in any of the following ways...  </a:t>
            </a:r>
          </a:p>
          <a:p>
            <a:pPr marL="0" indent="0">
              <a:buNone/>
            </a:pPr>
            <a:r>
              <a:rPr lang="en-GB" sz="1200" noProof="0">
                <a:solidFill>
                  <a:schemeClr val="tx1"/>
                </a:solidFill>
              </a:rPr>
              <a:t>2025 Wales trip takers, n=2,408. </a:t>
            </a:r>
          </a:p>
        </p:txBody>
      </p:sp>
    </p:spTree>
    <p:extLst>
      <p:ext uri="{BB962C8B-B14F-4D97-AF65-F5344CB8AC3E}">
        <p14:creationId xmlns:p14="http://schemas.microsoft.com/office/powerpoint/2010/main" val="1082758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3DE55-0B43-6F16-D697-AF5D44D8A994}"/>
            </a:ext>
          </a:extLst>
        </p:cNvPr>
        <p:cNvGrpSpPr/>
        <p:nvPr/>
      </p:nvGrpSpPr>
      <p:grpSpPr>
        <a:xfrm>
          <a:off x="0" y="0"/>
          <a:ext cx="0" cy="0"/>
          <a:chOff x="0" y="0"/>
          <a:chExt cx="0" cy="0"/>
        </a:xfrm>
      </p:grpSpPr>
      <p:sp>
        <p:nvSpPr>
          <p:cNvPr id="25" name="Title 24">
            <a:extLst>
              <a:ext uri="{FF2B5EF4-FFF2-40B4-BE49-F238E27FC236}">
                <a16:creationId xmlns:a16="http://schemas.microsoft.com/office/drawing/2014/main" id="{2412783D-4F2A-F0A4-6905-D8CE02403653}"/>
              </a:ext>
            </a:extLst>
          </p:cNvPr>
          <p:cNvSpPr txBox="1">
            <a:spLocks noGrp="1"/>
          </p:cNvSpPr>
          <p:nvPr>
            <p:ph type="title" idx="4294967295"/>
          </p:nvPr>
        </p:nvSpPr>
        <p:spPr>
          <a:xfrm>
            <a:off x="360000" y="1365949"/>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Types of communication seen and perceived level of influence | 2025 Trips</a:t>
            </a:r>
          </a:p>
        </p:txBody>
      </p:sp>
      <p:sp>
        <p:nvSpPr>
          <p:cNvPr id="12" name="Title 5">
            <a:extLst>
              <a:ext uri="{FF2B5EF4-FFF2-40B4-BE49-F238E27FC236}">
                <a16:creationId xmlns:a16="http://schemas.microsoft.com/office/drawing/2014/main" id="{B0B22326-770E-BF9C-488E-5FC08D8C9138}"/>
              </a:ext>
            </a:extLst>
          </p:cNvPr>
          <p:cNvSpPr txBox="1">
            <a:spLocks/>
          </p:cNvSpPr>
          <p:nvPr/>
        </p:nvSpPr>
        <p:spPr>
          <a:xfrm>
            <a:off x="360000" y="336994"/>
            <a:ext cx="11622450"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latin typeface="Arial" panose="020B0604020202020204" pitchFamily="34" charset="0"/>
                <a:cs typeface="Arial" panose="020B0604020202020204" pitchFamily="34" charset="0"/>
              </a:rPr>
              <a:t>A large proportion saw </a:t>
            </a:r>
            <a:r>
              <a:rPr lang="en-GB" b="1" noProof="0"/>
              <a:t>no campaign related materials, however around a third saw communications about </a:t>
            </a:r>
            <a:r>
              <a:rPr lang="en-GB" b="1" i="1" noProof="0"/>
              <a:t>new reasons to visit all year round</a:t>
            </a:r>
            <a:r>
              <a:rPr lang="en-GB" b="1"/>
              <a:t>. Respondents reported </a:t>
            </a:r>
            <a:r>
              <a:rPr lang="en-GB" b="1" i="1"/>
              <a:t>New places </a:t>
            </a:r>
            <a:r>
              <a:rPr lang="en-GB" b="1"/>
              <a:t>as the most influential communication type.</a:t>
            </a:r>
            <a:endParaRPr lang="en-GB" b="1" noProof="0"/>
          </a:p>
        </p:txBody>
      </p:sp>
      <p:graphicFrame>
        <p:nvGraphicFramePr>
          <p:cNvPr id="2" name="Table 1">
            <a:extLst>
              <a:ext uri="{FF2B5EF4-FFF2-40B4-BE49-F238E27FC236}">
                <a16:creationId xmlns:a16="http://schemas.microsoft.com/office/drawing/2014/main" id="{424056A4-235F-D8DA-08E5-EEABAD888799}"/>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63634269"/>
              </p:ext>
            </p:extLst>
          </p:nvPr>
        </p:nvGraphicFramePr>
        <p:xfrm>
          <a:off x="3146016" y="1468519"/>
          <a:ext cx="6918547" cy="4287283"/>
        </p:xfrm>
        <a:graphic>
          <a:graphicData uri="http://schemas.openxmlformats.org/drawingml/2006/table">
            <a:tbl>
              <a:tblPr firstRow="1" bandRow="1">
                <a:tableStyleId>{5C22544A-7EE6-4342-B048-85BDC9FD1C3A}</a:tableStyleId>
              </a:tblPr>
              <a:tblGrid>
                <a:gridCol w="5053653">
                  <a:extLst>
                    <a:ext uri="{9D8B030D-6E8A-4147-A177-3AD203B41FA5}">
                      <a16:colId xmlns:a16="http://schemas.microsoft.com/office/drawing/2014/main" val="2457979750"/>
                    </a:ext>
                  </a:extLst>
                </a:gridCol>
                <a:gridCol w="1864894">
                  <a:extLst>
                    <a:ext uri="{9D8B030D-6E8A-4147-A177-3AD203B41FA5}">
                      <a16:colId xmlns:a16="http://schemas.microsoft.com/office/drawing/2014/main" val="1815352964"/>
                    </a:ext>
                  </a:extLst>
                </a:gridCol>
              </a:tblGrid>
              <a:tr h="629122">
                <a:tc>
                  <a:txBody>
                    <a:bodyPr/>
                    <a:lstStyle/>
                    <a:p>
                      <a:pPr algn="ctr"/>
                      <a:endParaRPr lang="en-GB"/>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b="0">
                          <a:solidFill>
                            <a:srgbClr val="120742"/>
                          </a:solidFill>
                        </a:rPr>
                        <a:t>Very/Extremely Influential</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03699709"/>
                  </a:ext>
                </a:extLst>
              </a:tr>
              <a:tr h="733472">
                <a:tc>
                  <a:txBody>
                    <a:bodyPr/>
                    <a:lstStyle/>
                    <a:p>
                      <a:pPr algn="ctr"/>
                      <a:endParaRPr lang="en-GB"/>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4172352"/>
                  </a:ext>
                </a:extLst>
              </a:tr>
              <a:tr h="733472">
                <a:tc>
                  <a:txBody>
                    <a:bodyPr/>
                    <a:lstStyle/>
                    <a:p>
                      <a:pPr algn="ctr"/>
                      <a:endParaRPr lang="en-GB"/>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1">
                          <a:solidFill>
                            <a:srgbClr val="120742"/>
                          </a:solidFill>
                        </a:rPr>
                        <a:t>28%</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9390575"/>
                  </a:ext>
                </a:extLst>
              </a:tr>
              <a:tr h="733472">
                <a:tc>
                  <a:txBody>
                    <a:bodyPr/>
                    <a:lstStyle/>
                    <a:p>
                      <a:pPr algn="ctr"/>
                      <a:endParaRPr lang="en-GB"/>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1">
                          <a:solidFill>
                            <a:srgbClr val="120742"/>
                          </a:solidFill>
                        </a:rPr>
                        <a:t>37%</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6801322"/>
                  </a:ext>
                </a:extLst>
              </a:tr>
              <a:tr h="724273">
                <a:tc>
                  <a:txBody>
                    <a:bodyPr/>
                    <a:lstStyle/>
                    <a:p>
                      <a:pPr algn="ctr"/>
                      <a:endParaRPr lang="en-GB"/>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1">
                          <a:solidFill>
                            <a:srgbClr val="120742"/>
                          </a:solidFill>
                        </a:rPr>
                        <a:t>27%</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8970430"/>
                  </a:ext>
                </a:extLst>
              </a:tr>
              <a:tr h="733472">
                <a:tc>
                  <a:txBody>
                    <a:bodyPr/>
                    <a:lstStyle/>
                    <a:p>
                      <a:pPr algn="ctr"/>
                      <a:endParaRPr lang="en-GB"/>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b="1" dirty="0">
                          <a:solidFill>
                            <a:srgbClr val="120742"/>
                          </a:solidFill>
                        </a:rPr>
                        <a:t>29%</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2931773"/>
                  </a:ext>
                </a:extLst>
              </a:tr>
            </a:tbl>
          </a:graphicData>
        </a:graphic>
      </p:graphicFrame>
      <p:graphicFrame>
        <p:nvGraphicFramePr>
          <p:cNvPr id="8" name="Chart 7" descr="The most commonly seen theme was ‘new reasons to visit all year-round’, reported by around one in three respondents. Among those who saw campaign themes, ‘new places’ was considered the most influential, followed by ‘new activities’ and ‘all year-round reasons’.">
            <a:extLst>
              <a:ext uri="{FF2B5EF4-FFF2-40B4-BE49-F238E27FC236}">
                <a16:creationId xmlns:a16="http://schemas.microsoft.com/office/drawing/2014/main" id="{21BD2430-FD45-C9F3-1A7F-950CDF57BED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950250398"/>
              </p:ext>
            </p:extLst>
          </p:nvPr>
        </p:nvGraphicFramePr>
        <p:xfrm>
          <a:off x="813262" y="1924216"/>
          <a:ext cx="7217593" cy="4003633"/>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Connector 4">
            <a:extLst>
              <a:ext uri="{FF2B5EF4-FFF2-40B4-BE49-F238E27FC236}">
                <a16:creationId xmlns:a16="http://schemas.microsoft.com/office/drawing/2014/main" id="{F96E516A-7779-4824-F232-8328BA2799A8}"/>
              </a:ext>
              <a:ext uri="{C183D7F6-B498-43B3-948B-1728B52AA6E4}">
                <adec:decorative xmlns:adec="http://schemas.microsoft.com/office/drawing/2017/decorative" val="1"/>
              </a:ext>
            </a:extLst>
          </p:cNvPr>
          <p:cNvCxnSpPr>
            <a:cxnSpLocks/>
          </p:cNvCxnSpPr>
          <p:nvPr/>
        </p:nvCxnSpPr>
        <p:spPr>
          <a:xfrm>
            <a:off x="6699343" y="3211112"/>
            <a:ext cx="2129516" cy="0"/>
          </a:xfrm>
          <a:prstGeom prst="line">
            <a:avLst/>
          </a:prstGeom>
          <a:ln w="9525">
            <a:solidFill>
              <a:srgbClr val="120742"/>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3E421DC-DB47-1EAC-0B97-2B38C0E87A66}"/>
              </a:ext>
              <a:ext uri="{C183D7F6-B498-43B3-948B-1728B52AA6E4}">
                <adec:decorative xmlns:adec="http://schemas.microsoft.com/office/drawing/2017/decorative" val="1"/>
              </a:ext>
            </a:extLst>
          </p:cNvPr>
          <p:cNvCxnSpPr>
            <a:cxnSpLocks/>
          </p:cNvCxnSpPr>
          <p:nvPr/>
        </p:nvCxnSpPr>
        <p:spPr>
          <a:xfrm>
            <a:off x="6207579" y="3935569"/>
            <a:ext cx="2621280" cy="0"/>
          </a:xfrm>
          <a:prstGeom prst="line">
            <a:avLst/>
          </a:prstGeom>
          <a:ln w="9525">
            <a:solidFill>
              <a:srgbClr val="120742"/>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9BA997B-E913-0496-2997-1853801668BC}"/>
              </a:ext>
              <a:ext uri="{C183D7F6-B498-43B3-948B-1728B52AA6E4}">
                <adec:decorative xmlns:adec="http://schemas.microsoft.com/office/drawing/2017/decorative" val="1"/>
              </a:ext>
            </a:extLst>
          </p:cNvPr>
          <p:cNvCxnSpPr>
            <a:cxnSpLocks/>
          </p:cNvCxnSpPr>
          <p:nvPr/>
        </p:nvCxnSpPr>
        <p:spPr>
          <a:xfrm>
            <a:off x="5153841" y="4673991"/>
            <a:ext cx="3675018" cy="0"/>
          </a:xfrm>
          <a:prstGeom prst="line">
            <a:avLst/>
          </a:prstGeom>
          <a:ln w="9525">
            <a:solidFill>
              <a:srgbClr val="120742"/>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E7FB5532-99C0-155D-3720-D4AAF1130BC9}"/>
              </a:ext>
              <a:ext uri="{C183D7F6-B498-43B3-948B-1728B52AA6E4}">
                <adec:decorative xmlns:adec="http://schemas.microsoft.com/office/drawing/2017/decorative" val="1"/>
              </a:ext>
            </a:extLst>
          </p:cNvPr>
          <p:cNvCxnSpPr>
            <a:cxnSpLocks/>
          </p:cNvCxnSpPr>
          <p:nvPr/>
        </p:nvCxnSpPr>
        <p:spPr>
          <a:xfrm>
            <a:off x="4962253" y="5432772"/>
            <a:ext cx="3866606" cy="0"/>
          </a:xfrm>
          <a:prstGeom prst="line">
            <a:avLst/>
          </a:prstGeom>
          <a:ln w="9525">
            <a:solidFill>
              <a:srgbClr val="120742"/>
            </a:solidFill>
            <a:prstDash val="lgDash"/>
          </a:ln>
          <a:effectLst/>
        </p:spPr>
        <p:style>
          <a:lnRef idx="2">
            <a:schemeClr val="accent1"/>
          </a:lnRef>
          <a:fillRef idx="0">
            <a:schemeClr val="accent1"/>
          </a:fillRef>
          <a:effectRef idx="1">
            <a:schemeClr val="accent1"/>
          </a:effectRef>
          <a:fontRef idx="minor">
            <a:schemeClr val="tx1"/>
          </a:fontRef>
        </p:style>
      </p:cxnSp>
      <p:sp>
        <p:nvSpPr>
          <p:cNvPr id="21" name="Rectangle: Rounded Corners 20">
            <a:extLst>
              <a:ext uri="{FF2B5EF4-FFF2-40B4-BE49-F238E27FC236}">
                <a16:creationId xmlns:a16="http://schemas.microsoft.com/office/drawing/2014/main" id="{D15E0733-00DF-C897-70B5-7A44B057B763}"/>
              </a:ext>
              <a:ext uri="{C183D7F6-B498-43B3-948B-1728B52AA6E4}">
                <adec:decorative xmlns:adec="http://schemas.microsoft.com/office/drawing/2017/decorative" val="0"/>
              </a:ext>
            </a:extLst>
          </p:cNvPr>
          <p:cNvSpPr/>
          <p:nvPr/>
        </p:nvSpPr>
        <p:spPr>
          <a:xfrm>
            <a:off x="8828860" y="3014944"/>
            <a:ext cx="591366" cy="358476"/>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38D6952A-7CC0-94C4-46DC-FB65E423C597}"/>
              </a:ext>
              <a:ext uri="{C183D7F6-B498-43B3-948B-1728B52AA6E4}">
                <adec:decorative xmlns:adec="http://schemas.microsoft.com/office/drawing/2017/decorative" val="0"/>
              </a:ext>
            </a:extLst>
          </p:cNvPr>
          <p:cNvSpPr/>
          <p:nvPr/>
        </p:nvSpPr>
        <p:spPr>
          <a:xfrm>
            <a:off x="8828860" y="3752200"/>
            <a:ext cx="591366" cy="358476"/>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F86F597D-7E4E-B2FE-5A61-8CCC13470FF3}"/>
              </a:ext>
              <a:ext uri="{C183D7F6-B498-43B3-948B-1728B52AA6E4}">
                <adec:decorative xmlns:adec="http://schemas.microsoft.com/office/drawing/2017/decorative" val="0"/>
              </a:ext>
            </a:extLst>
          </p:cNvPr>
          <p:cNvSpPr/>
          <p:nvPr/>
        </p:nvSpPr>
        <p:spPr>
          <a:xfrm>
            <a:off x="8828860" y="4480788"/>
            <a:ext cx="591366" cy="358476"/>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200BA14F-37D1-9926-38CB-66C2EDB63DDB}"/>
              </a:ext>
              <a:ext uri="{C183D7F6-B498-43B3-948B-1728B52AA6E4}">
                <adec:decorative xmlns:adec="http://schemas.microsoft.com/office/drawing/2017/decorative" val="0"/>
              </a:ext>
            </a:extLst>
          </p:cNvPr>
          <p:cNvSpPr/>
          <p:nvPr/>
        </p:nvSpPr>
        <p:spPr>
          <a:xfrm>
            <a:off x="8828860" y="5216455"/>
            <a:ext cx="591366" cy="358476"/>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ext Placeholder 3">
            <a:extLst>
              <a:ext uri="{FF2B5EF4-FFF2-40B4-BE49-F238E27FC236}">
                <a16:creationId xmlns:a16="http://schemas.microsoft.com/office/drawing/2014/main" id="{B5B10909-6C81-56E7-C95F-7245A9942477}"/>
              </a:ext>
            </a:extLst>
          </p:cNvPr>
          <p:cNvSpPr txBox="1">
            <a:spLocks/>
          </p:cNvSpPr>
          <p:nvPr/>
        </p:nvSpPr>
        <p:spPr>
          <a:xfrm>
            <a:off x="360000" y="5971271"/>
            <a:ext cx="11353800" cy="665074"/>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a:solidFill>
                  <a:schemeClr val="tx1"/>
                </a:solidFill>
              </a:rPr>
              <a:t>A23a. In 2025, did you see any communication promoting Wales in relation to the following? 2025 Wales trip takers, n=2,408 </a:t>
            </a:r>
          </a:p>
          <a:p>
            <a:pPr marL="0" indent="0">
              <a:buNone/>
            </a:pPr>
            <a:r>
              <a:rPr lang="en-GB" sz="1000" noProof="0">
                <a:solidFill>
                  <a:schemeClr val="tx1"/>
                </a:solidFill>
              </a:rPr>
              <a:t>A23b. And how influential were they on your decision to take a trip in Wales in 2025. 2025 Wales trip takers, new reasons to visit all year-round n=</a:t>
            </a:r>
            <a:r>
              <a:rPr lang="en-GB" sz="1000">
                <a:solidFill>
                  <a:schemeClr val="tx1"/>
                </a:solidFill>
              </a:rPr>
              <a:t>787,</a:t>
            </a:r>
            <a:r>
              <a:rPr lang="en-GB" sz="1000" noProof="0">
                <a:solidFill>
                  <a:schemeClr val="tx1"/>
                </a:solidFill>
              </a:rPr>
              <a:t> new places n=656, new events n=388 &amp; new activities n=347.</a:t>
            </a:r>
          </a:p>
        </p:txBody>
      </p:sp>
    </p:spTree>
    <p:extLst>
      <p:ext uri="{BB962C8B-B14F-4D97-AF65-F5344CB8AC3E}">
        <p14:creationId xmlns:p14="http://schemas.microsoft.com/office/powerpoint/2010/main" val="1063005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38C49-3EE4-DC85-0C73-9EE6C748551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57D6074-ADD1-F938-6D6E-449D22BDE36D}"/>
              </a:ext>
            </a:extLst>
          </p:cNvPr>
          <p:cNvSpPr txBox="1">
            <a:spLocks noGrp="1"/>
          </p:cNvSpPr>
          <p:nvPr>
            <p:ph type="title" idx="4294967295"/>
          </p:nvPr>
        </p:nvSpPr>
        <p:spPr>
          <a:xfrm>
            <a:off x="6422923" y="1797644"/>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Trip decision timings | 2025 Trips</a:t>
            </a:r>
          </a:p>
        </p:txBody>
      </p:sp>
      <p:sp>
        <p:nvSpPr>
          <p:cNvPr id="15" name="Title 5">
            <a:extLst>
              <a:ext uri="{FF2B5EF4-FFF2-40B4-BE49-F238E27FC236}">
                <a16:creationId xmlns:a16="http://schemas.microsoft.com/office/drawing/2014/main" id="{4BB073F9-E698-684B-A2BA-EFBA530EFC02}"/>
              </a:ext>
            </a:extLst>
          </p:cNvPr>
          <p:cNvSpPr txBox="1">
            <a:spLocks/>
          </p:cNvSpPr>
          <p:nvPr/>
        </p:nvSpPr>
        <p:spPr>
          <a:xfrm>
            <a:off x="6422923" y="423254"/>
            <a:ext cx="5534981" cy="1240046"/>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t>Almost three quarters of trip takers had already decided to take a trip to Wales in 2025 by the end of 2024. </a:t>
            </a:r>
          </a:p>
        </p:txBody>
      </p:sp>
      <p:graphicFrame>
        <p:nvGraphicFramePr>
          <p:cNvPr id="5" name="Chart 4" descr="Bar chart showing when visitors decided to take their trip to Wales. Nearly three-quarters had already decided to visit before becoming aware of Visit Wales communications, while a smaller proportion made their decision afterwards. ">
            <a:extLst>
              <a:ext uri="{FF2B5EF4-FFF2-40B4-BE49-F238E27FC236}">
                <a16:creationId xmlns:a16="http://schemas.microsoft.com/office/drawing/2014/main" id="{99D82401-B4F2-EB03-1903-ECDFB3802433}"/>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17913847"/>
              </p:ext>
            </p:extLst>
          </p:nvPr>
        </p:nvGraphicFramePr>
        <p:xfrm>
          <a:off x="6422923" y="2105421"/>
          <a:ext cx="5482056" cy="3833437"/>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 Placeholder 3">
            <a:extLst>
              <a:ext uri="{FF2B5EF4-FFF2-40B4-BE49-F238E27FC236}">
                <a16:creationId xmlns:a16="http://schemas.microsoft.com/office/drawing/2014/main" id="{610F5F1E-3B4C-3AC8-8C99-AB4C61269A8C}"/>
              </a:ext>
            </a:extLst>
          </p:cNvPr>
          <p:cNvSpPr txBox="1">
            <a:spLocks/>
          </p:cNvSpPr>
          <p:nvPr/>
        </p:nvSpPr>
        <p:spPr>
          <a:xfrm>
            <a:off x="6315527" y="6043291"/>
            <a:ext cx="5291291" cy="564313"/>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A24. Finally in this section, thinking back to the end of 2024, which of these statements best describes your plans at that time to visit Wales in 2025? </a:t>
            </a:r>
          </a:p>
          <a:p>
            <a:pPr marL="0" indent="0">
              <a:buNone/>
            </a:pPr>
            <a:r>
              <a:rPr lang="en-GB" sz="1200" noProof="0">
                <a:solidFill>
                  <a:schemeClr val="tx1"/>
                </a:solidFill>
              </a:rPr>
              <a:t>2025 Wales trip takers, n=2,408. </a:t>
            </a:r>
          </a:p>
        </p:txBody>
      </p:sp>
      <p:pic>
        <p:nvPicPr>
          <p:cNvPr id="10242" name="Picture 2">
            <a:extLst>
              <a:ext uri="{FF2B5EF4-FFF2-40B4-BE49-F238E27FC236}">
                <a16:creationId xmlns:a16="http://schemas.microsoft.com/office/drawing/2014/main" id="{20F6F093-06F5-A390-3EDE-7D5165F86A4F}"/>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0" y="0"/>
            <a:ext cx="6219825" cy="6607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367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E71F91E7-3199-1EA0-5AE4-8B7D71B65B4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6BD9C7D-4475-F31D-EE0E-B81967FCA76D}"/>
              </a:ext>
            </a:extLst>
          </p:cNvPr>
          <p:cNvSpPr txBox="1">
            <a:spLocks noGrp="1"/>
          </p:cNvSpPr>
          <p:nvPr>
            <p:ph type="title" idx="4294967295"/>
          </p:nvPr>
        </p:nvSpPr>
        <p:spPr>
          <a:xfrm>
            <a:off x="386467" y="2908857"/>
            <a:ext cx="626745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ARTIFICIAL INTELLIGENCE (AI)</a:t>
            </a:r>
          </a:p>
        </p:txBody>
      </p:sp>
      <p:pic>
        <p:nvPicPr>
          <p:cNvPr id="4" name="Picture 2">
            <a:extLst>
              <a:ext uri="{FF2B5EF4-FFF2-40B4-BE49-F238E27FC236}">
                <a16:creationId xmlns:a16="http://schemas.microsoft.com/office/drawing/2014/main" id="{D3333126-2E0E-3E96-F47B-05187222B97D}"/>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1DA8FD7-2F75-DF03-C75D-4919E976C13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
        <p:nvSpPr>
          <p:cNvPr id="3" name="TextBox 2">
            <a:extLst>
              <a:ext uri="{FF2B5EF4-FFF2-40B4-BE49-F238E27FC236}">
                <a16:creationId xmlns:a16="http://schemas.microsoft.com/office/drawing/2014/main" id="{D3B0F7B2-4362-8F74-B291-5C1C48ED330A}"/>
              </a:ext>
            </a:extLst>
          </p:cNvPr>
          <p:cNvSpPr txBox="1"/>
          <p:nvPr/>
        </p:nvSpPr>
        <p:spPr>
          <a:xfrm>
            <a:off x="386467" y="3429000"/>
            <a:ext cx="5709533" cy="553998"/>
          </a:xfrm>
          <a:prstGeom prst="rect">
            <a:avLst/>
          </a:prstGeom>
          <a:noFill/>
        </p:spPr>
        <p:txBody>
          <a:bodyPr wrap="square">
            <a:spAutoFit/>
          </a:bodyPr>
          <a:lstStyle/>
          <a:p>
            <a:pPr marL="0" indent="0">
              <a:buNone/>
            </a:pPr>
            <a:r>
              <a:rPr lang="en-US" sz="1000" i="1">
                <a:solidFill>
                  <a:schemeClr val="bg1"/>
                </a:solidFill>
              </a:rPr>
              <a:t>Note that these insights are based on audiences already engaged with Wales or VW touchpoints, and may therefore over represent ‘warm’ users. Less familiar audiences are likely to demonstrate different </a:t>
            </a:r>
            <a:r>
              <a:rPr lang="en-US" sz="1000" i="1" err="1">
                <a:solidFill>
                  <a:schemeClr val="bg1"/>
                </a:solidFill>
              </a:rPr>
              <a:t>behaviours</a:t>
            </a:r>
            <a:r>
              <a:rPr lang="en-US" sz="1000" i="1">
                <a:solidFill>
                  <a:schemeClr val="bg1"/>
                </a:solidFill>
              </a:rPr>
              <a:t>, including greater use of AI for initial discovery and orientation</a:t>
            </a:r>
            <a:endParaRPr lang="en-GB" sz="1000" i="1">
              <a:solidFill>
                <a:schemeClr val="bg1"/>
              </a:solidFill>
            </a:endParaRPr>
          </a:p>
        </p:txBody>
      </p:sp>
    </p:spTree>
    <p:extLst>
      <p:ext uri="{BB962C8B-B14F-4D97-AF65-F5344CB8AC3E}">
        <p14:creationId xmlns:p14="http://schemas.microsoft.com/office/powerpoint/2010/main" val="668968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AFD2-25B7-7B0E-816E-1BA2C84F73ED}"/>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E438E968-643A-DBC7-FBCB-16A4D4041FE8}"/>
              </a:ext>
            </a:extLst>
          </p:cNvPr>
          <p:cNvSpPr txBox="1">
            <a:spLocks noGrp="1"/>
          </p:cNvSpPr>
          <p:nvPr>
            <p:ph type="title" idx="4294967295"/>
          </p:nvPr>
        </p:nvSpPr>
        <p:spPr>
          <a:xfrm>
            <a:off x="359999" y="1919293"/>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Planning with AI | Wales trip takers</a:t>
            </a:r>
          </a:p>
        </p:txBody>
      </p:sp>
      <p:sp>
        <p:nvSpPr>
          <p:cNvPr id="12" name="Title 5">
            <a:extLst>
              <a:ext uri="{FF2B5EF4-FFF2-40B4-BE49-F238E27FC236}">
                <a16:creationId xmlns:a16="http://schemas.microsoft.com/office/drawing/2014/main" id="{8DE9BC81-8253-A14F-67CE-D20C872A15F1}"/>
              </a:ext>
            </a:extLst>
          </p:cNvPr>
          <p:cNvSpPr txBox="1">
            <a:spLocks/>
          </p:cNvSpPr>
          <p:nvPr/>
        </p:nvSpPr>
        <p:spPr>
          <a:xfrm>
            <a:off x="359999" y="346578"/>
            <a:ext cx="7258413" cy="960434"/>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noProof="0">
                <a:latin typeface="Arial" panose="020B0604020202020204" pitchFamily="34" charset="0"/>
                <a:cs typeface="Arial" panose="020B0604020202020204" pitchFamily="34" charset="0"/>
              </a:rPr>
              <a:t>91% of respondents</a:t>
            </a:r>
            <a:r>
              <a:rPr lang="en-US" b="1"/>
              <a:t> reported that they</a:t>
            </a:r>
            <a:r>
              <a:rPr lang="en-US" b="1" noProof="0">
                <a:latin typeface="Arial" panose="020B0604020202020204" pitchFamily="34" charset="0"/>
                <a:cs typeface="Arial" panose="020B0604020202020204" pitchFamily="34" charset="0"/>
              </a:rPr>
              <a:t> did not use AI to plan their trip to Wales in 2025. Among those who did, 5% used it for ideas and inspiration, 3% used it to create an itinerary, and 3% used it to find accommodation or travel options.</a:t>
            </a:r>
            <a:endParaRPr lang="en-GB" b="1" noProof="0"/>
          </a:p>
        </p:txBody>
      </p:sp>
      <p:graphicFrame>
        <p:nvGraphicFramePr>
          <p:cNvPr id="2" name="Chart 1" descr="Horizontal bar chart showing AI usage for trip planning. The vast majority of respondents did not use AI tools when planning their trip. Among the small proportion who did, the most common use was for ideas and inspiration, followed by creating itineraries and finding accommodation, transport or travel options.">
            <a:extLst>
              <a:ext uri="{FF2B5EF4-FFF2-40B4-BE49-F238E27FC236}">
                <a16:creationId xmlns:a16="http://schemas.microsoft.com/office/drawing/2014/main" id="{1EA0E183-8D37-BF11-CA08-9606A64DFAB1}"/>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935347188"/>
              </p:ext>
            </p:extLst>
          </p:nvPr>
        </p:nvGraphicFramePr>
        <p:xfrm>
          <a:off x="-1639239" y="2265910"/>
          <a:ext cx="8682182" cy="3436090"/>
        </p:xfrm>
        <a:graphic>
          <a:graphicData uri="http://schemas.openxmlformats.org/drawingml/2006/chart">
            <c:chart xmlns:c="http://schemas.openxmlformats.org/drawingml/2006/chart" xmlns:r="http://schemas.openxmlformats.org/officeDocument/2006/relationships" r:id="rId3"/>
          </a:graphicData>
        </a:graphic>
      </p:graphicFrame>
      <p:pic>
        <p:nvPicPr>
          <p:cNvPr id="14" name="Picture Placeholder 13">
            <a:extLst>
              <a:ext uri="{FF2B5EF4-FFF2-40B4-BE49-F238E27FC236}">
                <a16:creationId xmlns:a16="http://schemas.microsoft.com/office/drawing/2014/main" id="{8523609E-7BDC-6B9A-4B13-94ECDF28E007}"/>
              </a:ext>
              <a:ext uri="{C183D7F6-B498-43B3-948B-1728B52AA6E4}">
                <adec:decorative xmlns:adec="http://schemas.microsoft.com/office/drawing/2017/decorative" val="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p:pic>
      <p:pic>
        <p:nvPicPr>
          <p:cNvPr id="1032" name="Picture 8">
            <a:extLst>
              <a:ext uri="{FF2B5EF4-FFF2-40B4-BE49-F238E27FC236}">
                <a16:creationId xmlns:a16="http://schemas.microsoft.com/office/drawing/2014/main" id="{2A3D25D8-691A-8677-74E7-55E5B01C30CE}"/>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7618412" y="0"/>
            <a:ext cx="4573587" cy="6609959"/>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Rounded Corners 16">
            <a:extLst>
              <a:ext uri="{FF2B5EF4-FFF2-40B4-BE49-F238E27FC236}">
                <a16:creationId xmlns:a16="http://schemas.microsoft.com/office/drawing/2014/main" id="{1ADBE5DE-BA9E-DE66-F731-6E333203942C}"/>
              </a:ext>
            </a:extLst>
          </p:cNvPr>
          <p:cNvSpPr/>
          <p:nvPr/>
        </p:nvSpPr>
        <p:spPr>
          <a:xfrm>
            <a:off x="7794436" y="166606"/>
            <a:ext cx="4226113" cy="1157287"/>
          </a:xfrm>
          <a:prstGeom prst="roundRect">
            <a:avLst/>
          </a:prstGeom>
          <a:solidFill>
            <a:schemeClr val="bg1"/>
          </a:solidFill>
          <a:ln w="19050">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noProof="0">
                <a:solidFill>
                  <a:srgbClr val="122A4E"/>
                </a:solidFill>
                <a:latin typeface="+mj-lt"/>
                <a:cs typeface="Poppins" panose="00000500000000000000" pitchFamily="2" charset="0"/>
              </a:rPr>
              <a:t>AI was considered especially helpful for quickly condensing large amounts of information into personalised itineraries and for finding lesser known, hidden gem destinations.</a:t>
            </a:r>
            <a:endParaRPr lang="en-GB" sz="1200" noProof="0">
              <a:solidFill>
                <a:srgbClr val="122A4E"/>
              </a:solidFill>
              <a:latin typeface="+mj-lt"/>
              <a:cs typeface="Poppins" panose="00000500000000000000" pitchFamily="2" charset="0"/>
            </a:endParaRPr>
          </a:p>
        </p:txBody>
      </p:sp>
      <p:sp>
        <p:nvSpPr>
          <p:cNvPr id="5" name="Speech Bubble: Rectangle with Corners Rounded 4">
            <a:extLst>
              <a:ext uri="{FF2B5EF4-FFF2-40B4-BE49-F238E27FC236}">
                <a16:creationId xmlns:a16="http://schemas.microsoft.com/office/drawing/2014/main" id="{C1EB06D5-DF5D-B6CC-9D8F-F05A399B01FD}"/>
              </a:ext>
            </a:extLst>
          </p:cNvPr>
          <p:cNvSpPr/>
          <p:nvPr/>
        </p:nvSpPr>
        <p:spPr>
          <a:xfrm>
            <a:off x="7774995" y="1719725"/>
            <a:ext cx="2168933" cy="1320377"/>
          </a:xfrm>
          <a:prstGeom prst="wedgeRoundRectCallout">
            <a:avLst>
              <a:gd name="adj1" fmla="val -22463"/>
              <a:gd name="adj2" fmla="val 63930"/>
              <a:gd name="adj3" fmla="val 16667"/>
            </a:avLst>
          </a:prstGeom>
          <a:solidFill>
            <a:schemeClr val="bg1"/>
          </a:solidFill>
          <a:ln w="19050">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noProof="0">
                <a:solidFill>
                  <a:srgbClr val="122A4E"/>
                </a:solidFill>
                <a:latin typeface="+mj-lt"/>
                <a:cs typeface="Poppins" panose="00000500000000000000" pitchFamily="2" charset="0"/>
              </a:rPr>
              <a:t>“It helped me put my itinerary together. It confirmed opening times of museums/places of interest.”</a:t>
            </a:r>
            <a:endParaRPr lang="en-GB" sz="1200" i="1" noProof="0">
              <a:solidFill>
                <a:srgbClr val="122A4E"/>
              </a:solidFill>
              <a:latin typeface="+mj-lt"/>
              <a:cs typeface="Poppins" panose="00000500000000000000" pitchFamily="2" charset="0"/>
            </a:endParaRPr>
          </a:p>
        </p:txBody>
      </p:sp>
      <p:sp>
        <p:nvSpPr>
          <p:cNvPr id="19" name="Speech Bubble: Rectangle with Corners Rounded 18">
            <a:extLst>
              <a:ext uri="{FF2B5EF4-FFF2-40B4-BE49-F238E27FC236}">
                <a16:creationId xmlns:a16="http://schemas.microsoft.com/office/drawing/2014/main" id="{DAE89AFE-A1DE-2282-CB8A-399F976B5CDE}"/>
              </a:ext>
            </a:extLst>
          </p:cNvPr>
          <p:cNvSpPr/>
          <p:nvPr/>
        </p:nvSpPr>
        <p:spPr>
          <a:xfrm>
            <a:off x="10261743" y="1719725"/>
            <a:ext cx="1735500" cy="1014690"/>
          </a:xfrm>
          <a:prstGeom prst="wedgeRoundRectCallout">
            <a:avLst>
              <a:gd name="adj1" fmla="val -20197"/>
              <a:gd name="adj2" fmla="val 61943"/>
              <a:gd name="adj3" fmla="val 16667"/>
            </a:avLst>
          </a:prstGeom>
          <a:solidFill>
            <a:schemeClr val="bg1"/>
          </a:solidFill>
          <a:ln w="19050">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a:solidFill>
                  <a:srgbClr val="122A4E"/>
                </a:solidFill>
                <a:cs typeface="Poppins" panose="00000500000000000000" pitchFamily="2" charset="0"/>
              </a:rPr>
              <a:t>“Used to find places of interest in my chosen area plus places to eat and drink.”</a:t>
            </a:r>
            <a:endParaRPr lang="en-GB" sz="1200" i="1">
              <a:solidFill>
                <a:srgbClr val="122A4E"/>
              </a:solidFill>
              <a:cs typeface="Poppins" panose="00000500000000000000" pitchFamily="2" charset="0"/>
            </a:endParaRPr>
          </a:p>
        </p:txBody>
      </p:sp>
      <p:sp>
        <p:nvSpPr>
          <p:cNvPr id="3" name="Speech Bubble: Rectangle with Corners Rounded 2">
            <a:extLst>
              <a:ext uri="{FF2B5EF4-FFF2-40B4-BE49-F238E27FC236}">
                <a16:creationId xmlns:a16="http://schemas.microsoft.com/office/drawing/2014/main" id="{83598F07-29F7-2E2C-BAF9-CBB2297573B3}"/>
              </a:ext>
            </a:extLst>
          </p:cNvPr>
          <p:cNvSpPr/>
          <p:nvPr/>
        </p:nvSpPr>
        <p:spPr>
          <a:xfrm>
            <a:off x="8258351" y="3435934"/>
            <a:ext cx="1594664" cy="654758"/>
          </a:xfrm>
          <a:prstGeom prst="wedgeRoundRectCallout">
            <a:avLst>
              <a:gd name="adj1" fmla="val -21954"/>
              <a:gd name="adj2" fmla="val 72587"/>
              <a:gd name="adj3" fmla="val 16667"/>
            </a:avLst>
          </a:prstGeom>
          <a:solidFill>
            <a:schemeClr val="bg1"/>
          </a:solidFill>
          <a:ln w="19050">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noProof="0">
                <a:solidFill>
                  <a:srgbClr val="122A4E"/>
                </a:solidFill>
                <a:latin typeface="+mj-lt"/>
                <a:cs typeface="Poppins" panose="00000500000000000000" pitchFamily="2" charset="0"/>
              </a:rPr>
              <a:t>“An easy way to make an itinerary.”</a:t>
            </a:r>
            <a:endParaRPr lang="en-GB" sz="1200" i="1" noProof="0">
              <a:solidFill>
                <a:srgbClr val="122A4E"/>
              </a:solidFill>
              <a:latin typeface="+mj-lt"/>
              <a:cs typeface="Poppins" panose="00000500000000000000" pitchFamily="2" charset="0"/>
            </a:endParaRPr>
          </a:p>
        </p:txBody>
      </p:sp>
      <p:sp>
        <p:nvSpPr>
          <p:cNvPr id="4" name="Speech Bubble: Rectangle with Corners Rounded 3">
            <a:extLst>
              <a:ext uri="{FF2B5EF4-FFF2-40B4-BE49-F238E27FC236}">
                <a16:creationId xmlns:a16="http://schemas.microsoft.com/office/drawing/2014/main" id="{707CC973-5D11-DAC4-FFD4-18BBFAB6DEEA}"/>
              </a:ext>
            </a:extLst>
          </p:cNvPr>
          <p:cNvSpPr/>
          <p:nvPr/>
        </p:nvSpPr>
        <p:spPr>
          <a:xfrm>
            <a:off x="10319583" y="3154899"/>
            <a:ext cx="1735500" cy="654758"/>
          </a:xfrm>
          <a:prstGeom prst="wedgeRoundRectCallout">
            <a:avLst>
              <a:gd name="adj1" fmla="val -21954"/>
              <a:gd name="adj2" fmla="val 72587"/>
              <a:gd name="adj3" fmla="val 16667"/>
            </a:avLst>
          </a:prstGeom>
          <a:solidFill>
            <a:schemeClr val="bg1"/>
          </a:solidFill>
          <a:ln w="19050">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noProof="0">
                <a:solidFill>
                  <a:srgbClr val="122A4E"/>
                </a:solidFill>
                <a:latin typeface="+mj-lt"/>
                <a:cs typeface="Poppins" panose="00000500000000000000" pitchFamily="2" charset="0"/>
              </a:rPr>
              <a:t>“Lists of new useful information about locations.”</a:t>
            </a:r>
            <a:endParaRPr lang="en-GB" sz="1200" i="1" noProof="0">
              <a:solidFill>
                <a:srgbClr val="122A4E"/>
              </a:solidFill>
              <a:latin typeface="+mj-lt"/>
              <a:cs typeface="Poppins" panose="00000500000000000000" pitchFamily="2" charset="0"/>
            </a:endParaRPr>
          </a:p>
        </p:txBody>
      </p:sp>
      <p:sp>
        <p:nvSpPr>
          <p:cNvPr id="6" name="Speech Bubble: Rectangle with Corners Rounded 5">
            <a:extLst>
              <a:ext uri="{FF2B5EF4-FFF2-40B4-BE49-F238E27FC236}">
                <a16:creationId xmlns:a16="http://schemas.microsoft.com/office/drawing/2014/main" id="{E3CADDEC-CD1B-EAB9-2962-3BBA6771D19A}"/>
              </a:ext>
            </a:extLst>
          </p:cNvPr>
          <p:cNvSpPr/>
          <p:nvPr/>
        </p:nvSpPr>
        <p:spPr>
          <a:xfrm>
            <a:off x="7794436" y="4427103"/>
            <a:ext cx="1594664" cy="654758"/>
          </a:xfrm>
          <a:prstGeom prst="wedgeRoundRectCallout">
            <a:avLst>
              <a:gd name="adj1" fmla="val -21954"/>
              <a:gd name="adj2" fmla="val 72587"/>
              <a:gd name="adj3" fmla="val 16667"/>
            </a:avLst>
          </a:prstGeom>
          <a:solidFill>
            <a:schemeClr val="bg1"/>
          </a:solidFill>
          <a:ln w="19050">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a:solidFill>
                  <a:srgbClr val="122A4E"/>
                </a:solidFill>
                <a:latin typeface="+mj-lt"/>
                <a:cs typeface="Poppins" panose="00000500000000000000" pitchFamily="2" charset="0"/>
              </a:rPr>
              <a:t>“</a:t>
            </a:r>
            <a:r>
              <a:rPr lang="en-US" sz="1200" i="1" noProof="0">
                <a:solidFill>
                  <a:srgbClr val="122A4E"/>
                </a:solidFill>
                <a:latin typeface="+mj-lt"/>
                <a:cs typeface="Poppins" panose="00000500000000000000" pitchFamily="2" charset="0"/>
              </a:rPr>
              <a:t>It tells you places to go that you didn’t consider.”</a:t>
            </a:r>
            <a:endParaRPr lang="en-GB" sz="1200" i="1" noProof="0">
              <a:solidFill>
                <a:srgbClr val="122A4E"/>
              </a:solidFill>
              <a:latin typeface="+mj-lt"/>
              <a:cs typeface="Poppins" panose="00000500000000000000" pitchFamily="2" charset="0"/>
            </a:endParaRPr>
          </a:p>
        </p:txBody>
      </p:sp>
      <p:sp>
        <p:nvSpPr>
          <p:cNvPr id="7" name="Speech Bubble: Rectangle with Corners Rounded 6">
            <a:extLst>
              <a:ext uri="{FF2B5EF4-FFF2-40B4-BE49-F238E27FC236}">
                <a16:creationId xmlns:a16="http://schemas.microsoft.com/office/drawing/2014/main" id="{DB340F09-693E-61F4-A0C8-A06130845626}"/>
              </a:ext>
            </a:extLst>
          </p:cNvPr>
          <p:cNvSpPr/>
          <p:nvPr/>
        </p:nvSpPr>
        <p:spPr>
          <a:xfrm>
            <a:off x="10104422" y="4230141"/>
            <a:ext cx="1811700" cy="654758"/>
          </a:xfrm>
          <a:prstGeom prst="wedgeRoundRectCallout">
            <a:avLst>
              <a:gd name="adj1" fmla="val -21954"/>
              <a:gd name="adj2" fmla="val 72587"/>
              <a:gd name="adj3" fmla="val 16667"/>
            </a:avLst>
          </a:prstGeom>
          <a:solidFill>
            <a:schemeClr val="bg1"/>
          </a:solidFill>
          <a:ln w="19050">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noProof="0">
                <a:solidFill>
                  <a:srgbClr val="122A4E"/>
                </a:solidFill>
                <a:latin typeface="+mj-lt"/>
                <a:cs typeface="Poppins" panose="00000500000000000000" pitchFamily="2" charset="0"/>
              </a:rPr>
              <a:t>“Looking for unusual places to visit.”</a:t>
            </a:r>
            <a:endParaRPr lang="en-GB" sz="1200" i="1" noProof="0">
              <a:solidFill>
                <a:srgbClr val="122A4E"/>
              </a:solidFill>
              <a:latin typeface="+mj-lt"/>
              <a:cs typeface="Poppins" panose="00000500000000000000" pitchFamily="2" charset="0"/>
            </a:endParaRPr>
          </a:p>
        </p:txBody>
      </p:sp>
      <p:sp>
        <p:nvSpPr>
          <p:cNvPr id="20" name="Speech Bubble: Rectangle with Corners Rounded 19">
            <a:extLst>
              <a:ext uri="{FF2B5EF4-FFF2-40B4-BE49-F238E27FC236}">
                <a16:creationId xmlns:a16="http://schemas.microsoft.com/office/drawing/2014/main" id="{27EAA304-4AC0-7E89-B4E7-E791A5438C4D}"/>
              </a:ext>
            </a:extLst>
          </p:cNvPr>
          <p:cNvSpPr/>
          <p:nvPr/>
        </p:nvSpPr>
        <p:spPr>
          <a:xfrm>
            <a:off x="7946043" y="5418272"/>
            <a:ext cx="2025952" cy="962970"/>
          </a:xfrm>
          <a:prstGeom prst="wedgeRoundRectCallout">
            <a:avLst>
              <a:gd name="adj1" fmla="val -21954"/>
              <a:gd name="adj2" fmla="val 63685"/>
              <a:gd name="adj3" fmla="val 16667"/>
            </a:avLst>
          </a:prstGeom>
          <a:solidFill>
            <a:schemeClr val="bg1"/>
          </a:solidFill>
          <a:ln w="19050">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a:solidFill>
                  <a:srgbClr val="122A4E"/>
                </a:solidFill>
                <a:latin typeface="+mj-lt"/>
                <a:cs typeface="Poppins" panose="00000500000000000000" pitchFamily="2" charset="0"/>
              </a:rPr>
              <a:t>“The ability to tailor answers and insight to my questions without wading through websites“.”</a:t>
            </a:r>
            <a:endParaRPr lang="en-GB" sz="1200" i="1" noProof="0">
              <a:solidFill>
                <a:srgbClr val="122A4E"/>
              </a:solidFill>
              <a:latin typeface="+mj-lt"/>
              <a:cs typeface="Poppins" panose="00000500000000000000" pitchFamily="2" charset="0"/>
            </a:endParaRPr>
          </a:p>
        </p:txBody>
      </p:sp>
      <p:sp>
        <p:nvSpPr>
          <p:cNvPr id="21" name="Speech Bubble: Rectangle with Corners Rounded 20">
            <a:extLst>
              <a:ext uri="{FF2B5EF4-FFF2-40B4-BE49-F238E27FC236}">
                <a16:creationId xmlns:a16="http://schemas.microsoft.com/office/drawing/2014/main" id="{3498195D-F940-A6CB-00A3-B8C6B77328B1}"/>
              </a:ext>
            </a:extLst>
          </p:cNvPr>
          <p:cNvSpPr/>
          <p:nvPr/>
        </p:nvSpPr>
        <p:spPr>
          <a:xfrm>
            <a:off x="10206308" y="5374621"/>
            <a:ext cx="1735500" cy="654758"/>
          </a:xfrm>
          <a:prstGeom prst="wedgeRoundRectCallout">
            <a:avLst>
              <a:gd name="adj1" fmla="val -21954"/>
              <a:gd name="adj2" fmla="val 72587"/>
              <a:gd name="adj3" fmla="val 16667"/>
            </a:avLst>
          </a:prstGeom>
          <a:solidFill>
            <a:schemeClr val="bg1"/>
          </a:solidFill>
          <a:ln w="19050">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a:solidFill>
                  <a:srgbClr val="122A4E"/>
                </a:solidFill>
                <a:cs typeface="Poppins" panose="00000500000000000000" pitchFamily="2" charset="0"/>
              </a:rPr>
              <a:t>“It compiled information from multiple sources.”</a:t>
            </a:r>
            <a:endParaRPr lang="en-GB" sz="1200" i="1">
              <a:solidFill>
                <a:srgbClr val="122A4E"/>
              </a:solidFill>
              <a:cs typeface="Poppins" panose="00000500000000000000" pitchFamily="2" charset="0"/>
            </a:endParaRPr>
          </a:p>
        </p:txBody>
      </p:sp>
      <p:sp>
        <p:nvSpPr>
          <p:cNvPr id="9" name="Text Placeholder 3">
            <a:extLst>
              <a:ext uri="{FF2B5EF4-FFF2-40B4-BE49-F238E27FC236}">
                <a16:creationId xmlns:a16="http://schemas.microsoft.com/office/drawing/2014/main" id="{DCA9C7C0-E638-4FEF-FAE4-8C83091FBAE0}"/>
              </a:ext>
            </a:extLst>
          </p:cNvPr>
          <p:cNvSpPr txBox="1">
            <a:spLocks/>
          </p:cNvSpPr>
          <p:nvPr/>
        </p:nvSpPr>
        <p:spPr>
          <a:xfrm>
            <a:off x="360000" y="5829301"/>
            <a:ext cx="7014975" cy="75490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D1. </a:t>
            </a:r>
            <a:r>
              <a:rPr lang="en-US" sz="1200">
                <a:solidFill>
                  <a:schemeClr val="tx1"/>
                </a:solidFill>
              </a:rPr>
              <a:t>When planning your most recent short break or holiday within Wales, did you use any AI-powered tools or services? </a:t>
            </a:r>
            <a:r>
              <a:rPr lang="en-GB" sz="1200" noProof="0">
                <a:solidFill>
                  <a:schemeClr val="tx1"/>
                </a:solidFill>
              </a:rPr>
              <a:t>2025 Wales trip takers, n=2,408. </a:t>
            </a:r>
          </a:p>
          <a:p>
            <a:pPr marL="0" indent="0">
              <a:buNone/>
            </a:pPr>
            <a:r>
              <a:rPr lang="en-US" sz="1200">
                <a:solidFill>
                  <a:schemeClr val="tx1"/>
                </a:solidFill>
              </a:rPr>
              <a:t>D3. What did you find most useful (or least useful) about using AI when planning your trip to Wales? </a:t>
            </a:r>
            <a:r>
              <a:rPr lang="en-GB" sz="1200">
                <a:solidFill>
                  <a:schemeClr val="tx1"/>
                </a:solidFill>
              </a:rPr>
              <a:t>Used AI to plan trip, n=215.</a:t>
            </a:r>
            <a:r>
              <a:rPr lang="en-US" sz="1200">
                <a:solidFill>
                  <a:schemeClr val="tx1"/>
                </a:solidFill>
              </a:rPr>
              <a:t> </a:t>
            </a:r>
            <a:endParaRPr lang="en-GB" sz="1200" noProof="0">
              <a:solidFill>
                <a:schemeClr val="tx1"/>
              </a:solidFill>
            </a:endParaRPr>
          </a:p>
        </p:txBody>
      </p:sp>
    </p:spTree>
    <p:extLst>
      <p:ext uri="{BB962C8B-B14F-4D97-AF65-F5344CB8AC3E}">
        <p14:creationId xmlns:p14="http://schemas.microsoft.com/office/powerpoint/2010/main" val="3315248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F692C-23DD-5F44-3ADC-966F03421C4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F8431FB-EB92-74B9-A561-1AC075444209}"/>
              </a:ext>
              <a:ext uri="{C183D7F6-B498-43B3-948B-1728B52AA6E4}">
                <adec:decorative xmlns:adec="http://schemas.microsoft.com/office/drawing/2017/decorative" val="1"/>
              </a:ext>
            </a:extLst>
          </p:cNvPr>
          <p:cNvSpPr/>
          <p:nvPr/>
        </p:nvSpPr>
        <p:spPr>
          <a:xfrm>
            <a:off x="0" y="1"/>
            <a:ext cx="5162550" cy="6608776"/>
          </a:xfrm>
          <a:prstGeom prst="rect">
            <a:avLst/>
          </a:prstGeom>
          <a:solidFill>
            <a:srgbClr val="1207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itle 10">
            <a:extLst>
              <a:ext uri="{FF2B5EF4-FFF2-40B4-BE49-F238E27FC236}">
                <a16:creationId xmlns:a16="http://schemas.microsoft.com/office/drawing/2014/main" id="{7A68C5EA-D2D1-60B5-A5C7-B99ED82535A1}"/>
              </a:ext>
            </a:extLst>
          </p:cNvPr>
          <p:cNvSpPr txBox="1">
            <a:spLocks noGrp="1"/>
          </p:cNvSpPr>
          <p:nvPr>
            <p:ph type="title" idx="4294967295"/>
          </p:nvPr>
        </p:nvSpPr>
        <p:spPr>
          <a:xfrm>
            <a:off x="5440994" y="631611"/>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Booking influence AI | Used AI</a:t>
            </a:r>
          </a:p>
        </p:txBody>
      </p:sp>
      <p:sp>
        <p:nvSpPr>
          <p:cNvPr id="16" name="TextBox 15">
            <a:extLst>
              <a:ext uri="{FF2B5EF4-FFF2-40B4-BE49-F238E27FC236}">
                <a16:creationId xmlns:a16="http://schemas.microsoft.com/office/drawing/2014/main" id="{3A58061E-FC3C-D699-F468-88796FB17E5E}"/>
              </a:ext>
            </a:extLst>
          </p:cNvPr>
          <p:cNvSpPr txBox="1"/>
          <p:nvPr/>
        </p:nvSpPr>
        <p:spPr>
          <a:xfrm>
            <a:off x="727730" y="1305341"/>
            <a:ext cx="3707090" cy="4247317"/>
          </a:xfrm>
          <a:prstGeom prst="rect">
            <a:avLst/>
          </a:prstGeom>
          <a:noFill/>
        </p:spPr>
        <p:txBody>
          <a:bodyPr wrap="square">
            <a:spAutoFit/>
          </a:bodyPr>
          <a:lstStyle/>
          <a:p>
            <a:r>
              <a:rPr lang="en-US" b="1" noProof="0">
                <a:solidFill>
                  <a:schemeClr val="bg1"/>
                </a:solidFill>
                <a:latin typeface="Arial" panose="020B0604020202020204" pitchFamily="34" charset="0"/>
                <a:ea typeface="+mj-ea"/>
                <a:cs typeface="Arial" panose="020B0604020202020204" pitchFamily="34" charset="0"/>
              </a:rPr>
              <a:t>Among those who used AI to plan a trip to Wales in 2025, most said it had limited impact on booking decisions, with 48% stating it provided useful information but did not influence booking and 30% saying it made no difference. </a:t>
            </a:r>
          </a:p>
          <a:p>
            <a:endParaRPr lang="en-US" b="1">
              <a:solidFill>
                <a:schemeClr val="bg1"/>
              </a:solidFill>
              <a:latin typeface="Arial" panose="020B0604020202020204" pitchFamily="34" charset="0"/>
              <a:ea typeface="+mj-ea"/>
              <a:cs typeface="Arial" panose="020B0604020202020204" pitchFamily="34" charset="0"/>
            </a:endParaRPr>
          </a:p>
          <a:p>
            <a:r>
              <a:rPr lang="en-US" b="1" noProof="0">
                <a:solidFill>
                  <a:schemeClr val="bg1"/>
                </a:solidFill>
                <a:latin typeface="Arial" panose="020B0604020202020204" pitchFamily="34" charset="0"/>
                <a:ea typeface="+mj-ea"/>
                <a:cs typeface="Arial" panose="020B0604020202020204" pitchFamily="34" charset="0"/>
              </a:rPr>
              <a:t>In contrast, 19% reported an influence on booking (13% strongly influenced and 6% directly led to a booking), while 3% were unsure or could not remember.</a:t>
            </a:r>
            <a:endParaRPr lang="en-GB" b="1" noProof="0">
              <a:solidFill>
                <a:schemeClr val="bg1"/>
              </a:solidFill>
              <a:latin typeface="Arial" panose="020B0604020202020204" pitchFamily="34" charset="0"/>
              <a:ea typeface="+mj-ea"/>
              <a:cs typeface="Arial" panose="020B0604020202020204" pitchFamily="34" charset="0"/>
            </a:endParaRPr>
          </a:p>
        </p:txBody>
      </p:sp>
      <p:graphicFrame>
        <p:nvGraphicFramePr>
          <p:cNvPr id="17" name="Chart 16" descr="Bar chart showing the influence of artificial intelligence on booking decisions among respondents who used AI to plan their trip. &#10;&#10;Most users (48%) said AI provided useful information but did not directly influence whether they booked their visit. A smaller proportion reported AI had some influence on their decision, while very few said it was the main factor behind booking.">
            <a:extLst>
              <a:ext uri="{FF2B5EF4-FFF2-40B4-BE49-F238E27FC236}">
                <a16:creationId xmlns:a16="http://schemas.microsoft.com/office/drawing/2014/main" id="{A22FB6DE-B390-4384-AAEC-5522BA08EF27}"/>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800923708"/>
              </p:ext>
            </p:extLst>
          </p:nvPr>
        </p:nvGraphicFramePr>
        <p:xfrm>
          <a:off x="3030534" y="1377777"/>
          <a:ext cx="9058556" cy="435696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3">
            <a:extLst>
              <a:ext uri="{FF2B5EF4-FFF2-40B4-BE49-F238E27FC236}">
                <a16:creationId xmlns:a16="http://schemas.microsoft.com/office/drawing/2014/main" id="{650D6EE1-DD3A-D803-13CD-936E701AEBFE}"/>
              </a:ext>
            </a:extLst>
          </p:cNvPr>
          <p:cNvSpPr txBox="1">
            <a:spLocks/>
          </p:cNvSpPr>
          <p:nvPr/>
        </p:nvSpPr>
        <p:spPr>
          <a:xfrm>
            <a:off x="5272966" y="6173127"/>
            <a:ext cx="6642809" cy="41140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D2. </a:t>
            </a:r>
            <a:r>
              <a:rPr lang="en-US" sz="1200" noProof="0">
                <a:solidFill>
                  <a:schemeClr val="tx1"/>
                </a:solidFill>
              </a:rPr>
              <a:t>How much did using AI help you get closer to booking a trip to Wales? </a:t>
            </a:r>
            <a:r>
              <a:rPr lang="en-GB" sz="1200">
                <a:solidFill>
                  <a:schemeClr val="tx1"/>
                </a:solidFill>
              </a:rPr>
              <a:t>Used AI to plan trip, n=215.</a:t>
            </a:r>
            <a:endParaRPr lang="en-GB" sz="1200" noProof="0">
              <a:solidFill>
                <a:schemeClr val="tx1"/>
              </a:solidFill>
            </a:endParaRPr>
          </a:p>
        </p:txBody>
      </p:sp>
    </p:spTree>
    <p:extLst>
      <p:ext uri="{BB962C8B-B14F-4D97-AF65-F5344CB8AC3E}">
        <p14:creationId xmlns:p14="http://schemas.microsoft.com/office/powerpoint/2010/main" val="1390803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D47E9-0C0C-83A8-6019-A3F1DDAAFCFD}"/>
            </a:ext>
          </a:extLst>
        </p:cNvPr>
        <p:cNvGrpSpPr/>
        <p:nvPr/>
      </p:nvGrpSpPr>
      <p:grpSpPr>
        <a:xfrm>
          <a:off x="0" y="0"/>
          <a:ext cx="0" cy="0"/>
          <a:chOff x="0" y="0"/>
          <a:chExt cx="0" cy="0"/>
        </a:xfrm>
      </p:grpSpPr>
      <p:pic>
        <p:nvPicPr>
          <p:cNvPr id="9218" name="Picture 2">
            <a:extLst>
              <a:ext uri="{FF2B5EF4-FFF2-40B4-BE49-F238E27FC236}">
                <a16:creationId xmlns:a16="http://schemas.microsoft.com/office/drawing/2014/main" id="{90F77868-E90A-9D32-56E0-EF2B8F2D0845}"/>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0" y="0"/>
            <a:ext cx="12264827"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5832198A-AEFD-AA9F-E599-6D4AA3D91123}"/>
              </a:ext>
              <a:ext uri="{C183D7F6-B498-43B3-948B-1728B52AA6E4}">
                <adec:decorative xmlns:adec="http://schemas.microsoft.com/office/drawing/2017/decorative" val="1"/>
              </a:ext>
            </a:extLst>
          </p:cNvPr>
          <p:cNvSpPr/>
          <p:nvPr/>
        </p:nvSpPr>
        <p:spPr>
          <a:xfrm>
            <a:off x="20" y="0"/>
            <a:ext cx="12264807"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40D190AC-502F-7AF9-072A-3D0BA75C74D5}"/>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LIKELIHOOD OF VISITING WALES IN 2026</a:t>
            </a:r>
          </a:p>
        </p:txBody>
      </p:sp>
      <p:pic>
        <p:nvPicPr>
          <p:cNvPr id="4" name="Picture 2">
            <a:extLst>
              <a:ext uri="{FF2B5EF4-FFF2-40B4-BE49-F238E27FC236}">
                <a16:creationId xmlns:a16="http://schemas.microsoft.com/office/drawing/2014/main" id="{864931B2-1E19-3F11-96E7-2D5B97D099A6}"/>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0CDA2596-D01F-862C-5910-08AE59DE116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41521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5A270-9301-366A-1616-DFD8AE2BB266}"/>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FACBE8A0-C3F7-24AE-24B2-FC9C444BEABE}"/>
              </a:ext>
            </a:extLst>
          </p:cNvPr>
          <p:cNvSpPr txBox="1">
            <a:spLocks noGrp="1"/>
          </p:cNvSpPr>
          <p:nvPr>
            <p:ph type="title" idx="4294967295"/>
          </p:nvPr>
        </p:nvSpPr>
        <p:spPr>
          <a:xfrm>
            <a:off x="195606" y="25659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20742"/>
                </a:solidFill>
                <a:effectLst/>
                <a:uLnTx/>
                <a:uFillTx/>
                <a:latin typeface="+mn-lt"/>
                <a:ea typeface="+mn-ea"/>
                <a:cs typeface="+mn-cs"/>
              </a:rPr>
              <a:t>LIKELIHOOD OF VISITING WALES IN 2026</a:t>
            </a:r>
          </a:p>
        </p:txBody>
      </p:sp>
      <p:cxnSp>
        <p:nvCxnSpPr>
          <p:cNvPr id="16" name="Straight Connector 15">
            <a:extLst>
              <a:ext uri="{FF2B5EF4-FFF2-40B4-BE49-F238E27FC236}">
                <a16:creationId xmlns:a16="http://schemas.microsoft.com/office/drawing/2014/main" id="{805DA9E1-5345-C04B-6C2C-9227AFCAC0FC}"/>
              </a:ext>
              <a:ext uri="{C183D7F6-B498-43B3-948B-1728B52AA6E4}">
                <adec:decorative xmlns:adec="http://schemas.microsoft.com/office/drawing/2017/decorative" val="1"/>
              </a:ext>
            </a:extLst>
          </p:cNvPr>
          <p:cNvCxnSpPr>
            <a:cxnSpLocks/>
          </p:cNvCxnSpPr>
          <p:nvPr/>
        </p:nvCxnSpPr>
        <p:spPr>
          <a:xfrm>
            <a:off x="290856" y="586503"/>
            <a:ext cx="50863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2">
            <a:extLst>
              <a:ext uri="{FF2B5EF4-FFF2-40B4-BE49-F238E27FC236}">
                <a16:creationId xmlns:a16="http://schemas.microsoft.com/office/drawing/2014/main" id="{17965E02-2F54-A48D-FD2D-9C5263A06F84}"/>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rcRect/>
          <a:stretch>
            <a:fillRect/>
          </a:stretch>
        </p:blipFill>
        <p:spPr bwMode="auto">
          <a:xfrm>
            <a:off x="0" y="742950"/>
            <a:ext cx="4066483" cy="586736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D3D6002D-F1FC-DD48-E063-9ADC6EDC947D}"/>
              </a:ext>
              <a:ext uri="{C183D7F6-B498-43B3-948B-1728B52AA6E4}">
                <adec:decorative xmlns:adec="http://schemas.microsoft.com/office/drawing/2017/decorative" val="1"/>
              </a:ext>
            </a:extLst>
          </p:cNvPr>
          <p:cNvPicPr>
            <a:picLocks noGrp="1" noChangeAspect="1" noChangeArrowheads="1"/>
          </p:cNvPicPr>
          <p:nvPr>
            <p:ph type="pic" sz="quarter" idx="14"/>
          </p:nvPr>
        </p:nvPicPr>
        <p:blipFill rotWithShape="1">
          <a:blip r:embed="rId3">
            <a:extLst>
              <a:ext uri="{28A0092B-C50C-407E-A947-70E740481C1C}">
                <a14:useLocalDpi xmlns:a14="http://schemas.microsoft.com/office/drawing/2010/main" val="0"/>
              </a:ext>
            </a:extLst>
          </a:blip>
          <a:srcRect/>
          <a:stretch>
            <a:fillRect/>
          </a:stretch>
        </p:blipFill>
        <p:spPr bwMode="auto">
          <a:xfrm>
            <a:off x="4051024" y="742981"/>
            <a:ext cx="4066322" cy="58673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626B4763-2B13-A1BE-AE2E-EDC85435D0CA}"/>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4">
            <a:extLst>
              <a:ext uri="{28A0092B-C50C-407E-A947-70E740481C1C}">
                <a14:useLocalDpi xmlns:a14="http://schemas.microsoft.com/office/drawing/2010/main" val="0"/>
              </a:ext>
            </a:extLst>
          </a:blip>
          <a:srcRect/>
          <a:stretch>
            <a:fillRect/>
          </a:stretch>
        </p:blipFill>
        <p:spPr bwMode="auto">
          <a:xfrm>
            <a:off x="8116655" y="742950"/>
            <a:ext cx="4080108" cy="58674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6EAA4E7D-E1F4-74F9-8DC2-370A4F5BEA17}"/>
              </a:ext>
              <a:ext uri="{C183D7F6-B498-43B3-948B-1728B52AA6E4}">
                <adec:decorative xmlns:adec="http://schemas.microsoft.com/office/drawing/2017/decorative" val="1"/>
              </a:ext>
            </a:extLst>
          </p:cNvPr>
          <p:cNvSpPr/>
          <p:nvPr/>
        </p:nvSpPr>
        <p:spPr>
          <a:xfrm>
            <a:off x="9523" y="742950"/>
            <a:ext cx="12182477" cy="5867369"/>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 name="TextBox 1">
            <a:extLst>
              <a:ext uri="{FF2B5EF4-FFF2-40B4-BE49-F238E27FC236}">
                <a16:creationId xmlns:a16="http://schemas.microsoft.com/office/drawing/2014/main" id="{39E81992-F4B9-8B91-75B2-3022EE49A978}"/>
              </a:ext>
            </a:extLst>
          </p:cNvPr>
          <p:cNvSpPr txBox="1"/>
          <p:nvPr/>
        </p:nvSpPr>
        <p:spPr>
          <a:xfrm>
            <a:off x="0" y="935467"/>
            <a:ext cx="4046261" cy="5632311"/>
          </a:xfrm>
          <a:prstGeom prst="rect">
            <a:avLst/>
          </a:prstGeom>
          <a:noFill/>
        </p:spPr>
        <p:txBody>
          <a:bodyPr wrap="square" rtlCol="0">
            <a:spAutoFit/>
          </a:bodyPr>
          <a:lstStyle/>
          <a:p>
            <a:pPr algn="ctr"/>
            <a:r>
              <a:rPr lang="en-GB" sz="2000" b="1" noProof="0">
                <a:solidFill>
                  <a:schemeClr val="bg1"/>
                </a:solidFill>
              </a:rPr>
              <a:t>Likelihood visiting Wales in 2026</a:t>
            </a:r>
          </a:p>
          <a:p>
            <a:pPr algn="ctr"/>
            <a:endParaRPr lang="en-GB" sz="2000" noProof="0">
              <a:solidFill>
                <a:schemeClr val="bg1"/>
              </a:solidFill>
            </a:endParaRPr>
          </a:p>
          <a:p>
            <a:pPr algn="ctr"/>
            <a:r>
              <a:rPr lang="en-GB" sz="2000">
                <a:solidFill>
                  <a:schemeClr val="bg1"/>
                </a:solidFill>
              </a:rPr>
              <a:t>Intent to return to Wales is strong. 34% of 2025 visitors have already booked for 2026, while a further 53% plan to visit but haven’t booked yet. </a:t>
            </a:r>
          </a:p>
          <a:p>
            <a:pPr algn="ctr"/>
            <a:endParaRPr lang="en-GB" sz="2000" noProof="0">
              <a:solidFill>
                <a:schemeClr val="bg1"/>
              </a:solidFill>
            </a:endParaRPr>
          </a:p>
          <a:p>
            <a:pPr algn="ctr"/>
            <a:r>
              <a:rPr lang="en-US" sz="2000" noProof="0">
                <a:solidFill>
                  <a:schemeClr val="bg1"/>
                </a:solidFill>
              </a:rPr>
              <a:t>Younger independents show the highest likelihood to visit at 80%, with families, older independents and retirement age groups slightly lower at around 74% to 76%. Families are more likely to have already booked, indicating earlier planning rather than lower intent to visit.</a:t>
            </a:r>
            <a:endParaRPr lang="en-GB" sz="2000" noProof="0">
              <a:solidFill>
                <a:schemeClr val="bg1"/>
              </a:solidFill>
            </a:endParaRPr>
          </a:p>
        </p:txBody>
      </p:sp>
      <p:sp>
        <p:nvSpPr>
          <p:cNvPr id="3" name="TextBox 2">
            <a:extLst>
              <a:ext uri="{FF2B5EF4-FFF2-40B4-BE49-F238E27FC236}">
                <a16:creationId xmlns:a16="http://schemas.microsoft.com/office/drawing/2014/main" id="{80196BF8-1155-3DD9-D43C-6FE4352EBEB9}"/>
              </a:ext>
            </a:extLst>
          </p:cNvPr>
          <p:cNvSpPr txBox="1"/>
          <p:nvPr/>
        </p:nvSpPr>
        <p:spPr>
          <a:xfrm>
            <a:off x="4066483" y="935467"/>
            <a:ext cx="4065631" cy="5016758"/>
          </a:xfrm>
          <a:prstGeom prst="rect">
            <a:avLst/>
          </a:prstGeom>
          <a:noFill/>
        </p:spPr>
        <p:txBody>
          <a:bodyPr wrap="square" rtlCol="0">
            <a:spAutoFit/>
          </a:bodyPr>
          <a:lstStyle/>
          <a:p>
            <a:pPr algn="ctr"/>
            <a:r>
              <a:rPr lang="en-GB" sz="2000" b="1" noProof="0">
                <a:solidFill>
                  <a:schemeClr val="bg1"/>
                </a:solidFill>
              </a:rPr>
              <a:t>Influence of Visit Wales communication</a:t>
            </a:r>
          </a:p>
          <a:p>
            <a:pPr algn="ctr"/>
            <a:endParaRPr lang="en-GB" sz="2000" noProof="0">
              <a:solidFill>
                <a:schemeClr val="bg1"/>
              </a:solidFill>
            </a:endParaRPr>
          </a:p>
          <a:p>
            <a:pPr algn="ctr"/>
            <a:r>
              <a:rPr lang="en-GB" sz="2000" noProof="0">
                <a:solidFill>
                  <a:schemeClr val="bg1"/>
                </a:solidFill>
              </a:rPr>
              <a:t>Social Media communications have the most reported influence overall (33%). This is followed by Campaigns (30%). </a:t>
            </a:r>
          </a:p>
          <a:p>
            <a:pPr algn="ctr"/>
            <a:endParaRPr lang="en-GB" sz="2000">
              <a:solidFill>
                <a:schemeClr val="bg1"/>
              </a:solidFill>
            </a:endParaRPr>
          </a:p>
          <a:p>
            <a:pPr algn="ctr"/>
            <a:r>
              <a:rPr lang="en-GB" sz="2000">
                <a:solidFill>
                  <a:schemeClr val="bg1"/>
                </a:solidFill>
              </a:rPr>
              <a:t>Current communications are reported to be most influential among Families (30%) and least influential among Younger Independents (21%)</a:t>
            </a:r>
          </a:p>
          <a:p>
            <a:pPr algn="ctr"/>
            <a:endParaRPr lang="en-GB" sz="2000" noProof="0">
              <a:solidFill>
                <a:schemeClr val="bg1"/>
              </a:solidFill>
            </a:endParaRPr>
          </a:p>
          <a:p>
            <a:pPr algn="ctr"/>
            <a:endParaRPr lang="en-GB" sz="2000">
              <a:solidFill>
                <a:schemeClr val="bg1"/>
              </a:solidFill>
            </a:endParaRPr>
          </a:p>
          <a:p>
            <a:pPr algn="ctr"/>
            <a:endParaRPr lang="en-GB" sz="2000" noProof="0">
              <a:solidFill>
                <a:schemeClr val="bg1"/>
              </a:solidFill>
            </a:endParaRPr>
          </a:p>
        </p:txBody>
      </p:sp>
      <p:sp>
        <p:nvSpPr>
          <p:cNvPr id="4" name="TextBox 3">
            <a:extLst>
              <a:ext uri="{FF2B5EF4-FFF2-40B4-BE49-F238E27FC236}">
                <a16:creationId xmlns:a16="http://schemas.microsoft.com/office/drawing/2014/main" id="{62FF868F-E33A-DCC0-C180-12D2553202ED}"/>
              </a:ext>
            </a:extLst>
          </p:cNvPr>
          <p:cNvSpPr txBox="1"/>
          <p:nvPr/>
        </p:nvSpPr>
        <p:spPr>
          <a:xfrm>
            <a:off x="8141637" y="1043204"/>
            <a:ext cx="4059886" cy="3477875"/>
          </a:xfrm>
          <a:prstGeom prst="rect">
            <a:avLst/>
          </a:prstGeom>
          <a:noFill/>
        </p:spPr>
        <p:txBody>
          <a:bodyPr wrap="square" rtlCol="0">
            <a:spAutoFit/>
          </a:bodyPr>
          <a:lstStyle/>
          <a:p>
            <a:pPr algn="ctr"/>
            <a:r>
              <a:rPr lang="en-GB" sz="2000" b="1" noProof="0">
                <a:solidFill>
                  <a:schemeClr val="bg1"/>
                </a:solidFill>
              </a:rPr>
              <a:t>Next likely</a:t>
            </a:r>
          </a:p>
          <a:p>
            <a:pPr algn="ctr"/>
            <a:endParaRPr lang="en-GB" sz="2000" noProof="0">
              <a:solidFill>
                <a:schemeClr val="bg1"/>
              </a:solidFill>
            </a:endParaRPr>
          </a:p>
          <a:p>
            <a:pPr algn="ctr"/>
            <a:r>
              <a:rPr lang="en-GB" sz="2000">
                <a:solidFill>
                  <a:schemeClr val="bg1"/>
                </a:solidFill>
              </a:rPr>
              <a:t>25% of those unlikely to visit Wales in 2026, were intending on visiting in 2027.</a:t>
            </a:r>
          </a:p>
          <a:p>
            <a:pPr algn="ctr"/>
            <a:endParaRPr lang="en-GB" sz="2000">
              <a:solidFill>
                <a:schemeClr val="bg1"/>
              </a:solidFill>
            </a:endParaRPr>
          </a:p>
          <a:p>
            <a:pPr algn="ctr"/>
            <a:r>
              <a:rPr lang="en-GB" sz="2000">
                <a:solidFill>
                  <a:schemeClr val="bg1"/>
                </a:solidFill>
              </a:rPr>
              <a:t>71</a:t>
            </a:r>
            <a:r>
              <a:rPr lang="en-GB" sz="2000" noProof="0">
                <a:solidFill>
                  <a:schemeClr val="bg1"/>
                </a:solidFill>
              </a:rPr>
              <a:t>% of the same group were unsure of when they would next visit.</a:t>
            </a:r>
          </a:p>
          <a:p>
            <a:pPr algn="ctr"/>
            <a:endParaRPr lang="en-GB" sz="2000">
              <a:solidFill>
                <a:schemeClr val="bg1"/>
              </a:solidFill>
            </a:endParaRPr>
          </a:p>
          <a:p>
            <a:pPr algn="ctr"/>
            <a:endParaRPr lang="en-GB" sz="2000" noProof="0">
              <a:solidFill>
                <a:schemeClr val="bg1"/>
              </a:solidFill>
            </a:endParaRPr>
          </a:p>
        </p:txBody>
      </p:sp>
    </p:spTree>
    <p:extLst>
      <p:ext uri="{BB962C8B-B14F-4D97-AF65-F5344CB8AC3E}">
        <p14:creationId xmlns:p14="http://schemas.microsoft.com/office/powerpoint/2010/main" val="4282816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2C742-C22F-8586-CFB3-D9AFCB701B5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D41680D-1E65-BDD4-0765-984AD6EF1EFE}"/>
              </a:ext>
            </a:extLst>
          </p:cNvPr>
          <p:cNvSpPr txBox="1">
            <a:spLocks noGrp="1"/>
          </p:cNvSpPr>
          <p:nvPr>
            <p:ph type="title" idx="4294967295"/>
          </p:nvPr>
        </p:nvSpPr>
        <p:spPr>
          <a:xfrm>
            <a:off x="360000" y="1594221"/>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2026 Trip Intentions | Total</a:t>
            </a:r>
          </a:p>
        </p:txBody>
      </p:sp>
      <p:sp>
        <p:nvSpPr>
          <p:cNvPr id="5" name="Title 5">
            <a:extLst>
              <a:ext uri="{FF2B5EF4-FFF2-40B4-BE49-F238E27FC236}">
                <a16:creationId xmlns:a16="http://schemas.microsoft.com/office/drawing/2014/main" id="{74EDDBC1-00EA-FC73-1D6E-2BB5AF1579C1}"/>
              </a:ext>
            </a:extLst>
          </p:cNvPr>
          <p:cNvSpPr txBox="1">
            <a:spLocks/>
          </p:cNvSpPr>
          <p:nvPr/>
        </p:nvSpPr>
        <p:spPr>
          <a:xfrm>
            <a:off x="360000" y="314417"/>
            <a:ext cx="11163302" cy="1125549"/>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dirty="0"/>
              <a:t>Around 87% of 2025 visitors intend to return in 2026 or have already booked. Younger independents are the most likely to report that they intend to visit at 80%, while families, older independents and retirement age groups are slightly lower at around 74% to 76%. Families are more likely to have already booked – this may suggest earlier planning, rather than lower intent.</a:t>
            </a:r>
            <a:endParaRPr lang="en-GB" b="1" dirty="0"/>
          </a:p>
        </p:txBody>
      </p:sp>
      <p:graphicFrame>
        <p:nvGraphicFramePr>
          <p:cNvPr id="13" name="Chart 12" descr="Chart showing 2026 travel intent. Around three quarters of respondents planned to visit Wales in 2026, with around one in four having already booked a trip and around half intending to visit but not yet booked. &#10;&#10;By life stage, younger independents showed the highest overall intention to visit, while families were the most likely to have already booked.">
            <a:extLst>
              <a:ext uri="{FF2B5EF4-FFF2-40B4-BE49-F238E27FC236}">
                <a16:creationId xmlns:a16="http://schemas.microsoft.com/office/drawing/2014/main" id="{E43B9E37-D17A-346F-BFC8-85E10078FCDC}"/>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82914485"/>
              </p:ext>
            </p:extLst>
          </p:nvPr>
        </p:nvGraphicFramePr>
        <p:xfrm>
          <a:off x="455248" y="962526"/>
          <a:ext cx="11163302" cy="5045048"/>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a:extLst>
              <a:ext uri="{FF2B5EF4-FFF2-40B4-BE49-F238E27FC236}">
                <a16:creationId xmlns:a16="http://schemas.microsoft.com/office/drawing/2014/main" id="{C1D87495-B419-8430-E7AE-168D5ABEA92C}"/>
              </a:ext>
              <a:ext uri="{C183D7F6-B498-43B3-948B-1728B52AA6E4}">
                <adec:decorative xmlns:adec="http://schemas.microsoft.com/office/drawing/2017/decorative" val="1"/>
              </a:ext>
            </a:extLst>
          </p:cNvPr>
          <p:cNvCxnSpPr>
            <a:cxnSpLocks/>
          </p:cNvCxnSpPr>
          <p:nvPr/>
        </p:nvCxnSpPr>
        <p:spPr>
          <a:xfrm flipV="1">
            <a:off x="2123971" y="2362200"/>
            <a:ext cx="0" cy="3055833"/>
          </a:xfrm>
          <a:prstGeom prst="line">
            <a:avLst/>
          </a:prstGeom>
          <a:ln w="12700">
            <a:solidFill>
              <a:schemeClr val="bg1">
                <a:lumMod val="85000"/>
              </a:schemeClr>
            </a:solidFill>
            <a:prstDash val="lgDash"/>
          </a:ln>
          <a:effectLst/>
        </p:spPr>
        <p:style>
          <a:lnRef idx="2">
            <a:schemeClr val="accent1"/>
          </a:lnRef>
          <a:fillRef idx="0">
            <a:schemeClr val="accent1"/>
          </a:fillRef>
          <a:effectRef idx="1">
            <a:schemeClr val="accent1"/>
          </a:effectRef>
          <a:fontRef idx="minor">
            <a:schemeClr val="tx1"/>
          </a:fontRef>
        </p:style>
      </p:cxnSp>
      <p:sp>
        <p:nvSpPr>
          <p:cNvPr id="11" name="Text Placeholder 3">
            <a:extLst>
              <a:ext uri="{FF2B5EF4-FFF2-40B4-BE49-F238E27FC236}">
                <a16:creationId xmlns:a16="http://schemas.microsoft.com/office/drawing/2014/main" id="{2AA92FFB-9983-E90F-869A-6F639218E4FC}"/>
              </a:ext>
            </a:extLst>
          </p:cNvPr>
          <p:cNvSpPr txBox="1">
            <a:spLocks/>
          </p:cNvSpPr>
          <p:nvPr/>
        </p:nvSpPr>
        <p:spPr>
          <a:xfrm>
            <a:off x="360000" y="6178456"/>
            <a:ext cx="11353799" cy="365126"/>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B5. Do you intend to visit Wales for a short break or holiday in 2026? Total, n=4,092 (Wales Trip Takers n=2,408, Wales non-trip takers n=1,684, younger independents n=</a:t>
            </a:r>
            <a:r>
              <a:rPr lang="en-GB" sz="1200">
                <a:solidFill>
                  <a:schemeClr val="tx1"/>
                </a:solidFill>
              </a:rPr>
              <a:t>60</a:t>
            </a:r>
            <a:r>
              <a:rPr lang="en-GB" sz="1200" noProof="0">
                <a:solidFill>
                  <a:schemeClr val="tx1"/>
                </a:solidFill>
              </a:rPr>
              <a:t>, families n=269, older independents n=1,631, retirement age n=</a:t>
            </a:r>
            <a:r>
              <a:rPr lang="en-GB" sz="1200">
                <a:solidFill>
                  <a:schemeClr val="tx1"/>
                </a:solidFill>
              </a:rPr>
              <a:t>2,092</a:t>
            </a:r>
            <a:r>
              <a:rPr lang="en-GB" sz="1200" noProof="0">
                <a:solidFill>
                  <a:schemeClr val="tx1"/>
                </a:solidFill>
              </a:rPr>
              <a:t>). </a:t>
            </a:r>
          </a:p>
        </p:txBody>
      </p:sp>
      <p:cxnSp>
        <p:nvCxnSpPr>
          <p:cNvPr id="10" name="Straight Connector 9">
            <a:extLst>
              <a:ext uri="{FF2B5EF4-FFF2-40B4-BE49-F238E27FC236}">
                <a16:creationId xmlns:a16="http://schemas.microsoft.com/office/drawing/2014/main" id="{B4495907-2723-DC8C-A683-E8D8BF09EFFF}"/>
              </a:ext>
              <a:ext uri="{C183D7F6-B498-43B3-948B-1728B52AA6E4}">
                <adec:decorative xmlns:adec="http://schemas.microsoft.com/office/drawing/2017/decorative" val="1"/>
              </a:ext>
            </a:extLst>
          </p:cNvPr>
          <p:cNvCxnSpPr>
            <a:cxnSpLocks/>
          </p:cNvCxnSpPr>
          <p:nvPr/>
        </p:nvCxnSpPr>
        <p:spPr>
          <a:xfrm flipV="1">
            <a:off x="5235471" y="2362200"/>
            <a:ext cx="0" cy="3055833"/>
          </a:xfrm>
          <a:prstGeom prst="line">
            <a:avLst/>
          </a:prstGeom>
          <a:ln w="12700">
            <a:solidFill>
              <a:schemeClr val="bg1">
                <a:lumMod val="85000"/>
              </a:schemeClr>
            </a:solidFill>
            <a:prstDash val="lg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2440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6D102-A4A3-C76C-2DDE-E7AE0E33724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11B0B97-C946-DD2C-4E2D-1A089BCB0CDC}"/>
              </a:ext>
            </a:extLst>
          </p:cNvPr>
          <p:cNvSpPr txBox="1">
            <a:spLocks noGrp="1"/>
          </p:cNvSpPr>
          <p:nvPr>
            <p:ph type="title" idx="4294967295"/>
          </p:nvPr>
        </p:nvSpPr>
        <p:spPr>
          <a:xfrm>
            <a:off x="355935" y="1664031"/>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Influence of Visit Wales communications | By Source and </a:t>
            </a:r>
            <a:r>
              <a:rPr kumimoji="0" lang="en-GB" sz="1400" b="0" i="0" u="none" strike="noStrike" kern="1200" cap="none" spc="0" normalizeH="0" baseline="0" noProof="0" err="1">
                <a:ln>
                  <a:noFill/>
                </a:ln>
                <a:solidFill>
                  <a:srgbClr val="120742"/>
                </a:solidFill>
                <a:effectLst/>
                <a:uLnTx/>
                <a:uFillTx/>
                <a:latin typeface="+mn-lt"/>
                <a:ea typeface="+mn-ea"/>
                <a:cs typeface="+mn-cs"/>
              </a:rPr>
              <a:t>Lifestage</a:t>
            </a:r>
            <a:endParaRPr kumimoji="0" lang="en-GB" sz="1400" b="0" i="0" u="none" strike="noStrike" kern="1200" cap="none" spc="0" normalizeH="0" baseline="0" noProof="0">
              <a:ln>
                <a:noFill/>
              </a:ln>
              <a:solidFill>
                <a:srgbClr val="120742"/>
              </a:solidFill>
              <a:effectLst/>
              <a:uLnTx/>
              <a:uFillTx/>
              <a:latin typeface="+mn-lt"/>
              <a:ea typeface="+mn-ea"/>
              <a:cs typeface="+mn-cs"/>
            </a:endParaRPr>
          </a:p>
        </p:txBody>
      </p:sp>
      <p:sp>
        <p:nvSpPr>
          <p:cNvPr id="14" name="Title 5">
            <a:extLst>
              <a:ext uri="{FF2B5EF4-FFF2-40B4-BE49-F238E27FC236}">
                <a16:creationId xmlns:a16="http://schemas.microsoft.com/office/drawing/2014/main" id="{2098C8DA-BAE8-93F3-F38E-9A56AA26FC08}"/>
              </a:ext>
            </a:extLst>
          </p:cNvPr>
          <p:cNvSpPr txBox="1">
            <a:spLocks/>
          </p:cNvSpPr>
          <p:nvPr/>
        </p:nvSpPr>
        <p:spPr>
          <a:xfrm>
            <a:off x="258851" y="461810"/>
            <a:ext cx="7633865" cy="1275614"/>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a:t>Social media communications from Visit Wales are reported to be most influential overall. Families are most likely to report being influenced overall.</a:t>
            </a:r>
            <a:endParaRPr lang="en-GB" b="1" noProof="0"/>
          </a:p>
        </p:txBody>
      </p:sp>
      <p:graphicFrame>
        <p:nvGraphicFramePr>
          <p:cNvPr id="15" name="Chart 14" descr="Bar charts showing the influence of Visit Wales communications. Social media was the most influential source, followed closely by campaigns. &#10;By life stage, families reported the highest level of influence from communications.">
            <a:extLst>
              <a:ext uri="{FF2B5EF4-FFF2-40B4-BE49-F238E27FC236}">
                <a16:creationId xmlns:a16="http://schemas.microsoft.com/office/drawing/2014/main" id="{A20E225D-2317-4799-2CA8-28F1C48FCDE2}"/>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40906070"/>
              </p:ext>
            </p:extLst>
          </p:nvPr>
        </p:nvGraphicFramePr>
        <p:xfrm>
          <a:off x="355936" y="1737424"/>
          <a:ext cx="8342061" cy="4206007"/>
        </p:xfrm>
        <a:graphic>
          <a:graphicData uri="http://schemas.openxmlformats.org/drawingml/2006/chart">
            <c:chart xmlns:c="http://schemas.openxmlformats.org/drawingml/2006/chart" xmlns:r="http://schemas.openxmlformats.org/officeDocument/2006/relationships" r:id="rId2"/>
          </a:graphicData>
        </a:graphic>
      </p:graphicFrame>
      <p:cxnSp>
        <p:nvCxnSpPr>
          <p:cNvPr id="2" name="Straight Connector 1">
            <a:extLst>
              <a:ext uri="{FF2B5EF4-FFF2-40B4-BE49-F238E27FC236}">
                <a16:creationId xmlns:a16="http://schemas.microsoft.com/office/drawing/2014/main" id="{DC445E27-734A-858D-8C79-CAD7C283C117}"/>
              </a:ext>
              <a:ext uri="{C183D7F6-B498-43B3-948B-1728B52AA6E4}">
                <adec:decorative xmlns:adec="http://schemas.microsoft.com/office/drawing/2017/decorative" val="1"/>
              </a:ext>
            </a:extLst>
          </p:cNvPr>
          <p:cNvCxnSpPr>
            <a:cxnSpLocks/>
          </p:cNvCxnSpPr>
          <p:nvPr/>
        </p:nvCxnSpPr>
        <p:spPr>
          <a:xfrm>
            <a:off x="4535214" y="2114550"/>
            <a:ext cx="0" cy="3322320"/>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7" name="Text Placeholder 3" descr="Two-part chart on 2026 communication influence. The left bar chart shows social media as the most influential source (33%), followed closely by campaigns (30%). The right bar chart shows influence by lifestage, where families report being the most influenced by communications overall (30%), while younger independents report the lowest influence at 21%.">
            <a:extLst>
              <a:ext uri="{FF2B5EF4-FFF2-40B4-BE49-F238E27FC236}">
                <a16:creationId xmlns:a16="http://schemas.microsoft.com/office/drawing/2014/main" id="{344A1BD8-F19D-39D4-3F01-E885DA23D1C1}"/>
              </a:ext>
            </a:extLst>
          </p:cNvPr>
          <p:cNvSpPr txBox="1">
            <a:spLocks/>
          </p:cNvSpPr>
          <p:nvPr/>
        </p:nvSpPr>
        <p:spPr>
          <a:xfrm>
            <a:off x="76039" y="5813996"/>
            <a:ext cx="8536233" cy="791340"/>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B10. On a scale of 1 to 5 where 1 means ‘no influence at ’ and 5 means ‘a major influence’, what influence, if any, has Visit Wales communications had on your decision to take a short break or holiday in Wales in 2026? Likely to visit Wales in 2026 or already booked, n=3,068 (Website n=</a:t>
            </a:r>
            <a:r>
              <a:rPr lang="en-GB" sz="1200">
                <a:solidFill>
                  <a:schemeClr val="tx1"/>
                </a:solidFill>
              </a:rPr>
              <a:t>330</a:t>
            </a:r>
            <a:r>
              <a:rPr lang="en-GB" sz="1200" noProof="0">
                <a:solidFill>
                  <a:schemeClr val="tx1"/>
                </a:solidFill>
              </a:rPr>
              <a:t>, e-CRM n=</a:t>
            </a:r>
            <a:r>
              <a:rPr lang="en-GB" sz="1200">
                <a:solidFill>
                  <a:schemeClr val="tx1"/>
                </a:solidFill>
              </a:rPr>
              <a:t>1,505</a:t>
            </a:r>
            <a:r>
              <a:rPr lang="en-GB" sz="1200" noProof="0">
                <a:solidFill>
                  <a:schemeClr val="tx1"/>
                </a:solidFill>
              </a:rPr>
              <a:t>, Campaign n=</a:t>
            </a:r>
            <a:r>
              <a:rPr lang="en-GB" sz="1200">
                <a:solidFill>
                  <a:schemeClr val="tx1"/>
                </a:solidFill>
              </a:rPr>
              <a:t>911</a:t>
            </a:r>
            <a:r>
              <a:rPr lang="en-GB" sz="1200" noProof="0">
                <a:solidFill>
                  <a:schemeClr val="tx1"/>
                </a:solidFill>
              </a:rPr>
              <a:t>, Social Media n=</a:t>
            </a:r>
            <a:r>
              <a:rPr lang="en-GB" sz="1200">
                <a:solidFill>
                  <a:schemeClr val="tx1"/>
                </a:solidFill>
              </a:rPr>
              <a:t>322, Younger Independents=48*, Families=202, Older Independents=1,242, Retirement Age=1,551</a:t>
            </a:r>
            <a:r>
              <a:rPr lang="en-GB" sz="1200" noProof="0">
                <a:solidFill>
                  <a:schemeClr val="tx1"/>
                </a:solidFill>
              </a:rPr>
              <a:t>). </a:t>
            </a:r>
          </a:p>
        </p:txBody>
      </p:sp>
      <p:pic>
        <p:nvPicPr>
          <p:cNvPr id="13314" name="Picture 2">
            <a:extLst>
              <a:ext uri="{FF2B5EF4-FFF2-40B4-BE49-F238E27FC236}">
                <a16:creationId xmlns:a16="http://schemas.microsoft.com/office/drawing/2014/main" id="{72D79D24-AFE4-4459-21D0-AED101A44ED2}"/>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8697998" y="-1"/>
            <a:ext cx="3494002" cy="660533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571E2FFC-CA3C-6567-F15F-42F2DC40DE39}"/>
              </a:ext>
            </a:extLst>
          </p:cNvPr>
          <p:cNvSpPr/>
          <p:nvPr/>
        </p:nvSpPr>
        <p:spPr>
          <a:xfrm>
            <a:off x="4821462" y="4010094"/>
            <a:ext cx="1132639" cy="541421"/>
          </a:xfrm>
          <a:prstGeom prst="roundRect">
            <a:avLst/>
          </a:prstGeom>
          <a:solidFill>
            <a:srgbClr val="FFD9D9"/>
          </a:solidFill>
          <a:ln w="12700">
            <a:solidFill>
              <a:srgbClr val="BD1E2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a:solidFill>
                  <a:srgbClr val="BD1E29"/>
                </a:solidFill>
              </a:rPr>
              <a:t>Caution*: Low base size in this group</a:t>
            </a:r>
          </a:p>
        </p:txBody>
      </p:sp>
    </p:spTree>
    <p:extLst>
      <p:ext uri="{BB962C8B-B14F-4D97-AF65-F5344CB8AC3E}">
        <p14:creationId xmlns:p14="http://schemas.microsoft.com/office/powerpoint/2010/main" val="2940408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06B4D-BBF9-6431-6F12-AD7C677D577C}"/>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9E9359EB-29B6-5FDC-A630-015604179E39}"/>
              </a:ext>
            </a:extLst>
          </p:cNvPr>
          <p:cNvSpPr txBox="1">
            <a:spLocks noGrp="1"/>
          </p:cNvSpPr>
          <p:nvPr>
            <p:ph type="title" idx="4294967295"/>
          </p:nvPr>
        </p:nvSpPr>
        <p:spPr>
          <a:xfrm>
            <a:off x="360000" y="1595881"/>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Future likelihood of visiting Wales | Unlikely to visit Wales in 2026</a:t>
            </a:r>
          </a:p>
        </p:txBody>
      </p:sp>
      <p:sp>
        <p:nvSpPr>
          <p:cNvPr id="11" name="Title 5">
            <a:extLst>
              <a:ext uri="{FF2B5EF4-FFF2-40B4-BE49-F238E27FC236}">
                <a16:creationId xmlns:a16="http://schemas.microsoft.com/office/drawing/2014/main" id="{93B214D8-B510-6E66-24FA-09B495B22E76}"/>
              </a:ext>
            </a:extLst>
          </p:cNvPr>
          <p:cNvSpPr txBox="1">
            <a:spLocks/>
          </p:cNvSpPr>
          <p:nvPr/>
        </p:nvSpPr>
        <p:spPr>
          <a:xfrm>
            <a:off x="225410" y="365124"/>
            <a:ext cx="6789002" cy="1019522"/>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latin typeface="Arial" panose="020B0604020202020204" pitchFamily="34" charset="0"/>
                <a:cs typeface="Arial" panose="020B0604020202020204" pitchFamily="34" charset="0"/>
              </a:rPr>
              <a:t>Of those unlikely to visit Wales in 2026 most stated they ‘don’t know’ when they would next visit Wales. </a:t>
            </a:r>
            <a:r>
              <a:rPr lang="en-GB" b="1" noProof="0"/>
              <a:t>A quarter</a:t>
            </a:r>
            <a:r>
              <a:rPr lang="en-GB" b="1" noProof="0">
                <a:latin typeface="Arial" panose="020B0604020202020204" pitchFamily="34" charset="0"/>
                <a:cs typeface="Arial" panose="020B0604020202020204" pitchFamily="34" charset="0"/>
              </a:rPr>
              <a:t> stated they would visit in 2027.</a:t>
            </a:r>
            <a:endParaRPr lang="en-GB" b="1" noProof="0"/>
          </a:p>
        </p:txBody>
      </p:sp>
      <p:graphicFrame>
        <p:nvGraphicFramePr>
          <p:cNvPr id="4" name="Chart 3" descr="Bar chart showing future travel plans among respondents unlikely to visit Wales in 2026. The majority were unsure when they might next visit Wales, with around seven in ten selecting ‘don’t know’. However, around one in four indicated they were likely to visit Wales in 2027.">
            <a:extLst>
              <a:ext uri="{FF2B5EF4-FFF2-40B4-BE49-F238E27FC236}">
                <a16:creationId xmlns:a16="http://schemas.microsoft.com/office/drawing/2014/main" id="{3FB8C7D1-1CA5-E1BE-6A00-E78ECFB571E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371566679"/>
              </p:ext>
            </p:extLst>
          </p:nvPr>
        </p:nvGraphicFramePr>
        <p:xfrm>
          <a:off x="548073" y="1965474"/>
          <a:ext cx="6052737" cy="4162277"/>
        </p:xfrm>
        <a:graphic>
          <a:graphicData uri="http://schemas.openxmlformats.org/drawingml/2006/chart">
            <c:chart xmlns:c="http://schemas.openxmlformats.org/drawingml/2006/chart" xmlns:r="http://schemas.openxmlformats.org/officeDocument/2006/relationships" r:id="rId2"/>
          </a:graphicData>
        </a:graphic>
      </p:graphicFrame>
      <p:cxnSp>
        <p:nvCxnSpPr>
          <p:cNvPr id="2" name="Straight Connector 1">
            <a:extLst>
              <a:ext uri="{FF2B5EF4-FFF2-40B4-BE49-F238E27FC236}">
                <a16:creationId xmlns:a16="http://schemas.microsoft.com/office/drawing/2014/main" id="{0E7600A1-8D6D-0457-2BF5-9B7DEA91E3DE}"/>
              </a:ext>
              <a:ext uri="{C183D7F6-B498-43B3-948B-1728B52AA6E4}">
                <adec:decorative xmlns:adec="http://schemas.microsoft.com/office/drawing/2017/decorative" val="1"/>
              </a:ext>
            </a:extLst>
          </p:cNvPr>
          <p:cNvCxnSpPr>
            <a:cxnSpLocks/>
          </p:cNvCxnSpPr>
          <p:nvPr/>
        </p:nvCxnSpPr>
        <p:spPr>
          <a:xfrm flipH="1">
            <a:off x="655364" y="5074920"/>
            <a:ext cx="4778204" cy="0"/>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658A2818-ABAC-36CA-51D6-E78FDFDC5B5D}"/>
              </a:ext>
            </a:extLst>
          </p:cNvPr>
          <p:cNvSpPr txBox="1">
            <a:spLocks/>
          </p:cNvSpPr>
          <p:nvPr/>
        </p:nvSpPr>
        <p:spPr>
          <a:xfrm>
            <a:off x="225410" y="6127751"/>
            <a:ext cx="63754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B6. And when are you next likely to visit Wales for a short break or holiday? </a:t>
            </a:r>
          </a:p>
          <a:p>
            <a:pPr marL="0" indent="0">
              <a:buNone/>
            </a:pPr>
            <a:r>
              <a:rPr lang="en-GB" sz="1200" noProof="0">
                <a:solidFill>
                  <a:schemeClr val="tx1"/>
                </a:solidFill>
              </a:rPr>
              <a:t>Unlikely to visit Wales in 2026 or not sure, n=</a:t>
            </a:r>
            <a:r>
              <a:rPr lang="en-GB" sz="1200">
                <a:solidFill>
                  <a:schemeClr val="tx1"/>
                </a:solidFill>
              </a:rPr>
              <a:t>1,024</a:t>
            </a:r>
            <a:r>
              <a:rPr lang="en-GB" sz="1200" noProof="0">
                <a:solidFill>
                  <a:schemeClr val="tx1"/>
                </a:solidFill>
              </a:rPr>
              <a:t>. </a:t>
            </a:r>
          </a:p>
        </p:txBody>
      </p:sp>
      <p:pic>
        <p:nvPicPr>
          <p:cNvPr id="19" name="Picture 18">
            <a:extLst>
              <a:ext uri="{FF2B5EF4-FFF2-40B4-BE49-F238E27FC236}">
                <a16:creationId xmlns:a16="http://schemas.microsoft.com/office/drawing/2014/main" id="{1359453E-2205-B969-1490-A6284CB161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014412" y="0"/>
            <a:ext cx="5177588" cy="6608900"/>
          </a:xfrm>
          <a:prstGeom prst="rect">
            <a:avLst/>
          </a:prstGeom>
        </p:spPr>
      </p:pic>
    </p:spTree>
    <p:extLst>
      <p:ext uri="{BB962C8B-B14F-4D97-AF65-F5344CB8AC3E}">
        <p14:creationId xmlns:p14="http://schemas.microsoft.com/office/powerpoint/2010/main" val="916156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355AB-38E3-543D-FB9D-82E392807B65}"/>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C4E01A13-6167-320F-C3DB-F72853C43C8E}"/>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EF049CFF-AC39-5554-CCCC-CA0B7CF33E33}"/>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522BE770-1E1E-1F77-36A1-16874208C9CB}"/>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REASONS FOR NOT </a:t>
            </a:r>
            <a:b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b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TAKING A TRIP</a:t>
            </a:r>
          </a:p>
        </p:txBody>
      </p:sp>
      <p:pic>
        <p:nvPicPr>
          <p:cNvPr id="4" name="Picture 2">
            <a:extLst>
              <a:ext uri="{FF2B5EF4-FFF2-40B4-BE49-F238E27FC236}">
                <a16:creationId xmlns:a16="http://schemas.microsoft.com/office/drawing/2014/main" id="{B0AF146F-FDC7-482A-738A-BB2FEA514EE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16701C1-893A-A5E7-A696-94E2C6A64DD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4023320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CE470-5183-D0B7-8015-26CB66352AA0}"/>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631E683C-FB61-9561-015F-663876645EBA}"/>
              </a:ext>
            </a:extLst>
          </p:cNvPr>
          <p:cNvSpPr txBox="1">
            <a:spLocks noGrp="1"/>
          </p:cNvSpPr>
          <p:nvPr>
            <p:ph type="title" idx="4294967295"/>
          </p:nvPr>
        </p:nvSpPr>
        <p:spPr>
          <a:xfrm>
            <a:off x="213660" y="434244"/>
            <a:ext cx="5588002"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20742"/>
                </a:solidFill>
                <a:effectLst/>
                <a:uLnTx/>
                <a:uFillTx/>
                <a:latin typeface="+mn-lt"/>
                <a:ea typeface="+mn-ea"/>
                <a:cs typeface="+mn-cs"/>
              </a:rPr>
              <a:t>REASONS FOR NOT TAKING A TRIP</a:t>
            </a:r>
          </a:p>
        </p:txBody>
      </p:sp>
      <p:cxnSp>
        <p:nvCxnSpPr>
          <p:cNvPr id="16" name="Straight Connector 15">
            <a:extLst>
              <a:ext uri="{FF2B5EF4-FFF2-40B4-BE49-F238E27FC236}">
                <a16:creationId xmlns:a16="http://schemas.microsoft.com/office/drawing/2014/main" id="{A91BE0E1-100D-98CE-134B-2BC629B32164}"/>
              </a:ext>
              <a:ext uri="{C183D7F6-B498-43B3-948B-1728B52AA6E4}">
                <adec:decorative xmlns:adec="http://schemas.microsoft.com/office/drawing/2017/decorative" val="1"/>
              </a:ext>
            </a:extLst>
          </p:cNvPr>
          <p:cNvCxnSpPr>
            <a:cxnSpLocks/>
          </p:cNvCxnSpPr>
          <p:nvPr/>
        </p:nvCxnSpPr>
        <p:spPr>
          <a:xfrm>
            <a:off x="308910" y="771777"/>
            <a:ext cx="435834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Picture 2">
            <a:extLst>
              <a:ext uri="{FF2B5EF4-FFF2-40B4-BE49-F238E27FC236}">
                <a16:creationId xmlns:a16="http://schemas.microsoft.com/office/drawing/2014/main" id="{4DAAAE76-C4F0-EC7F-432D-40577A00AC53}"/>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rcRect/>
          <a:stretch>
            <a:fillRect/>
          </a:stretch>
        </p:blipFill>
        <p:spPr bwMode="auto">
          <a:xfrm>
            <a:off x="0" y="1257300"/>
            <a:ext cx="4065461" cy="538509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B23A7502-D90B-B29E-599C-68EBEE26EB4B}"/>
              </a:ext>
              <a:ext uri="{C183D7F6-B498-43B3-948B-1728B52AA6E4}">
                <adec:decorative xmlns:adec="http://schemas.microsoft.com/office/drawing/2017/decorative" val="1"/>
              </a:ext>
            </a:extLst>
          </p:cNvPr>
          <p:cNvPicPr>
            <a:picLocks noGrp="1" noChangeAspect="1" noChangeArrowheads="1"/>
          </p:cNvPicPr>
          <p:nvPr>
            <p:ph type="pic" sz="quarter" idx="14"/>
          </p:nvPr>
        </p:nvPicPr>
        <p:blipFill rotWithShape="1">
          <a:blip r:embed="rId3">
            <a:extLst>
              <a:ext uri="{28A0092B-C50C-407E-A947-70E740481C1C}">
                <a14:useLocalDpi xmlns:a14="http://schemas.microsoft.com/office/drawing/2010/main" val="0"/>
              </a:ext>
            </a:extLst>
          </a:blip>
          <a:srcRect/>
          <a:stretch>
            <a:fillRect/>
          </a:stretch>
        </p:blipFill>
        <p:spPr bwMode="auto">
          <a:xfrm>
            <a:off x="4063350" y="1257297"/>
            <a:ext cx="4065300" cy="538509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A95197D8-7F05-D804-5DF6-2D4C4EA0D660}"/>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4">
            <a:extLst>
              <a:ext uri="{28A0092B-C50C-407E-A947-70E740481C1C}">
                <a14:useLocalDpi xmlns:a14="http://schemas.microsoft.com/office/drawing/2010/main" val="0"/>
              </a:ext>
            </a:extLst>
          </a:blip>
          <a:srcRect/>
          <a:stretch>
            <a:fillRect/>
          </a:stretch>
        </p:blipFill>
        <p:spPr bwMode="auto">
          <a:xfrm>
            <a:off x="8117680" y="1257297"/>
            <a:ext cx="4079083" cy="538509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C5DAAFF8-F8E6-A502-87C2-59944FF20714}"/>
              </a:ext>
              <a:ext uri="{C183D7F6-B498-43B3-948B-1728B52AA6E4}">
                <adec:decorative xmlns:adec="http://schemas.microsoft.com/office/drawing/2017/decorative" val="1"/>
              </a:ext>
            </a:extLst>
          </p:cNvPr>
          <p:cNvSpPr/>
          <p:nvPr/>
        </p:nvSpPr>
        <p:spPr>
          <a:xfrm>
            <a:off x="9524" y="1257297"/>
            <a:ext cx="12202006" cy="5385091"/>
          </a:xfrm>
          <a:prstGeom prst="rect">
            <a:avLst/>
          </a:prstGeom>
          <a:solidFill>
            <a:srgbClr val="120742">
              <a:alpha val="6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a:p>
        </p:txBody>
      </p:sp>
      <p:sp>
        <p:nvSpPr>
          <p:cNvPr id="2" name="TextBox 1">
            <a:extLst>
              <a:ext uri="{FF2B5EF4-FFF2-40B4-BE49-F238E27FC236}">
                <a16:creationId xmlns:a16="http://schemas.microsoft.com/office/drawing/2014/main" id="{65BAB127-4A45-9C17-29FB-9CE70CFBCF2D}"/>
              </a:ext>
            </a:extLst>
          </p:cNvPr>
          <p:cNvSpPr txBox="1"/>
          <p:nvPr/>
        </p:nvSpPr>
        <p:spPr>
          <a:xfrm>
            <a:off x="10560" y="1703073"/>
            <a:ext cx="4063761" cy="2246769"/>
          </a:xfrm>
          <a:prstGeom prst="rect">
            <a:avLst/>
          </a:prstGeom>
          <a:noFill/>
        </p:spPr>
        <p:txBody>
          <a:bodyPr wrap="square" rtlCol="0">
            <a:spAutoFit/>
          </a:bodyPr>
          <a:lstStyle/>
          <a:p>
            <a:pPr algn="ctr"/>
            <a:r>
              <a:rPr lang="en-GB" sz="2000" b="1" noProof="0">
                <a:solidFill>
                  <a:schemeClr val="bg1"/>
                </a:solidFill>
              </a:rPr>
              <a:t>Reason for not visiting Wales</a:t>
            </a:r>
          </a:p>
          <a:p>
            <a:pPr algn="ctr"/>
            <a:endParaRPr lang="en-GB" sz="2000" noProof="0">
              <a:solidFill>
                <a:schemeClr val="bg1"/>
              </a:solidFill>
            </a:endParaRPr>
          </a:p>
          <a:p>
            <a:pPr algn="ctr"/>
            <a:r>
              <a:rPr lang="en-GB" sz="2000" noProof="0">
                <a:solidFill>
                  <a:schemeClr val="bg1"/>
                </a:solidFill>
              </a:rPr>
              <a:t>Personal circumstances (34%) was reported as the most common reason for not visiting Wales in 2025.</a:t>
            </a:r>
          </a:p>
          <a:p>
            <a:pPr algn="ctr"/>
            <a:endParaRPr lang="en-GB" sz="2000" noProof="0">
              <a:solidFill>
                <a:schemeClr val="bg1"/>
              </a:solidFill>
            </a:endParaRPr>
          </a:p>
        </p:txBody>
      </p:sp>
      <p:sp>
        <p:nvSpPr>
          <p:cNvPr id="3" name="TextBox 2">
            <a:extLst>
              <a:ext uri="{FF2B5EF4-FFF2-40B4-BE49-F238E27FC236}">
                <a16:creationId xmlns:a16="http://schemas.microsoft.com/office/drawing/2014/main" id="{D21B2B75-9E8B-A9CE-E327-1BB122D00A4E}"/>
              </a:ext>
            </a:extLst>
          </p:cNvPr>
          <p:cNvSpPr txBox="1"/>
          <p:nvPr/>
        </p:nvSpPr>
        <p:spPr>
          <a:xfrm>
            <a:off x="4083845" y="1703073"/>
            <a:ext cx="4063761" cy="3170099"/>
          </a:xfrm>
          <a:prstGeom prst="rect">
            <a:avLst/>
          </a:prstGeom>
          <a:noFill/>
        </p:spPr>
        <p:txBody>
          <a:bodyPr wrap="square" rtlCol="0">
            <a:spAutoFit/>
          </a:bodyPr>
          <a:lstStyle/>
          <a:p>
            <a:pPr algn="ctr"/>
            <a:r>
              <a:rPr lang="en-GB" sz="2000" b="1" noProof="0">
                <a:solidFill>
                  <a:schemeClr val="bg1"/>
                </a:solidFill>
              </a:rPr>
              <a:t>Considering trip to Wales</a:t>
            </a:r>
          </a:p>
          <a:p>
            <a:pPr algn="ctr"/>
            <a:endParaRPr lang="en-GB" sz="2000" noProof="0">
              <a:solidFill>
                <a:schemeClr val="bg1"/>
              </a:solidFill>
            </a:endParaRPr>
          </a:p>
          <a:p>
            <a:pPr algn="ctr"/>
            <a:r>
              <a:rPr lang="en-GB" sz="2000">
                <a:solidFill>
                  <a:schemeClr val="bg1"/>
                </a:solidFill>
              </a:rPr>
              <a:t>39</a:t>
            </a:r>
            <a:r>
              <a:rPr lang="en-GB" sz="2000" noProof="0">
                <a:solidFill>
                  <a:schemeClr val="bg1"/>
                </a:solidFill>
              </a:rPr>
              <a:t>% of those who didn’t visit Wales in 2025 did consider an overnight trip.</a:t>
            </a:r>
          </a:p>
          <a:p>
            <a:pPr algn="ctr"/>
            <a:endParaRPr lang="en-GB" sz="2000" noProof="0">
              <a:solidFill>
                <a:schemeClr val="bg1"/>
              </a:solidFill>
            </a:endParaRPr>
          </a:p>
          <a:p>
            <a:pPr algn="ctr"/>
            <a:r>
              <a:rPr lang="en-GB" sz="2000" noProof="0">
                <a:solidFill>
                  <a:schemeClr val="bg1"/>
                </a:solidFill>
              </a:rPr>
              <a:t>Of those, most decided to take a trip to another </a:t>
            </a:r>
            <a:r>
              <a:rPr lang="en-GB" sz="2000">
                <a:solidFill>
                  <a:schemeClr val="bg1"/>
                </a:solidFill>
              </a:rPr>
              <a:t>part</a:t>
            </a:r>
            <a:r>
              <a:rPr lang="en-GB" sz="2000" noProof="0">
                <a:solidFill>
                  <a:schemeClr val="bg1"/>
                </a:solidFill>
              </a:rPr>
              <a:t> of Britain or abroad, whilst a third did not take a trip at all.</a:t>
            </a:r>
          </a:p>
        </p:txBody>
      </p:sp>
      <p:sp>
        <p:nvSpPr>
          <p:cNvPr id="4" name="TextBox 3">
            <a:extLst>
              <a:ext uri="{FF2B5EF4-FFF2-40B4-BE49-F238E27FC236}">
                <a16:creationId xmlns:a16="http://schemas.microsoft.com/office/drawing/2014/main" id="{3DD498A0-6064-0DCA-5F7D-38E506EBE638}"/>
              </a:ext>
            </a:extLst>
          </p:cNvPr>
          <p:cNvSpPr txBox="1"/>
          <p:nvPr/>
        </p:nvSpPr>
        <p:spPr>
          <a:xfrm>
            <a:off x="8128239" y="1703073"/>
            <a:ext cx="4063761" cy="2554545"/>
          </a:xfrm>
          <a:prstGeom prst="rect">
            <a:avLst/>
          </a:prstGeom>
          <a:noFill/>
        </p:spPr>
        <p:txBody>
          <a:bodyPr wrap="square" rtlCol="0">
            <a:spAutoFit/>
          </a:bodyPr>
          <a:lstStyle/>
          <a:p>
            <a:pPr algn="ctr"/>
            <a:r>
              <a:rPr lang="en-GB" sz="2000" b="1" noProof="0">
                <a:solidFill>
                  <a:schemeClr val="bg1"/>
                </a:solidFill>
              </a:rPr>
              <a:t>Destination </a:t>
            </a:r>
          </a:p>
          <a:p>
            <a:pPr algn="ctr"/>
            <a:endParaRPr lang="en-GB" sz="2000" noProof="0">
              <a:solidFill>
                <a:schemeClr val="bg1"/>
              </a:solidFill>
            </a:endParaRPr>
          </a:p>
          <a:p>
            <a:pPr algn="ctr"/>
            <a:r>
              <a:rPr lang="en-GB" sz="2000" noProof="0">
                <a:solidFill>
                  <a:schemeClr val="bg1"/>
                </a:solidFill>
              </a:rPr>
              <a:t>Non-Visitors to Wales were most likely to travel to England (78%).</a:t>
            </a:r>
          </a:p>
          <a:p>
            <a:pPr algn="ctr"/>
            <a:endParaRPr lang="en-GB" sz="2000">
              <a:solidFill>
                <a:schemeClr val="bg1"/>
              </a:solidFill>
            </a:endParaRPr>
          </a:p>
          <a:p>
            <a:pPr algn="ctr"/>
            <a:r>
              <a:rPr lang="en-GB" sz="2000" noProof="0">
                <a:solidFill>
                  <a:schemeClr val="bg1"/>
                </a:solidFill>
              </a:rPr>
              <a:t>Scotland (19%), Republic of Ireland (3%) and Northern Ireland (3%) were less popular.  </a:t>
            </a:r>
          </a:p>
        </p:txBody>
      </p:sp>
    </p:spTree>
    <p:extLst>
      <p:ext uri="{BB962C8B-B14F-4D97-AF65-F5344CB8AC3E}">
        <p14:creationId xmlns:p14="http://schemas.microsoft.com/office/powerpoint/2010/main" val="217583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0EBAC-3ACB-3BED-4A63-161AEBD386BC}"/>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999051E7-77F7-9BE0-80D3-59B058F0FC03}"/>
              </a:ext>
            </a:extLst>
          </p:cNvPr>
          <p:cNvSpPr txBox="1">
            <a:spLocks noGrp="1"/>
          </p:cNvSpPr>
          <p:nvPr>
            <p:ph type="title" idx="4294967295"/>
          </p:nvPr>
        </p:nvSpPr>
        <p:spPr>
          <a:xfrm>
            <a:off x="360000" y="1595881"/>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Reasons for not visiting Wales | Wales non-trip takers</a:t>
            </a:r>
          </a:p>
        </p:txBody>
      </p:sp>
      <p:sp>
        <p:nvSpPr>
          <p:cNvPr id="12" name="Title 5">
            <a:extLst>
              <a:ext uri="{FF2B5EF4-FFF2-40B4-BE49-F238E27FC236}">
                <a16:creationId xmlns:a16="http://schemas.microsoft.com/office/drawing/2014/main" id="{48F3795B-E073-CE84-E000-4FCD0500C999}"/>
              </a:ext>
            </a:extLst>
          </p:cNvPr>
          <p:cNvSpPr txBox="1">
            <a:spLocks/>
          </p:cNvSpPr>
          <p:nvPr/>
        </p:nvSpPr>
        <p:spPr>
          <a:xfrm>
            <a:off x="360000" y="346578"/>
            <a:ext cx="6789002" cy="960434"/>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latin typeface="Arial" panose="020B0604020202020204" pitchFamily="34" charset="0"/>
                <a:cs typeface="Arial" panose="020B0604020202020204" pitchFamily="34" charset="0"/>
              </a:rPr>
              <a:t>In 2025, ‘Personal circumstances’ were the most cited reason for not visiting Wales. 14% took an overseas holiday instead.</a:t>
            </a:r>
            <a:endParaRPr lang="en-GB" b="1" noProof="0"/>
          </a:p>
        </p:txBody>
      </p:sp>
      <p:graphicFrame>
        <p:nvGraphicFramePr>
          <p:cNvPr id="2" name="Chart 1" descr="Bar chart showing reasons for not visiting Wales in 2025. Personal circumstances were the main barrier to visiting, cited by around one in three respondents.">
            <a:extLst>
              <a:ext uri="{FF2B5EF4-FFF2-40B4-BE49-F238E27FC236}">
                <a16:creationId xmlns:a16="http://schemas.microsoft.com/office/drawing/2014/main" id="{E9A550C7-5933-D6CE-77EB-67DB2E0704E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813705377"/>
              </p:ext>
            </p:extLst>
          </p:nvPr>
        </p:nvGraphicFramePr>
        <p:xfrm>
          <a:off x="-1676359" y="1987017"/>
          <a:ext cx="8682182" cy="398465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Placeholder 3">
            <a:extLst>
              <a:ext uri="{FF2B5EF4-FFF2-40B4-BE49-F238E27FC236}">
                <a16:creationId xmlns:a16="http://schemas.microsoft.com/office/drawing/2014/main" id="{29F1D609-19E7-D9B9-8D2D-5B33ABAE0F18}"/>
              </a:ext>
            </a:extLst>
          </p:cNvPr>
          <p:cNvSpPr txBox="1">
            <a:spLocks/>
          </p:cNvSpPr>
          <p:nvPr/>
        </p:nvSpPr>
        <p:spPr>
          <a:xfrm>
            <a:off x="360000" y="6219076"/>
            <a:ext cx="7014975" cy="365126"/>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B4. What are the reasons that you didn’t visit Wales for a holiday in 2025? </a:t>
            </a:r>
          </a:p>
          <a:p>
            <a:pPr marL="0" indent="0">
              <a:buNone/>
            </a:pPr>
            <a:r>
              <a:rPr lang="en-GB" sz="1200" noProof="0">
                <a:solidFill>
                  <a:schemeClr val="tx1"/>
                </a:solidFill>
              </a:rPr>
              <a:t>2025 Wales non-trip takers, n=1,684. </a:t>
            </a:r>
          </a:p>
        </p:txBody>
      </p:sp>
      <p:pic>
        <p:nvPicPr>
          <p:cNvPr id="16" name="Picture 15">
            <a:extLst>
              <a:ext uri="{FF2B5EF4-FFF2-40B4-BE49-F238E27FC236}">
                <a16:creationId xmlns:a16="http://schemas.microsoft.com/office/drawing/2014/main" id="{675FEF16-B305-EBB7-2F57-B5842BD77E2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flipH="1">
            <a:off x="7371761" y="0"/>
            <a:ext cx="4820239" cy="6622330"/>
          </a:xfrm>
          <a:prstGeom prst="rect">
            <a:avLst/>
          </a:prstGeom>
        </p:spPr>
      </p:pic>
    </p:spTree>
    <p:extLst>
      <p:ext uri="{BB962C8B-B14F-4D97-AF65-F5344CB8AC3E}">
        <p14:creationId xmlns:p14="http://schemas.microsoft.com/office/powerpoint/2010/main" val="196154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6A1C7-F3E2-162B-040A-920B3636644D}"/>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55D97056-CD45-A61C-0C5D-A9276B4EE83B}"/>
              </a:ext>
            </a:extLst>
          </p:cNvPr>
          <p:cNvSpPr txBox="1">
            <a:spLocks noGrp="1"/>
          </p:cNvSpPr>
          <p:nvPr>
            <p:ph type="title" idx="4294967295"/>
          </p:nvPr>
        </p:nvSpPr>
        <p:spPr>
          <a:xfrm>
            <a:off x="360001" y="1753565"/>
            <a:ext cx="3213378"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Considerers | Wales non-trip takers</a:t>
            </a:r>
          </a:p>
        </p:txBody>
      </p:sp>
      <p:sp>
        <p:nvSpPr>
          <p:cNvPr id="13" name="Title 5">
            <a:extLst>
              <a:ext uri="{FF2B5EF4-FFF2-40B4-BE49-F238E27FC236}">
                <a16:creationId xmlns:a16="http://schemas.microsoft.com/office/drawing/2014/main" id="{EA7B5D33-38E9-820A-C768-63E3778AB18D}"/>
              </a:ext>
            </a:extLst>
          </p:cNvPr>
          <p:cNvSpPr txBox="1">
            <a:spLocks/>
          </p:cNvSpPr>
          <p:nvPr/>
        </p:nvSpPr>
        <p:spPr>
          <a:xfrm>
            <a:off x="360001" y="336130"/>
            <a:ext cx="8687746" cy="1229633"/>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a:t>39% of those who did not take a trip to Wales in 2025 had considered an overnight trip to Wales in 2025. The largest proportion instead travelled elsewhere in the British Isles or Ireland, whilst just under 3 in 10 opted to go abroad. A further third did not take a trip at all.</a:t>
            </a:r>
            <a:endParaRPr lang="en-GB" b="1" noProof="0"/>
          </a:p>
        </p:txBody>
      </p:sp>
      <p:grpSp>
        <p:nvGrpSpPr>
          <p:cNvPr id="6" name="Group 5" descr="Two charts showing consideration among 2025 non-visitors. Around two in five non-visitors considered visiting Wales.">
            <a:extLst>
              <a:ext uri="{FF2B5EF4-FFF2-40B4-BE49-F238E27FC236}">
                <a16:creationId xmlns:a16="http://schemas.microsoft.com/office/drawing/2014/main" id="{BEC422B8-8CEC-B15E-D580-8FFA178A9E7B}"/>
              </a:ext>
              <a:ext uri="{C183D7F6-B498-43B3-948B-1728B52AA6E4}">
                <adec:decorative xmlns:adec="http://schemas.microsoft.com/office/drawing/2017/decorative" val="0"/>
              </a:ext>
            </a:extLst>
          </p:cNvPr>
          <p:cNvGrpSpPr/>
          <p:nvPr/>
        </p:nvGrpSpPr>
        <p:grpSpPr>
          <a:xfrm>
            <a:off x="677914" y="2249144"/>
            <a:ext cx="2411798" cy="2273014"/>
            <a:chOff x="6982185" y="2760024"/>
            <a:chExt cx="2411798" cy="2273014"/>
          </a:xfrm>
        </p:grpSpPr>
        <p:graphicFrame>
          <p:nvGraphicFramePr>
            <p:cNvPr id="12" name="Chart 11">
              <a:extLst>
                <a:ext uri="{FF2B5EF4-FFF2-40B4-BE49-F238E27FC236}">
                  <a16:creationId xmlns:a16="http://schemas.microsoft.com/office/drawing/2014/main" id="{5B4A6B84-7C85-A0DC-BA9C-F8A70A82FE9C}"/>
                </a:ext>
              </a:extLst>
            </p:cNvPr>
            <p:cNvGraphicFramePr/>
            <p:nvPr>
              <p:extLst>
                <p:ext uri="{D42A27DB-BD31-4B8C-83A1-F6EECF244321}">
                  <p14:modId xmlns:p14="http://schemas.microsoft.com/office/powerpoint/2010/main" val="661217945"/>
                </p:ext>
              </p:extLst>
            </p:nvPr>
          </p:nvGraphicFramePr>
          <p:xfrm>
            <a:off x="6982185" y="2760024"/>
            <a:ext cx="2411798" cy="2273014"/>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id="{1A9BAAC3-50A2-BFAD-6F40-173282714CBC}"/>
                </a:ext>
                <a:ext uri="{C183D7F6-B498-43B3-948B-1728B52AA6E4}">
                  <adec:decorative xmlns:adec="http://schemas.microsoft.com/office/drawing/2017/decorative" val="0"/>
                </a:ext>
              </a:extLst>
            </p:cNvPr>
            <p:cNvSpPr txBox="1"/>
            <p:nvPr/>
          </p:nvSpPr>
          <p:spPr>
            <a:xfrm>
              <a:off x="7557346" y="3510044"/>
              <a:ext cx="1338828" cy="784830"/>
            </a:xfrm>
            <a:prstGeom prst="rect">
              <a:avLst/>
            </a:prstGeom>
            <a:noFill/>
          </p:spPr>
          <p:txBody>
            <a:bodyPr wrap="none" rtlCol="0">
              <a:spAutoFit/>
            </a:bodyPr>
            <a:lstStyle/>
            <a:p>
              <a:r>
                <a:rPr lang="en-GB" sz="4500" b="1" noProof="0">
                  <a:solidFill>
                    <a:srgbClr val="120742"/>
                  </a:solidFill>
                </a:rPr>
                <a:t>39%</a:t>
              </a:r>
            </a:p>
          </p:txBody>
        </p:sp>
      </p:grpSp>
      <p:sp>
        <p:nvSpPr>
          <p:cNvPr id="11" name="TextBox 10" descr="39% of those that didn’t take a trip to Wales were considering an overnight trip in Wales in 2025&#10;">
            <a:extLst>
              <a:ext uri="{FF2B5EF4-FFF2-40B4-BE49-F238E27FC236}">
                <a16:creationId xmlns:a16="http://schemas.microsoft.com/office/drawing/2014/main" id="{E1894D18-C4B2-436C-CD7A-303FB56A3338}"/>
              </a:ext>
            </a:extLst>
          </p:cNvPr>
          <p:cNvSpPr txBox="1"/>
          <p:nvPr/>
        </p:nvSpPr>
        <p:spPr>
          <a:xfrm>
            <a:off x="571795" y="4605922"/>
            <a:ext cx="2618371" cy="1077218"/>
          </a:xfrm>
          <a:prstGeom prst="rect">
            <a:avLst/>
          </a:prstGeom>
          <a:noFill/>
        </p:spPr>
        <p:txBody>
          <a:bodyPr wrap="square" rtlCol="0">
            <a:spAutoFit/>
          </a:bodyPr>
          <a:lstStyle/>
          <a:p>
            <a:pPr algn="ctr"/>
            <a:r>
              <a:rPr lang="en-GB" sz="1600">
                <a:solidFill>
                  <a:srgbClr val="120742"/>
                </a:solidFill>
              </a:rPr>
              <a:t>of those that didn’t take a trip to Wales were considering an overnight trip in Wales in 2025</a:t>
            </a:r>
          </a:p>
        </p:txBody>
      </p:sp>
      <p:cxnSp>
        <p:nvCxnSpPr>
          <p:cNvPr id="2" name="Straight Connector 1">
            <a:extLst>
              <a:ext uri="{FF2B5EF4-FFF2-40B4-BE49-F238E27FC236}">
                <a16:creationId xmlns:a16="http://schemas.microsoft.com/office/drawing/2014/main" id="{A00FFA56-1D2A-9CC8-293A-5FE4B16C5B1A}"/>
              </a:ext>
              <a:ext uri="{C183D7F6-B498-43B3-948B-1728B52AA6E4}">
                <adec:decorative xmlns:adec="http://schemas.microsoft.com/office/drawing/2017/decorative" val="1"/>
              </a:ext>
            </a:extLst>
          </p:cNvPr>
          <p:cNvCxnSpPr>
            <a:cxnSpLocks/>
          </p:cNvCxnSpPr>
          <p:nvPr/>
        </p:nvCxnSpPr>
        <p:spPr>
          <a:xfrm flipV="1">
            <a:off x="3578743" y="1698695"/>
            <a:ext cx="0" cy="3984445"/>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AF1A67C-D6B5-1561-87F7-467D3ED2ED6E}"/>
              </a:ext>
            </a:extLst>
          </p:cNvPr>
          <p:cNvSpPr txBox="1"/>
          <p:nvPr/>
        </p:nvSpPr>
        <p:spPr>
          <a:xfrm>
            <a:off x="3988861" y="1753565"/>
            <a:ext cx="3213378" cy="307777"/>
          </a:xfrm>
          <a:prstGeom prst="rect">
            <a:avLst/>
          </a:prstGeom>
          <a:noFill/>
        </p:spPr>
        <p:txBody>
          <a:bodyPr wrap="square" rtlCol="0">
            <a:spAutoFit/>
          </a:bodyPr>
          <a:lstStyle/>
          <a:p>
            <a:r>
              <a:rPr lang="en-GB" sz="1400">
                <a:solidFill>
                  <a:srgbClr val="120742"/>
                </a:solidFill>
              </a:rPr>
              <a:t>Considerers | Wales non-trip takers</a:t>
            </a:r>
          </a:p>
        </p:txBody>
      </p:sp>
      <p:graphicFrame>
        <p:nvGraphicFramePr>
          <p:cNvPr id="8" name="Chart 7" descr="Among those who considered a trip, the most common outcome was travelling elsewhere in Great Britain or Ireland, followed by travelling abroad, while around one in three did not take a holiday or short break.">
            <a:extLst>
              <a:ext uri="{FF2B5EF4-FFF2-40B4-BE49-F238E27FC236}">
                <a16:creationId xmlns:a16="http://schemas.microsoft.com/office/drawing/2014/main" id="{D696A3D5-12AA-74D4-A5DF-7BEA19A719DA}"/>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437102600"/>
              </p:ext>
            </p:extLst>
          </p:nvPr>
        </p:nvGraphicFramePr>
        <p:xfrm>
          <a:off x="3988861" y="2345397"/>
          <a:ext cx="4730431" cy="319886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3">
            <a:extLst>
              <a:ext uri="{FF2B5EF4-FFF2-40B4-BE49-F238E27FC236}">
                <a16:creationId xmlns:a16="http://schemas.microsoft.com/office/drawing/2014/main" id="{F80C7BCA-4AB0-9F4B-61F6-5B3BC583B6A4}"/>
              </a:ext>
            </a:extLst>
          </p:cNvPr>
          <p:cNvSpPr txBox="1">
            <a:spLocks/>
          </p:cNvSpPr>
          <p:nvPr/>
        </p:nvSpPr>
        <p:spPr>
          <a:xfrm>
            <a:off x="280986" y="5942404"/>
            <a:ext cx="8158358" cy="66293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B1. You mentioned that you did not take a short break or holiday in Wales during 2025. Were you considering an overnight trip in Wales in 2025 at any stage? B2. And did you go somewhere else for a holiday, or did you not take a holiday at all? 2025 Wales non-trip takers, n=1,684. </a:t>
            </a:r>
          </a:p>
        </p:txBody>
      </p:sp>
      <p:pic>
        <p:nvPicPr>
          <p:cNvPr id="23" name="Picture 22">
            <a:extLst>
              <a:ext uri="{FF2B5EF4-FFF2-40B4-BE49-F238E27FC236}">
                <a16:creationId xmlns:a16="http://schemas.microsoft.com/office/drawing/2014/main" id="{F483EBF9-C263-366D-B16E-8F2C567B934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9148010" y="-1"/>
            <a:ext cx="3043990" cy="6605337"/>
          </a:xfrm>
          <a:prstGeom prst="rect">
            <a:avLst/>
          </a:prstGeom>
        </p:spPr>
      </p:pic>
    </p:spTree>
    <p:extLst>
      <p:ext uri="{BB962C8B-B14F-4D97-AF65-F5344CB8AC3E}">
        <p14:creationId xmlns:p14="http://schemas.microsoft.com/office/powerpoint/2010/main" val="845951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39205-C638-B3F0-9CC3-E1FEDF031F46}"/>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0BE00497-4EBE-92B3-8DFE-BF0CE10494E8}"/>
              </a:ext>
            </a:extLst>
          </p:cNvPr>
          <p:cNvSpPr txBox="1">
            <a:spLocks noGrp="1"/>
          </p:cNvSpPr>
          <p:nvPr>
            <p:ph type="title" idx="4294967295"/>
          </p:nvPr>
        </p:nvSpPr>
        <p:spPr>
          <a:xfrm>
            <a:off x="323904" y="1822862"/>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20742"/>
                </a:solidFill>
                <a:effectLst/>
                <a:uLnTx/>
                <a:uFillTx/>
                <a:latin typeface="+mn-lt"/>
                <a:ea typeface="+mn-ea"/>
                <a:cs typeface="+mn-cs"/>
              </a:rPr>
              <a:t>Non-visitor alternative trip destinations | Wales non-trip takers</a:t>
            </a:r>
          </a:p>
        </p:txBody>
      </p:sp>
      <p:sp>
        <p:nvSpPr>
          <p:cNvPr id="9" name="Title 5">
            <a:extLst>
              <a:ext uri="{FF2B5EF4-FFF2-40B4-BE49-F238E27FC236}">
                <a16:creationId xmlns:a16="http://schemas.microsoft.com/office/drawing/2014/main" id="{21A98287-1A9C-3EB5-A3F7-9BB29D50ED84}"/>
              </a:ext>
            </a:extLst>
          </p:cNvPr>
          <p:cNvSpPr txBox="1">
            <a:spLocks/>
          </p:cNvSpPr>
          <p:nvPr/>
        </p:nvSpPr>
        <p:spPr>
          <a:xfrm>
            <a:off x="227094" y="421292"/>
            <a:ext cx="7392906" cy="829992"/>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noProof="0">
                <a:latin typeface="Arial" panose="020B0604020202020204" pitchFamily="34" charset="0"/>
                <a:cs typeface="Arial" panose="020B0604020202020204" pitchFamily="34" charset="0"/>
              </a:rPr>
              <a:t>Among non-visitors to Wales who travelled to other parts of Britain and Ireland, England was the most visited destination (78%), with Scotland closest behind (19%).</a:t>
            </a:r>
            <a:endParaRPr lang="en-GB" b="1" noProof="0"/>
          </a:p>
        </p:txBody>
      </p:sp>
      <p:graphicFrame>
        <p:nvGraphicFramePr>
          <p:cNvPr id="11" name="Chart 10" descr="Bar chart showing alternative UK and Ireland destinations visited by travellers who did not visit Wales. England was by far the most popular alternative destination, chosen by the majority of travellers. Scotland was the next most common choice, while visits to Ireland and Northern Ireland accounted for only a small proportion of trips.">
            <a:extLst>
              <a:ext uri="{FF2B5EF4-FFF2-40B4-BE49-F238E27FC236}">
                <a16:creationId xmlns:a16="http://schemas.microsoft.com/office/drawing/2014/main" id="{FEFF08DB-1202-39BA-B2C6-9E47603687FA}"/>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812824347"/>
              </p:ext>
            </p:extLst>
          </p:nvPr>
        </p:nvGraphicFramePr>
        <p:xfrm>
          <a:off x="360000" y="2455436"/>
          <a:ext cx="6449873" cy="2969738"/>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Rounded Corners 3">
            <a:extLst>
              <a:ext uri="{FF2B5EF4-FFF2-40B4-BE49-F238E27FC236}">
                <a16:creationId xmlns:a16="http://schemas.microsoft.com/office/drawing/2014/main" id="{0F090B30-4C7D-C92E-3016-DA863A146E1E}"/>
              </a:ext>
              <a:ext uri="{C183D7F6-B498-43B3-948B-1728B52AA6E4}">
                <adec:decorative xmlns:adec="http://schemas.microsoft.com/office/drawing/2017/decorative" val="1"/>
              </a:ext>
            </a:extLst>
          </p:cNvPr>
          <p:cNvSpPr/>
          <p:nvPr/>
        </p:nvSpPr>
        <p:spPr>
          <a:xfrm>
            <a:off x="2535298" y="2597426"/>
            <a:ext cx="1751780" cy="1192694"/>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3" name="Straight Connector 2">
            <a:extLst>
              <a:ext uri="{FF2B5EF4-FFF2-40B4-BE49-F238E27FC236}">
                <a16:creationId xmlns:a16="http://schemas.microsoft.com/office/drawing/2014/main" id="{24039EAD-C4B8-203E-1FC7-F13365A3F1D2}"/>
              </a:ext>
              <a:ext uri="{C183D7F6-B498-43B3-948B-1728B52AA6E4}">
                <adec:decorative xmlns:adec="http://schemas.microsoft.com/office/drawing/2017/decorative" val="1"/>
              </a:ext>
            </a:extLst>
          </p:cNvPr>
          <p:cNvCxnSpPr>
            <a:cxnSpLocks/>
          </p:cNvCxnSpPr>
          <p:nvPr/>
        </p:nvCxnSpPr>
        <p:spPr>
          <a:xfrm>
            <a:off x="1651117" y="3185229"/>
            <a:ext cx="884181" cy="0"/>
          </a:xfrm>
          <a:prstGeom prst="line">
            <a:avLst/>
          </a:prstGeom>
          <a:ln w="9525">
            <a:solidFill>
              <a:srgbClr val="120742"/>
            </a:solidFill>
            <a:prstDash val="lgDash"/>
          </a:ln>
          <a:effectLst/>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EDAF209D-BEC3-3B0B-4BD6-F3433624B7E1}"/>
              </a:ext>
            </a:extLst>
          </p:cNvPr>
          <p:cNvSpPr txBox="1"/>
          <p:nvPr/>
        </p:nvSpPr>
        <p:spPr>
          <a:xfrm>
            <a:off x="2628003" y="2686926"/>
            <a:ext cx="1566310" cy="1015663"/>
          </a:xfrm>
          <a:prstGeom prst="rect">
            <a:avLst/>
          </a:prstGeom>
          <a:noFill/>
        </p:spPr>
        <p:txBody>
          <a:bodyPr wrap="square" rtlCol="0">
            <a:spAutoFit/>
          </a:bodyPr>
          <a:lstStyle/>
          <a:p>
            <a:r>
              <a:rPr lang="en-GB" sz="1000" i="1">
                <a:solidFill>
                  <a:schemeClr val="accent1"/>
                </a:solidFill>
              </a:rPr>
              <a:t>Note: The prominence of England in these results may reflect the high proportion of respondents residing in England.</a:t>
            </a:r>
          </a:p>
        </p:txBody>
      </p:sp>
      <p:pic>
        <p:nvPicPr>
          <p:cNvPr id="9222" name="Picture 6">
            <a:extLst>
              <a:ext uri="{FF2B5EF4-FFF2-40B4-BE49-F238E27FC236}">
                <a16:creationId xmlns:a16="http://schemas.microsoft.com/office/drawing/2014/main" id="{3AF369E4-D0C6-000E-90D1-1888B96F3754}"/>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9897" y="5496283"/>
            <a:ext cx="515639" cy="34290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id="{BBD4A484-2BF6-5681-971F-66773AB57DA3}"/>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5299" y="5496283"/>
            <a:ext cx="571501" cy="3429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07F5845A-962F-116C-AC05-5BB411E5A77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030464" y="5505808"/>
            <a:ext cx="647700" cy="323850"/>
          </a:xfrm>
          <a:prstGeom prst="rect">
            <a:avLst/>
          </a:prstGeom>
        </p:spPr>
      </p:pic>
      <p:pic>
        <p:nvPicPr>
          <p:cNvPr id="1026" name="Picture 2">
            <a:extLst>
              <a:ext uri="{FF2B5EF4-FFF2-40B4-BE49-F238E27FC236}">
                <a16:creationId xmlns:a16="http://schemas.microsoft.com/office/drawing/2014/main" id="{DB395437-5432-2597-DBCC-C51D71462E31}"/>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77637" y="5505808"/>
            <a:ext cx="647700" cy="3238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Placeholder 9">
            <a:extLst>
              <a:ext uri="{FF2B5EF4-FFF2-40B4-BE49-F238E27FC236}">
                <a16:creationId xmlns:a16="http://schemas.microsoft.com/office/drawing/2014/main" id="{ED68B0B0-6404-4BEA-248E-7536E242E84D}"/>
              </a:ext>
              <a:ext uri="{C183D7F6-B498-43B3-948B-1728B52AA6E4}">
                <adec:decorative xmlns:adec="http://schemas.microsoft.com/office/drawing/2017/decorative" val="1"/>
              </a:ext>
            </a:extLst>
          </p:cNvPr>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a:stretch>
            <a:fillRect/>
          </a:stretch>
        </p:blipFill>
        <p:spPr/>
      </p:pic>
      <p:pic>
        <p:nvPicPr>
          <p:cNvPr id="2" name="Picture 1">
            <a:extLst>
              <a:ext uri="{FF2B5EF4-FFF2-40B4-BE49-F238E27FC236}">
                <a16:creationId xmlns:a16="http://schemas.microsoft.com/office/drawing/2014/main" id="{CCB0CD71-6051-C1B0-4240-CC5E5C3DC88D}"/>
              </a:ext>
              <a:ext uri="{C183D7F6-B498-43B3-948B-1728B52AA6E4}">
                <adec:decorative xmlns:adec="http://schemas.microsoft.com/office/drawing/2017/decorative" val="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a:fillRect/>
          </a:stretch>
        </p:blipFill>
        <p:spPr bwMode="auto">
          <a:xfrm flipH="1">
            <a:off x="7620000" y="-11430"/>
            <a:ext cx="4572000" cy="6620256"/>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3">
            <a:extLst>
              <a:ext uri="{FF2B5EF4-FFF2-40B4-BE49-F238E27FC236}">
                <a16:creationId xmlns:a16="http://schemas.microsoft.com/office/drawing/2014/main" id="{35CC689D-404C-B7A5-1E3C-25E5B9EEA2EB}"/>
              </a:ext>
            </a:extLst>
          </p:cNvPr>
          <p:cNvSpPr txBox="1">
            <a:spLocks/>
          </p:cNvSpPr>
          <p:nvPr/>
        </p:nvSpPr>
        <p:spPr>
          <a:xfrm>
            <a:off x="360000" y="6171475"/>
            <a:ext cx="6789001"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a:solidFill>
                  <a:schemeClr val="tx1"/>
                </a:solidFill>
              </a:rPr>
              <a:t>B3. And in which of the following areas of the British Isles and Ireland did you go? </a:t>
            </a:r>
          </a:p>
          <a:p>
            <a:pPr marL="0" indent="0">
              <a:buNone/>
            </a:pPr>
            <a:r>
              <a:rPr lang="en-GB" sz="1200" noProof="0">
                <a:solidFill>
                  <a:schemeClr val="tx1"/>
                </a:solidFill>
              </a:rPr>
              <a:t>Non-visitors to Wales that went elsewhere in the British Isles or Ireland, n=</a:t>
            </a:r>
            <a:r>
              <a:rPr lang="en-GB" sz="1200">
                <a:solidFill>
                  <a:schemeClr val="tx1"/>
                </a:solidFill>
              </a:rPr>
              <a:t>827</a:t>
            </a:r>
            <a:r>
              <a:rPr lang="en-GB" sz="1200" noProof="0">
                <a:solidFill>
                  <a:schemeClr val="tx1"/>
                </a:solidFill>
              </a:rPr>
              <a:t>.</a:t>
            </a:r>
          </a:p>
        </p:txBody>
      </p:sp>
    </p:spTree>
    <p:extLst>
      <p:ext uri="{BB962C8B-B14F-4D97-AF65-F5344CB8AC3E}">
        <p14:creationId xmlns:p14="http://schemas.microsoft.com/office/powerpoint/2010/main" val="3402032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VisitBritain powerpoint template 16x9 final">
  <a:themeElements>
    <a:clrScheme name="Custom 2">
      <a:dk1>
        <a:srgbClr val="4B5461"/>
      </a:dk1>
      <a:lt1>
        <a:srgbClr val="FFFFFF"/>
      </a:lt1>
      <a:dk2>
        <a:srgbClr val="4B5461"/>
      </a:dk2>
      <a:lt2>
        <a:srgbClr val="FFFFFF"/>
      </a:lt2>
      <a:accent1>
        <a:srgbClr val="120742"/>
      </a:accent1>
      <a:accent2>
        <a:srgbClr val="D8D8D8"/>
      </a:accent2>
      <a:accent3>
        <a:srgbClr val="518A45"/>
      </a:accent3>
      <a:accent4>
        <a:srgbClr val="FDB332"/>
      </a:accent4>
      <a:accent5>
        <a:srgbClr val="157EAB"/>
      </a:accent5>
      <a:accent6>
        <a:srgbClr val="BFDBF7"/>
      </a:accent6>
      <a:hlink>
        <a:srgbClr val="120742"/>
      </a:hlink>
      <a:folHlink>
        <a:srgbClr val="12074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20742"/>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isitBritain powerpoint template 16x9.pptx" id="{A974925C-57B1-4DDE-88B9-CC0001E547A0}" vid="{F19EADF2-66DA-4708-8BB7-96895F155A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TM10001115[[fn=Parcel]]</Template>
  <TotalTime>0</TotalTime>
  <Words>5579</Words>
  <Application>Microsoft Office PowerPoint</Application>
  <PresentationFormat>Widescreen</PresentationFormat>
  <Paragraphs>445</Paragraphs>
  <Slides>56</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56</vt:i4>
      </vt:variant>
    </vt:vector>
  </HeadingPairs>
  <TitlesOfParts>
    <vt:vector size="62" baseType="lpstr">
      <vt:lpstr>Aptos</vt:lpstr>
      <vt:lpstr>Arial</vt:lpstr>
      <vt:lpstr>Calibri</vt:lpstr>
      <vt:lpstr>Cambria</vt:lpstr>
      <vt:lpstr>Poppins</vt:lpstr>
      <vt:lpstr>VisitBritain powerpoint template 16x9 final</vt:lpstr>
      <vt:lpstr>Visit Wales consumer re-contact survey:  UK and Ireland report (2026)</vt:lpstr>
      <vt:lpstr>  Full Research Report:  Visit Wales consumer re-contact survey – UK and Ireland report (2026)   Cardiff: Welsh Government, GSR report number 81/2026.   This report can be found on the Statistics and research pages of the Welsh Government website: https://www.gov.wales/statistics-and-research  </vt:lpstr>
      <vt:lpstr>Contents</vt:lpstr>
      <vt:lpstr>BACKGROUND  &amp; METHODOLOGY</vt:lpstr>
      <vt:lpstr>Background</vt:lpstr>
      <vt:lpstr>Alongside this study, Visit Wales produces a range of insight and research.</vt:lpstr>
      <vt:lpstr>Methodology</vt:lpstr>
      <vt:lpstr>DEFINITIONS</vt:lpstr>
      <vt:lpstr>KEY FINDINGS</vt:lpstr>
      <vt:lpstr>KEY FINDINGS</vt:lpstr>
      <vt:lpstr>PROFILE OF VISIT WALES ENQUIRERS</vt:lpstr>
      <vt:lpstr>Sample</vt:lpstr>
      <vt:lpstr>Intentions for visiting Wales | All waves</vt:lpstr>
      <vt:lpstr>Intentions for visiting Wales | All waves</vt:lpstr>
      <vt:lpstr>Place of Residence | All waves</vt:lpstr>
      <vt:lpstr>2025 TRIP CONVERSION AND RELATIONSHIP WITH WALES</vt:lpstr>
      <vt:lpstr>2025 TRIP CONVERSION AND RELATIONSHIP WITH WALES</vt:lpstr>
      <vt:lpstr>Welsh holiday frequency | By Lifestage</vt:lpstr>
      <vt:lpstr>Average Number of Holidays in Wales | All Waves</vt:lpstr>
      <vt:lpstr>Holidays taken prior to 2025 | 2026 Wave</vt:lpstr>
      <vt:lpstr>2025 TRIP CHARACTERISTICS</vt:lpstr>
      <vt:lpstr>2025 TRIP CHARACTERISTICS</vt:lpstr>
      <vt:lpstr>Experience Rating | All Waves</vt:lpstr>
      <vt:lpstr>Reasons for wanting to visit Wales | 2025 Trips</vt:lpstr>
      <vt:lpstr>Reasons for choosing Wales as a destination | By Lifestage</vt:lpstr>
      <vt:lpstr>Top 10 activities done in Wales | 2025 Trips</vt:lpstr>
      <vt:lpstr>Destination choices | 2025 Trips</vt:lpstr>
      <vt:lpstr>Number of locations on trip | 2025 Trips</vt:lpstr>
      <vt:lpstr>Month of trip | All Waves</vt:lpstr>
      <vt:lpstr>Amount of nights | All Waves</vt:lpstr>
      <vt:lpstr>Immediate Party Size | Total</vt:lpstr>
      <vt:lpstr>Booking Sources | 2025 Trips</vt:lpstr>
      <vt:lpstr>Accommodation type | 2025 Trips</vt:lpstr>
      <vt:lpstr>Destination Considerations | 2025 Trips</vt:lpstr>
      <vt:lpstr>IMPACT OF VISIT WALES MARKETING</vt:lpstr>
      <vt:lpstr>IMPACT OF VISIT WALES MARKETING</vt:lpstr>
      <vt:lpstr>Communication Exposure | 2025 Trips</vt:lpstr>
      <vt:lpstr>Types of communication seen | 2025 Trips </vt:lpstr>
      <vt:lpstr>Contact with Visit Wales | 2025 Trips</vt:lpstr>
      <vt:lpstr>Access to Visit Wales Website | 2025 Trips</vt:lpstr>
      <vt:lpstr>Visit Wales Influence on Trip Decision | 2025 Trips</vt:lpstr>
      <vt:lpstr>Types of communication seen and perceived level of influence | 2025 Trips</vt:lpstr>
      <vt:lpstr>Trip decision timings | 2025 Trips</vt:lpstr>
      <vt:lpstr>ARTIFICIAL INTELLIGENCE (AI)</vt:lpstr>
      <vt:lpstr>Planning with AI | Wales trip takers</vt:lpstr>
      <vt:lpstr>Booking influence AI | Used AI</vt:lpstr>
      <vt:lpstr>LIKELIHOOD OF VISITING WALES IN 2026</vt:lpstr>
      <vt:lpstr>LIKELIHOOD OF VISITING WALES IN 2026</vt:lpstr>
      <vt:lpstr>2026 Trip Intentions | Total</vt:lpstr>
      <vt:lpstr>Influence of Visit Wales communications | By Source and Lifestage</vt:lpstr>
      <vt:lpstr>Future likelihood of visiting Wales | Unlikely to visit Wales in 2026</vt:lpstr>
      <vt:lpstr>REASONS FOR NOT  TAKING A TRIP</vt:lpstr>
      <vt:lpstr>REASONS FOR NOT TAKING A TRIP</vt:lpstr>
      <vt:lpstr>Reasons for not visiting Wales | Wales non-trip takers</vt:lpstr>
      <vt:lpstr>Considerers | Wales non-trip takers</vt:lpstr>
      <vt:lpstr>Non-visitor alternative trip destinations | Wales non-trip takers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Visit Wales consumer re-contact survey: UK and Ireland report (2026)</dc:title>
  <dc:creator/>
  <cp:lastModifiedBy/>
  <cp:revision>1</cp:revision>
  <dcterms:created xsi:type="dcterms:W3CDTF">2026-09-30T06:33:47Z</dcterms:created>
  <dcterms:modified xsi:type="dcterms:W3CDTF">2026-09-30T06:34:15Z</dcterms:modified>
</cp:coreProperties>
</file>