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2"/>
  </p:sldMasterIdLst>
  <p:notesMasterIdLst>
    <p:notesMasterId r:id="rId24"/>
  </p:notesMasterIdLst>
  <p:sldIdLst>
    <p:sldId id="256" r:id="rId3"/>
    <p:sldId id="271" r:id="rId4"/>
    <p:sldId id="290" r:id="rId5"/>
    <p:sldId id="287" r:id="rId6"/>
    <p:sldId id="281" r:id="rId7"/>
    <p:sldId id="280" r:id="rId8"/>
    <p:sldId id="269" r:id="rId9"/>
    <p:sldId id="257" r:id="rId10"/>
    <p:sldId id="283" r:id="rId11"/>
    <p:sldId id="277" r:id="rId12"/>
    <p:sldId id="261" r:id="rId13"/>
    <p:sldId id="289" r:id="rId14"/>
    <p:sldId id="284" r:id="rId15"/>
    <p:sldId id="286" r:id="rId16"/>
    <p:sldId id="266" r:id="rId17"/>
    <p:sldId id="267" r:id="rId18"/>
    <p:sldId id="268" r:id="rId19"/>
    <p:sldId id="285" r:id="rId20"/>
    <p:sldId id="272"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84372"/>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99" autoAdjust="0"/>
    <p:restoredTop sz="86375" autoAdjust="0"/>
  </p:normalViewPr>
  <p:slideViewPr>
    <p:cSldViewPr>
      <p:cViewPr varScale="1">
        <p:scale>
          <a:sx n="88" d="100"/>
          <a:sy n="88" d="100"/>
        </p:scale>
        <p:origin x="1872"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F7CFA4-9954-4628-85F9-1D1B9505F09D}" type="datetimeFigureOut">
              <a:rPr lang="en-GB" smtClean="0"/>
              <a:t>29/09/2026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0E2BE6-D0C0-482C-940A-5A8C34B43DEC}" type="slidenum">
              <a:rPr lang="en-GB" smtClean="0"/>
              <a:t>‹#›</a:t>
            </a:fld>
            <a:endParaRPr lang="en-GB"/>
          </a:p>
        </p:txBody>
      </p:sp>
    </p:spTree>
    <p:extLst>
      <p:ext uri="{BB962C8B-B14F-4D97-AF65-F5344CB8AC3E}">
        <p14:creationId xmlns:p14="http://schemas.microsoft.com/office/powerpoint/2010/main" val="4230588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0E2BE6-D0C0-482C-940A-5A8C34B43DEC}" type="slidenum">
              <a:rPr lang="en-GB" smtClean="0"/>
              <a:t>3</a:t>
            </a:fld>
            <a:endParaRPr lang="en-GB"/>
          </a:p>
        </p:txBody>
      </p:sp>
    </p:spTree>
    <p:extLst>
      <p:ext uri="{BB962C8B-B14F-4D97-AF65-F5344CB8AC3E}">
        <p14:creationId xmlns:p14="http://schemas.microsoft.com/office/powerpoint/2010/main" val="3764262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0E2BE6-D0C0-482C-940A-5A8C34B43DEC}" type="slidenum">
              <a:rPr lang="en-GB" smtClean="0"/>
              <a:t>5</a:t>
            </a:fld>
            <a:endParaRPr lang="en-GB"/>
          </a:p>
        </p:txBody>
      </p:sp>
    </p:spTree>
    <p:extLst>
      <p:ext uri="{BB962C8B-B14F-4D97-AF65-F5344CB8AC3E}">
        <p14:creationId xmlns:p14="http://schemas.microsoft.com/office/powerpoint/2010/main" val="2201430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0E2BE6-D0C0-482C-940A-5A8C34B43DEC}" type="slidenum">
              <a:rPr lang="en-GB" smtClean="0"/>
              <a:t>7</a:t>
            </a:fld>
            <a:endParaRPr lang="en-GB"/>
          </a:p>
        </p:txBody>
      </p:sp>
    </p:spTree>
    <p:extLst>
      <p:ext uri="{BB962C8B-B14F-4D97-AF65-F5344CB8AC3E}">
        <p14:creationId xmlns:p14="http://schemas.microsoft.com/office/powerpoint/2010/main" val="640079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0E2BE6-D0C0-482C-940A-5A8C34B43DEC}" type="slidenum">
              <a:rPr lang="en-GB" smtClean="0"/>
              <a:t>8</a:t>
            </a:fld>
            <a:endParaRPr lang="en-GB"/>
          </a:p>
        </p:txBody>
      </p:sp>
    </p:spTree>
    <p:extLst>
      <p:ext uri="{BB962C8B-B14F-4D97-AF65-F5344CB8AC3E}">
        <p14:creationId xmlns:p14="http://schemas.microsoft.com/office/powerpoint/2010/main" val="1191837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0E2BE6-D0C0-482C-940A-5A8C34B43DEC}" type="slidenum">
              <a:rPr lang="en-GB" smtClean="0"/>
              <a:t>10</a:t>
            </a:fld>
            <a:endParaRPr lang="en-GB"/>
          </a:p>
        </p:txBody>
      </p:sp>
    </p:spTree>
    <p:extLst>
      <p:ext uri="{BB962C8B-B14F-4D97-AF65-F5344CB8AC3E}">
        <p14:creationId xmlns:p14="http://schemas.microsoft.com/office/powerpoint/2010/main" val="3780651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0E2BE6-D0C0-482C-940A-5A8C34B43DEC}" type="slidenum">
              <a:rPr lang="en-GB" smtClean="0"/>
              <a:t>13</a:t>
            </a:fld>
            <a:endParaRPr lang="en-GB"/>
          </a:p>
        </p:txBody>
      </p:sp>
    </p:spTree>
    <p:extLst>
      <p:ext uri="{BB962C8B-B14F-4D97-AF65-F5344CB8AC3E}">
        <p14:creationId xmlns:p14="http://schemas.microsoft.com/office/powerpoint/2010/main" val="3228487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0E2BE6-D0C0-482C-940A-5A8C34B43DEC}" type="slidenum">
              <a:rPr lang="en-GB" smtClean="0"/>
              <a:t>15</a:t>
            </a:fld>
            <a:endParaRPr lang="en-GB"/>
          </a:p>
        </p:txBody>
      </p:sp>
    </p:spTree>
    <p:extLst>
      <p:ext uri="{BB962C8B-B14F-4D97-AF65-F5344CB8AC3E}">
        <p14:creationId xmlns:p14="http://schemas.microsoft.com/office/powerpoint/2010/main" val="3008516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B01C29A-A21B-474A-B098-A4A6E71BA1B8}"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09284C-7BBE-4751-93E9-F344AC3215EC}" type="slidenum">
              <a:rPr lang="en-GB" smtClean="0"/>
              <a:t>‹#›</a:t>
            </a:fld>
            <a:endParaRPr lang="en-GB"/>
          </a:p>
        </p:txBody>
      </p:sp>
    </p:spTree>
    <p:extLst>
      <p:ext uri="{BB962C8B-B14F-4D97-AF65-F5344CB8AC3E}">
        <p14:creationId xmlns:p14="http://schemas.microsoft.com/office/powerpoint/2010/main" val="3636903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B01C29A-A21B-474A-B098-A4A6E71BA1B8}"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09284C-7BBE-4751-93E9-F344AC3215EC}" type="slidenum">
              <a:rPr lang="en-GB" smtClean="0"/>
              <a:t>‹#›</a:t>
            </a:fld>
            <a:endParaRPr lang="en-GB"/>
          </a:p>
        </p:txBody>
      </p:sp>
    </p:spTree>
    <p:extLst>
      <p:ext uri="{BB962C8B-B14F-4D97-AF65-F5344CB8AC3E}">
        <p14:creationId xmlns:p14="http://schemas.microsoft.com/office/powerpoint/2010/main" val="3510004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01C29A-A21B-474A-B098-A4A6E71BA1B8}"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09284C-7BBE-4751-93E9-F344AC3215EC}" type="slidenum">
              <a:rPr lang="en-GB" smtClean="0"/>
              <a:t>‹#›</a:t>
            </a:fld>
            <a:endParaRPr lang="en-GB"/>
          </a:p>
        </p:txBody>
      </p:sp>
    </p:spTree>
    <p:extLst>
      <p:ext uri="{BB962C8B-B14F-4D97-AF65-F5344CB8AC3E}">
        <p14:creationId xmlns:p14="http://schemas.microsoft.com/office/powerpoint/2010/main" val="3367070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B01C29A-A21B-474A-B098-A4A6E71BA1B8}"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09284C-7BBE-4751-93E9-F344AC3215EC}" type="slidenum">
              <a:rPr lang="en-GB" smtClean="0"/>
              <a:t>‹#›</a:t>
            </a:fld>
            <a:endParaRPr lang="en-GB"/>
          </a:p>
        </p:txBody>
      </p:sp>
    </p:spTree>
    <p:extLst>
      <p:ext uri="{BB962C8B-B14F-4D97-AF65-F5344CB8AC3E}">
        <p14:creationId xmlns:p14="http://schemas.microsoft.com/office/powerpoint/2010/main" val="4247901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B01C29A-A21B-474A-B098-A4A6E71BA1B8}" type="datetimeFigureOut">
              <a:rPr lang="en-GB" smtClean="0"/>
              <a:t>29/09/2026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C09284C-7BBE-4751-93E9-F344AC3215EC}" type="slidenum">
              <a:rPr lang="en-GB" smtClean="0"/>
              <a:t>‹#›</a:t>
            </a:fld>
            <a:endParaRPr lang="en-GB"/>
          </a:p>
        </p:txBody>
      </p:sp>
    </p:spTree>
    <p:extLst>
      <p:ext uri="{BB962C8B-B14F-4D97-AF65-F5344CB8AC3E}">
        <p14:creationId xmlns:p14="http://schemas.microsoft.com/office/powerpoint/2010/main" val="2500676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B01C29A-A21B-474A-B098-A4A6E71BA1B8}" type="datetimeFigureOut">
              <a:rPr lang="en-GB" smtClean="0"/>
              <a:t>29/09/2026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C09284C-7BBE-4751-93E9-F344AC3215EC}" type="slidenum">
              <a:rPr lang="en-GB" smtClean="0"/>
              <a:t>‹#›</a:t>
            </a:fld>
            <a:endParaRPr lang="en-GB"/>
          </a:p>
        </p:txBody>
      </p:sp>
    </p:spTree>
    <p:extLst>
      <p:ext uri="{BB962C8B-B14F-4D97-AF65-F5344CB8AC3E}">
        <p14:creationId xmlns:p14="http://schemas.microsoft.com/office/powerpoint/2010/main" val="2479144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01C29A-A21B-474A-B098-A4A6E71BA1B8}" type="datetimeFigureOut">
              <a:rPr lang="en-GB" smtClean="0"/>
              <a:t>29/09/2026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C09284C-7BBE-4751-93E9-F344AC3215EC}" type="slidenum">
              <a:rPr lang="en-GB" smtClean="0"/>
              <a:t>‹#›</a:t>
            </a:fld>
            <a:endParaRPr lang="en-GB"/>
          </a:p>
        </p:txBody>
      </p:sp>
    </p:spTree>
    <p:extLst>
      <p:ext uri="{BB962C8B-B14F-4D97-AF65-F5344CB8AC3E}">
        <p14:creationId xmlns:p14="http://schemas.microsoft.com/office/powerpoint/2010/main" val="249147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01C29A-A21B-474A-B098-A4A6E71BA1B8}"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09284C-7BBE-4751-93E9-F344AC3215EC}" type="slidenum">
              <a:rPr lang="en-GB" smtClean="0"/>
              <a:t>‹#›</a:t>
            </a:fld>
            <a:endParaRPr lang="en-GB"/>
          </a:p>
        </p:txBody>
      </p:sp>
    </p:spTree>
    <p:extLst>
      <p:ext uri="{BB962C8B-B14F-4D97-AF65-F5344CB8AC3E}">
        <p14:creationId xmlns:p14="http://schemas.microsoft.com/office/powerpoint/2010/main" val="1601432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01C29A-A21B-474A-B098-A4A6E71BA1B8}"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09284C-7BBE-4751-93E9-F344AC3215EC}" type="slidenum">
              <a:rPr lang="en-GB" smtClean="0"/>
              <a:t>‹#›</a:t>
            </a:fld>
            <a:endParaRPr lang="en-GB"/>
          </a:p>
        </p:txBody>
      </p:sp>
    </p:spTree>
    <p:extLst>
      <p:ext uri="{BB962C8B-B14F-4D97-AF65-F5344CB8AC3E}">
        <p14:creationId xmlns:p14="http://schemas.microsoft.com/office/powerpoint/2010/main" val="2059414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B01C29A-A21B-474A-B098-A4A6E71BA1B8}"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09284C-7BBE-4751-93E9-F344AC3215EC}" type="slidenum">
              <a:rPr lang="en-GB" smtClean="0"/>
              <a:t>‹#›</a:t>
            </a:fld>
            <a:endParaRPr lang="en-GB"/>
          </a:p>
        </p:txBody>
      </p:sp>
    </p:spTree>
    <p:extLst>
      <p:ext uri="{BB962C8B-B14F-4D97-AF65-F5344CB8AC3E}">
        <p14:creationId xmlns:p14="http://schemas.microsoft.com/office/powerpoint/2010/main" val="237872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B01C29A-A21B-474A-B098-A4A6E71BA1B8}"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09284C-7BBE-4751-93E9-F344AC3215EC}" type="slidenum">
              <a:rPr lang="en-GB" smtClean="0"/>
              <a:t>‹#›</a:t>
            </a:fld>
            <a:endParaRPr lang="en-GB"/>
          </a:p>
        </p:txBody>
      </p:sp>
    </p:spTree>
    <p:extLst>
      <p:ext uri="{BB962C8B-B14F-4D97-AF65-F5344CB8AC3E}">
        <p14:creationId xmlns:p14="http://schemas.microsoft.com/office/powerpoint/2010/main" val="1300420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8437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01C29A-A21B-474A-B098-A4A6E71BA1B8}" type="datetimeFigureOut">
              <a:rPr lang="en-GB" smtClean="0"/>
              <a:t>29/09/2026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09284C-7BBE-4751-93E9-F344AC3215EC}" type="slidenum">
              <a:rPr lang="en-GB" smtClean="0"/>
              <a:t>‹#›</a:t>
            </a:fld>
            <a:endParaRPr lang="en-GB"/>
          </a:p>
        </p:txBody>
      </p:sp>
    </p:spTree>
    <p:extLst>
      <p:ext uri="{BB962C8B-B14F-4D97-AF65-F5344CB8AC3E}">
        <p14:creationId xmlns:p14="http://schemas.microsoft.com/office/powerpoint/2010/main" val="6522147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gov.wales/wellbeing-wales-national-indicators" TargetMode="External"/><Relationship Id="rId2" Type="http://schemas.openxmlformats.org/officeDocument/2006/relationships/hyperlink" Target="https://gov.wales/wellbeing-wale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4759"/>
            <a:ext cx="9144000" cy="1470025"/>
          </a:xfrm>
        </p:spPr>
        <p:txBody>
          <a:bodyPr>
            <a:normAutofit/>
          </a:bodyPr>
          <a:lstStyle/>
          <a:p>
            <a:r>
              <a:rPr lang="en-GB" b="1" dirty="0">
                <a:solidFill>
                  <a:schemeClr val="bg1"/>
                </a:solidFill>
                <a:latin typeface="Arial" panose="020B0604020202020204" pitchFamily="34" charset="0"/>
                <a:cs typeface="Arial" panose="020B0604020202020204" pitchFamily="34" charset="0"/>
              </a:rPr>
              <a:t>Wellbeing of Wales 2026</a:t>
            </a:r>
          </a:p>
        </p:txBody>
      </p:sp>
      <p:sp>
        <p:nvSpPr>
          <p:cNvPr id="3" name="Subtitle 2"/>
          <p:cNvSpPr>
            <a:spLocks noGrp="1"/>
          </p:cNvSpPr>
          <p:nvPr>
            <p:ph type="subTitle" idx="1"/>
          </p:nvPr>
        </p:nvSpPr>
        <p:spPr>
          <a:xfrm>
            <a:off x="1295635" y="1045518"/>
            <a:ext cx="6552728" cy="1752600"/>
          </a:xfrm>
        </p:spPr>
        <p:txBody>
          <a:bodyPr>
            <a:normAutofit/>
          </a:bodyPr>
          <a:lstStyle/>
          <a:p>
            <a:r>
              <a:rPr lang="en-GB" sz="3600" dirty="0">
                <a:solidFill>
                  <a:schemeClr val="bg1"/>
                </a:solidFill>
                <a:latin typeface="Arial" panose="020B0604020202020204" pitchFamily="34" charset="0"/>
                <a:cs typeface="Arial" panose="020B0604020202020204" pitchFamily="34" charset="0"/>
              </a:rPr>
              <a:t>Measuring progress towards the national well-being goals</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681022" y="2204864"/>
            <a:ext cx="3781953" cy="3762900"/>
          </a:xfrm>
          <a:prstGeom prst="rect">
            <a:avLst/>
          </a:prstGeom>
        </p:spPr>
      </p:pic>
      <p:sp>
        <p:nvSpPr>
          <p:cNvPr id="4" name="Subtitle 2">
            <a:extLst>
              <a:ext uri="{C183D7F6-B498-43B3-948B-1728B52AA6E4}">
                <adec:decorative xmlns:adec="http://schemas.microsoft.com/office/drawing/2017/decorative" val="1"/>
              </a:ext>
            </a:extLst>
          </p:cNvPr>
          <p:cNvSpPr txBox="1">
            <a:spLocks/>
          </p:cNvSpPr>
          <p:nvPr/>
        </p:nvSpPr>
        <p:spPr>
          <a:xfrm>
            <a:off x="0" y="6093296"/>
            <a:ext cx="9144000" cy="6799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sz="2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309730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C183D7F6-B498-43B3-948B-1728B52AA6E4}">
                <adec:decorative xmlns:adec="http://schemas.microsoft.com/office/drawing/2017/decorative" val="0"/>
              </a:ext>
            </a:extLst>
          </p:cNvPr>
          <p:cNvSpPr>
            <a:spLocks noGrp="1"/>
          </p:cNvSpPr>
          <p:nvPr>
            <p:ph type="title"/>
          </p:nvPr>
        </p:nvSpPr>
        <p:spPr>
          <a:xfrm>
            <a:off x="457200" y="274638"/>
            <a:ext cx="8229600" cy="1498178"/>
          </a:xfrm>
        </p:spPr>
        <p:txBody>
          <a:bodyPr>
            <a:noAutofit/>
          </a:bodyPr>
          <a:lstStyle/>
          <a:p>
            <a:pPr algn="l"/>
            <a:r>
              <a:rPr lang="en-GB" sz="2400" b="1" dirty="0">
                <a:solidFill>
                  <a:schemeClr val="bg1"/>
                </a:solidFill>
                <a:latin typeface="Arial" panose="020B0604020202020204" pitchFamily="34" charset="0"/>
                <a:cs typeface="Arial" panose="020B0604020202020204" pitchFamily="34" charset="0"/>
              </a:rPr>
              <a:t>These slides summarise some key messages on Wales’ progress towards its 7 wellbeing goals from the </a:t>
            </a:r>
            <a:br>
              <a:rPr lang="en-GB" sz="2400" b="1" dirty="0">
                <a:solidFill>
                  <a:schemeClr val="bg1"/>
                </a:solidFill>
                <a:latin typeface="Arial" panose="020B0604020202020204" pitchFamily="34" charset="0"/>
                <a:cs typeface="Arial" panose="020B0604020202020204" pitchFamily="34" charset="0"/>
              </a:rPr>
            </a:br>
            <a:r>
              <a:rPr lang="en-GB" sz="2400" b="1" dirty="0">
                <a:solidFill>
                  <a:schemeClr val="bg1"/>
                </a:solidFill>
                <a:latin typeface="Arial" panose="020B0604020202020204" pitchFamily="34" charset="0"/>
                <a:cs typeface="Arial" panose="020B0604020202020204" pitchFamily="34" charset="0"/>
              </a:rPr>
              <a:t>Wellbeing of Wales report for 2026.</a:t>
            </a:r>
          </a:p>
        </p:txBody>
      </p:sp>
      <p:sp>
        <p:nvSpPr>
          <p:cNvPr id="3" name="Content Placeholder 2">
            <a:extLst>
              <a:ext uri="{C183D7F6-B498-43B3-948B-1728B52AA6E4}">
                <adec:decorative xmlns:adec="http://schemas.microsoft.com/office/drawing/2017/decorative" val="0"/>
              </a:ext>
            </a:extLst>
          </p:cNvPr>
          <p:cNvSpPr>
            <a:spLocks noGrp="1"/>
          </p:cNvSpPr>
          <p:nvPr>
            <p:ph idx="1"/>
          </p:nvPr>
        </p:nvSpPr>
        <p:spPr>
          <a:xfrm>
            <a:off x="457200" y="1916832"/>
            <a:ext cx="8229600" cy="4137323"/>
          </a:xfrm>
        </p:spPr>
        <p:txBody>
          <a:bodyPr>
            <a:normAutofit/>
          </a:bodyPr>
          <a:lstStyle/>
          <a:p>
            <a:pPr marL="0" indent="0">
              <a:buNone/>
            </a:pPr>
            <a:r>
              <a:rPr lang="en-GB" sz="2400" b="1" dirty="0">
                <a:solidFill>
                  <a:schemeClr val="bg1"/>
                </a:solidFill>
                <a:latin typeface="Arial" panose="020B0604020202020204" pitchFamily="34" charset="0"/>
                <a:cs typeface="Arial" panose="020B0604020202020204" pitchFamily="34" charset="0"/>
              </a:rPr>
              <a:t>For many indicators we would expect change to take a number of years to be seen.</a:t>
            </a:r>
            <a:br>
              <a:rPr lang="en-GB" sz="2400" b="1" dirty="0">
                <a:solidFill>
                  <a:schemeClr val="bg1"/>
                </a:solidFill>
                <a:latin typeface="Arial" panose="020B0604020202020204" pitchFamily="34" charset="0"/>
                <a:cs typeface="Arial" panose="020B0604020202020204" pitchFamily="34" charset="0"/>
              </a:rPr>
            </a:br>
            <a:endParaRPr lang="en-GB" sz="2400" b="1" dirty="0">
              <a:solidFill>
                <a:schemeClr val="bg1"/>
              </a:solidFill>
              <a:latin typeface="Arial" panose="020B0604020202020204" pitchFamily="34" charset="0"/>
              <a:cs typeface="Arial" panose="020B0604020202020204" pitchFamily="34" charset="0"/>
            </a:endParaRPr>
          </a:p>
          <a:p>
            <a:pPr marL="0" indent="0">
              <a:buNone/>
            </a:pPr>
            <a:r>
              <a:rPr lang="en-GB" sz="2400" b="1" dirty="0">
                <a:solidFill>
                  <a:schemeClr val="bg1"/>
                </a:solidFill>
                <a:latin typeface="Arial" panose="020B0604020202020204" pitchFamily="34" charset="0"/>
                <a:cs typeface="Arial" panose="020B0604020202020204" pitchFamily="34" charset="0"/>
              </a:rPr>
              <a:t>Additionally, not all indicators are updated annually. Some messages will be unchanged from the previous year.</a:t>
            </a:r>
          </a:p>
          <a:p>
            <a:pPr marL="0" indent="0">
              <a:buNone/>
            </a:pPr>
            <a:endParaRPr lang="en-GB" sz="2400" b="1" dirty="0">
              <a:solidFill>
                <a:schemeClr val="bg1"/>
              </a:solidFill>
              <a:latin typeface="Arial" panose="020B0604020202020204" pitchFamily="34" charset="0"/>
              <a:cs typeface="Arial" panose="020B0604020202020204" pitchFamily="34" charset="0"/>
            </a:endParaRPr>
          </a:p>
        </p:txBody>
      </p:sp>
      <p:sp>
        <p:nvSpPr>
          <p:cNvPr id="6" name="Blwch Testun 4">
            <a:extLst>
              <a:ext uri="{FF2B5EF4-FFF2-40B4-BE49-F238E27FC236}">
                <a16:creationId xmlns:a16="http://schemas.microsoft.com/office/drawing/2014/main" id="{993F4071-5C47-719D-0DAC-613A6D9804F9}"/>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4051917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55F6DB3-671A-2CA7-BE40-4230E6F81B7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724A6A6-3A41-D5D7-9FB0-817197741664}"/>
              </a:ext>
            </a:extLst>
          </p:cNvPr>
          <p:cNvSpPr/>
          <p:nvPr/>
        </p:nvSpPr>
        <p:spPr>
          <a:xfrm>
            <a:off x="0" y="-27384"/>
            <a:ext cx="9144000" cy="1566043"/>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E40EC62-83DE-2084-9C83-A8428AD161B1}"/>
              </a:ext>
            </a:extLst>
          </p:cNvPr>
          <p:cNvSpPr>
            <a:spLocks noGrp="1"/>
          </p:cNvSpPr>
          <p:nvPr>
            <p:ph type="title"/>
          </p:nvPr>
        </p:nvSpPr>
        <p:spPr>
          <a:xfrm>
            <a:off x="179512" y="146956"/>
            <a:ext cx="8677922" cy="1202196"/>
          </a:xfrm>
        </p:spPr>
        <p:txBody>
          <a:bodyPr>
            <a:noAutofit/>
          </a:bodyPr>
          <a:lstStyle/>
          <a:p>
            <a:pPr lvl="0" algn="l"/>
            <a:r>
              <a:rPr lang="en-GB" sz="2000" b="1" dirty="0">
                <a:solidFill>
                  <a:schemeClr val="bg1"/>
                </a:solidFill>
                <a:latin typeface="Arial" panose="020B0604020202020204" pitchFamily="34" charset="0"/>
                <a:cs typeface="Arial" panose="020B0604020202020204" pitchFamily="34" charset="0"/>
              </a:rPr>
              <a:t>The labour productivity gap measured by gross value added (GVA) per hour worked between Wales and the UK has been relatively stable, with Welsh productivity remaining below the UK average.</a:t>
            </a:r>
            <a:br>
              <a:rPr lang="en-GB" sz="2400" b="1" dirty="0">
                <a:solidFill>
                  <a:schemeClr val="bg1"/>
                </a:solidFill>
                <a:latin typeface="Arial" panose="020B0604020202020204" pitchFamily="34" charset="0"/>
                <a:cs typeface="Arial" panose="020B0604020202020204" pitchFamily="34" charset="0"/>
              </a:rPr>
            </a:br>
            <a:endParaRPr lang="en-GB" sz="2400" b="1" dirty="0">
              <a:solidFill>
                <a:schemeClr val="bg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182EC206-AA50-EF2E-9154-546DD6F8DBA9}"/>
              </a:ext>
            </a:extLst>
          </p:cNvPr>
          <p:cNvSpPr/>
          <p:nvPr/>
        </p:nvSpPr>
        <p:spPr>
          <a:xfrm>
            <a:off x="485290" y="1486525"/>
            <a:ext cx="8352929" cy="646331"/>
          </a:xfrm>
          <a:prstGeom prst="rect">
            <a:avLst/>
          </a:prstGeom>
        </p:spPr>
        <p:txBody>
          <a:bodyPr wrap="square">
            <a:spAutoFit/>
          </a:bodyPr>
          <a:lstStyle/>
          <a:p>
            <a:r>
              <a:rPr lang="en-GB" b="1" dirty="0">
                <a:solidFill>
                  <a:srgbClr val="002060"/>
                </a:solidFill>
                <a:latin typeface="Arial" panose="020B0604020202020204" pitchFamily="34" charset="0"/>
                <a:cs typeface="Arial" panose="020B0604020202020204" pitchFamily="34" charset="0"/>
              </a:rPr>
              <a:t>Gross value added (GVA) per hour worked, Wales and its regions relative to the UK (UK = 100), 2004 to 2023</a:t>
            </a:r>
          </a:p>
        </p:txBody>
      </p:sp>
      <p:sp>
        <p:nvSpPr>
          <p:cNvPr id="4" name="TextBox 3">
            <a:extLst>
              <a:ext uri="{FF2B5EF4-FFF2-40B4-BE49-F238E27FC236}">
                <a16:creationId xmlns:a16="http://schemas.microsoft.com/office/drawing/2014/main" id="{0815DC72-3369-8AF5-7A0B-59031FEF7FCC}"/>
              </a:ext>
            </a:extLst>
          </p:cNvPr>
          <p:cNvSpPr txBox="1"/>
          <p:nvPr/>
        </p:nvSpPr>
        <p:spPr>
          <a:xfrm>
            <a:off x="444487" y="5882819"/>
            <a:ext cx="2592288"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Note: Chart axis does not start at zero</a:t>
            </a:r>
          </a:p>
        </p:txBody>
      </p:sp>
      <p:pic>
        <p:nvPicPr>
          <p:cNvPr id="14" name="Picture 13" descr="Line charts showing that Gross Value Added (GVA) per hour worked in Wales and its economic regions relative to the UK (current index UK = 100). For Wales overall, it has been relatively stable since 2004, with Welsh productivity remaining below the UK average. ">
            <a:extLst>
              <a:ext uri="{FF2B5EF4-FFF2-40B4-BE49-F238E27FC236}">
                <a16:creationId xmlns:a16="http://schemas.microsoft.com/office/drawing/2014/main" id="{5AAE1A73-7BF6-AE3A-9A2A-AD1C36D4E221}"/>
              </a:ext>
            </a:extLst>
          </p:cNvPr>
          <p:cNvPicPr>
            <a:picLocks noChangeAspect="1"/>
          </p:cNvPicPr>
          <p:nvPr/>
        </p:nvPicPr>
        <p:blipFill>
          <a:blip r:embed="rId3"/>
          <a:stretch>
            <a:fillRect/>
          </a:stretch>
        </p:blipFill>
        <p:spPr>
          <a:xfrm>
            <a:off x="1043608" y="2046116"/>
            <a:ext cx="6334293" cy="3883489"/>
          </a:xfrm>
          <a:prstGeom prst="rect">
            <a:avLst/>
          </a:prstGeom>
        </p:spPr>
      </p:pic>
      <p:grpSp>
        <p:nvGrpSpPr>
          <p:cNvPr id="10" name="Group 9">
            <a:extLst>
              <a:ext uri="{FF2B5EF4-FFF2-40B4-BE49-F238E27FC236}">
                <a16:creationId xmlns:a16="http://schemas.microsoft.com/office/drawing/2014/main" id="{8806CC5B-8B2F-7940-CD53-F92C19E48838}"/>
              </a:ext>
              <a:ext uri="{C183D7F6-B498-43B3-948B-1728B52AA6E4}">
                <adec:decorative xmlns:adec="http://schemas.microsoft.com/office/drawing/2017/decorative" val="1"/>
              </a:ext>
            </a:extLst>
          </p:cNvPr>
          <p:cNvGrpSpPr/>
          <p:nvPr/>
        </p:nvGrpSpPr>
        <p:grpSpPr>
          <a:xfrm>
            <a:off x="7981468" y="5106927"/>
            <a:ext cx="1187624" cy="1034831"/>
            <a:chOff x="8028384" y="5050434"/>
            <a:chExt cx="1187624" cy="1034831"/>
          </a:xfrm>
        </p:grpSpPr>
        <p:pic>
          <p:nvPicPr>
            <p:cNvPr id="11" name="Picture 10">
              <a:extLst>
                <a:ext uri="{FF2B5EF4-FFF2-40B4-BE49-F238E27FC236}">
                  <a16:creationId xmlns:a16="http://schemas.microsoft.com/office/drawing/2014/main" id="{EEF5734D-9285-6EDB-51BD-3175062C2BF4}"/>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68750"/>
            <a:stretch/>
          </p:blipFill>
          <p:spPr>
            <a:xfrm>
              <a:off x="8340043" y="5050434"/>
              <a:ext cx="564306" cy="543837"/>
            </a:xfrm>
            <a:prstGeom prst="rect">
              <a:avLst/>
            </a:prstGeom>
          </p:spPr>
        </p:pic>
        <p:sp>
          <p:nvSpPr>
            <p:cNvPr id="12" name="TextBox 11">
              <a:extLst>
                <a:ext uri="{FF2B5EF4-FFF2-40B4-BE49-F238E27FC236}">
                  <a16:creationId xmlns:a16="http://schemas.microsoft.com/office/drawing/2014/main" id="{55AC614A-175A-CB05-D5B5-E66FF18EC7F7}"/>
                </a:ext>
              </a:extLst>
            </p:cNvPr>
            <p:cNvSpPr txBox="1"/>
            <p:nvPr/>
          </p:nvSpPr>
          <p:spPr>
            <a:xfrm>
              <a:off x="8028384" y="5623600"/>
              <a:ext cx="1187624" cy="461665"/>
            </a:xfrm>
            <a:prstGeom prst="rect">
              <a:avLst/>
            </a:prstGeom>
            <a:noFill/>
          </p:spPr>
          <p:txBody>
            <a:bodyPr wrap="square" rtlCol="0">
              <a:spAutoFit/>
            </a:bodyPr>
            <a:lstStyle/>
            <a:p>
              <a:pPr algn="ctr"/>
              <a:r>
                <a:rPr lang="en-GB" sz="1200" b="1" dirty="0">
                  <a:solidFill>
                    <a:srgbClr val="44546A"/>
                  </a:solidFill>
                  <a:latin typeface="Rockwell" panose="02060603020205020403" pitchFamily="18" charset="0"/>
                  <a:cs typeface="Arial" panose="020B0604020202020204" pitchFamily="34" charset="0"/>
                </a:rPr>
                <a:t>National</a:t>
              </a:r>
              <a:r>
                <a:rPr lang="en-GB" sz="1200" dirty="0"/>
                <a:t> </a:t>
              </a:r>
              <a:r>
                <a:rPr lang="en-GB" sz="1200" b="1" dirty="0">
                  <a:solidFill>
                    <a:srgbClr val="44546A"/>
                  </a:solidFill>
                  <a:latin typeface="Rockwell" panose="02060603020205020403" pitchFamily="18" charset="0"/>
                  <a:cs typeface="Arial" panose="020B0604020202020204" pitchFamily="34" charset="0"/>
                </a:rPr>
                <a:t>milestone</a:t>
              </a:r>
            </a:p>
          </p:txBody>
        </p:sp>
      </p:grpSp>
      <p:sp>
        <p:nvSpPr>
          <p:cNvPr id="7" name="Rectangle 6">
            <a:extLst>
              <a:ext uri="{FF2B5EF4-FFF2-40B4-BE49-F238E27FC236}">
                <a16:creationId xmlns:a16="http://schemas.microsoft.com/office/drawing/2014/main" id="{667C819E-43C3-9732-0706-1BB8A80510DF}"/>
              </a:ext>
            </a:extLst>
          </p:cNvPr>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904D16B1-F9D4-FEBB-FFB5-665223A96A59}"/>
              </a:ext>
            </a:extLst>
          </p:cNvPr>
          <p:cNvSpPr/>
          <p:nvPr/>
        </p:nvSpPr>
        <p:spPr>
          <a:xfrm>
            <a:off x="-36512" y="6362164"/>
            <a:ext cx="7632848" cy="523220"/>
          </a:xfrm>
          <a:prstGeom prst="rect">
            <a:avLst/>
          </a:prstGeom>
        </p:spPr>
        <p:txBody>
          <a:bodyPr wrap="square">
            <a:spAutoFit/>
          </a:bodyPr>
          <a:lstStyle/>
          <a:p>
            <a:r>
              <a:rPr lang="en-GB" sz="1400" dirty="0">
                <a:solidFill>
                  <a:schemeClr val="bg1"/>
                </a:solidFill>
                <a:latin typeface="Arial" panose="020B0604020202020204" pitchFamily="34" charset="0"/>
                <a:cs typeface="Arial" panose="020B0604020202020204" pitchFamily="34" charset="0"/>
              </a:rPr>
              <a:t>Source: WG analysis of subregional labour productivity, UK, 2004 to 2023, ONS</a:t>
            </a:r>
          </a:p>
          <a:p>
            <a:endParaRPr lang="en-GB" sz="1400" dirty="0">
              <a:solidFill>
                <a:schemeClr val="bg1"/>
              </a:solidFill>
              <a:latin typeface="Arial" panose="020B0604020202020204" pitchFamily="34" charset="0"/>
              <a:cs typeface="Arial" panose="020B0604020202020204" pitchFamily="34" charset="0"/>
            </a:endParaRPr>
          </a:p>
        </p:txBody>
      </p:sp>
      <p:sp>
        <p:nvSpPr>
          <p:cNvPr id="3" name="Blwch Testun 4">
            <a:extLst>
              <a:ext uri="{FF2B5EF4-FFF2-40B4-BE49-F238E27FC236}">
                <a16:creationId xmlns:a16="http://schemas.microsoft.com/office/drawing/2014/main" id="{AE6525DB-B1E1-8E4E-CBD6-573F8B074284}"/>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1544191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3461D7-EB35-3E42-355A-47341F81B7A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FC9AA43-C294-E916-7BAF-DCD9D9F4B633}"/>
              </a:ext>
            </a:extLst>
          </p:cNvPr>
          <p:cNvSpPr/>
          <p:nvPr/>
        </p:nvSpPr>
        <p:spPr>
          <a:xfrm>
            <a:off x="0" y="-27384"/>
            <a:ext cx="9144000" cy="1566043"/>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9D99356-753E-2A33-253B-72C97A935B0C}"/>
              </a:ext>
            </a:extLst>
          </p:cNvPr>
          <p:cNvSpPr>
            <a:spLocks noGrp="1"/>
          </p:cNvSpPr>
          <p:nvPr>
            <p:ph type="title"/>
          </p:nvPr>
        </p:nvSpPr>
        <p:spPr>
          <a:xfrm>
            <a:off x="179511" y="-9637"/>
            <a:ext cx="8784977" cy="1722635"/>
          </a:xfrm>
        </p:spPr>
        <p:txBody>
          <a:bodyPr>
            <a:noAutofit/>
          </a:bodyPr>
          <a:lstStyle/>
          <a:p>
            <a:pPr lvl="0" algn="l"/>
            <a:r>
              <a:rPr lang="en-GB" sz="2000" b="1" dirty="0">
                <a:solidFill>
                  <a:schemeClr val="bg1"/>
                </a:solidFill>
                <a:latin typeface="Arial" panose="020B0604020202020204" pitchFamily="34" charset="0"/>
                <a:cs typeface="Arial" panose="020B0604020202020204" pitchFamily="34" charset="0"/>
              </a:rPr>
              <a:t>The overall trend in the proportion of 16- to 24-year-olds in Wales who were in education, employment or training has generally increased since 2010 despite some volatility in the data</a:t>
            </a:r>
            <a:br>
              <a:rPr lang="en-GB" sz="2400" b="1" dirty="0">
                <a:solidFill>
                  <a:schemeClr val="bg1"/>
                </a:solidFill>
                <a:latin typeface="Arial" panose="020B0604020202020204" pitchFamily="34" charset="0"/>
                <a:cs typeface="Arial" panose="020B0604020202020204" pitchFamily="34" charset="0"/>
              </a:rPr>
            </a:br>
            <a:endParaRPr lang="en-GB" sz="2400" b="1" dirty="0">
              <a:solidFill>
                <a:schemeClr val="bg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D62BA31-CFA6-B2AB-5F0C-5FCFB5C0CA9A}"/>
              </a:ext>
            </a:extLst>
          </p:cNvPr>
          <p:cNvSpPr/>
          <p:nvPr/>
        </p:nvSpPr>
        <p:spPr>
          <a:xfrm>
            <a:off x="539551" y="1630541"/>
            <a:ext cx="8352929" cy="646331"/>
          </a:xfrm>
          <a:prstGeom prst="rect">
            <a:avLst/>
          </a:prstGeom>
        </p:spPr>
        <p:txBody>
          <a:bodyPr wrap="square">
            <a:spAutoFit/>
          </a:bodyPr>
          <a:lstStyle/>
          <a:p>
            <a:r>
              <a:rPr lang="en-GB" b="1" dirty="0">
                <a:solidFill>
                  <a:srgbClr val="002060"/>
                </a:solidFill>
                <a:latin typeface="Arial" panose="020B0604020202020204" pitchFamily="34" charset="0"/>
                <a:cs typeface="Arial" panose="020B0604020202020204" pitchFamily="34" charset="0"/>
              </a:rPr>
              <a:t>Percentage of young people in Wales in education, employment or training, 2004 to 2024</a:t>
            </a:r>
          </a:p>
        </p:txBody>
      </p:sp>
      <p:pic>
        <p:nvPicPr>
          <p:cNvPr id="9" name="Picture 8" descr="A line chart showing that the percentage of young people in Wales aged 16 to 18 years old in education, employment or training has remained relatively steady since 2005, whilst the percentage of those aged 19 to 24 years fell below 80% between 2009 and 2014 but has since recovered to 85.3% in 2024.">
            <a:extLst>
              <a:ext uri="{FF2B5EF4-FFF2-40B4-BE49-F238E27FC236}">
                <a16:creationId xmlns:a16="http://schemas.microsoft.com/office/drawing/2014/main" id="{A13DAF10-F8E8-1280-6208-AB00F71CE6C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55576" y="2276872"/>
            <a:ext cx="6041370" cy="3649266"/>
          </a:xfrm>
          <a:prstGeom prst="rect">
            <a:avLst/>
          </a:prstGeom>
        </p:spPr>
      </p:pic>
      <p:sp>
        <p:nvSpPr>
          <p:cNvPr id="4" name="TextBox 3">
            <a:extLst>
              <a:ext uri="{FF2B5EF4-FFF2-40B4-BE49-F238E27FC236}">
                <a16:creationId xmlns:a16="http://schemas.microsoft.com/office/drawing/2014/main" id="{A33E774C-2AF7-4E82-510D-ACFB16FE03D3}"/>
              </a:ext>
            </a:extLst>
          </p:cNvPr>
          <p:cNvSpPr txBox="1"/>
          <p:nvPr/>
        </p:nvSpPr>
        <p:spPr>
          <a:xfrm>
            <a:off x="198230" y="5809130"/>
            <a:ext cx="2592288"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Note: Chart axis does not start at zero</a:t>
            </a:r>
          </a:p>
        </p:txBody>
      </p:sp>
      <p:grpSp>
        <p:nvGrpSpPr>
          <p:cNvPr id="10" name="Group 9">
            <a:extLst>
              <a:ext uri="{FF2B5EF4-FFF2-40B4-BE49-F238E27FC236}">
                <a16:creationId xmlns:a16="http://schemas.microsoft.com/office/drawing/2014/main" id="{A43E5A45-10A0-4823-E179-CE5BC12231C0}"/>
              </a:ext>
              <a:ext uri="{C183D7F6-B498-43B3-948B-1728B52AA6E4}">
                <adec:decorative xmlns:adec="http://schemas.microsoft.com/office/drawing/2017/decorative" val="1"/>
              </a:ext>
            </a:extLst>
          </p:cNvPr>
          <p:cNvGrpSpPr/>
          <p:nvPr/>
        </p:nvGrpSpPr>
        <p:grpSpPr>
          <a:xfrm>
            <a:off x="7981468" y="5106927"/>
            <a:ext cx="1187624" cy="1034831"/>
            <a:chOff x="8028384" y="5050434"/>
            <a:chExt cx="1187624" cy="1034831"/>
          </a:xfrm>
        </p:grpSpPr>
        <p:pic>
          <p:nvPicPr>
            <p:cNvPr id="11" name="Picture 10">
              <a:extLst>
                <a:ext uri="{FF2B5EF4-FFF2-40B4-BE49-F238E27FC236}">
                  <a16:creationId xmlns:a16="http://schemas.microsoft.com/office/drawing/2014/main" id="{19A1C4CC-B6D0-96E1-21EB-ED5EBE88CFA0}"/>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68750"/>
            <a:stretch/>
          </p:blipFill>
          <p:spPr>
            <a:xfrm>
              <a:off x="8340043" y="5050434"/>
              <a:ext cx="564306" cy="543837"/>
            </a:xfrm>
            <a:prstGeom prst="rect">
              <a:avLst/>
            </a:prstGeom>
          </p:spPr>
        </p:pic>
        <p:sp>
          <p:nvSpPr>
            <p:cNvPr id="12" name="TextBox 11">
              <a:extLst>
                <a:ext uri="{FF2B5EF4-FFF2-40B4-BE49-F238E27FC236}">
                  <a16:creationId xmlns:a16="http://schemas.microsoft.com/office/drawing/2014/main" id="{2C90753D-B44F-A183-1350-5A62BFD353EC}"/>
                </a:ext>
              </a:extLst>
            </p:cNvPr>
            <p:cNvSpPr txBox="1"/>
            <p:nvPr/>
          </p:nvSpPr>
          <p:spPr>
            <a:xfrm>
              <a:off x="8028384" y="5623600"/>
              <a:ext cx="1187624" cy="461665"/>
            </a:xfrm>
            <a:prstGeom prst="rect">
              <a:avLst/>
            </a:prstGeom>
            <a:noFill/>
          </p:spPr>
          <p:txBody>
            <a:bodyPr wrap="square" rtlCol="0">
              <a:spAutoFit/>
            </a:bodyPr>
            <a:lstStyle/>
            <a:p>
              <a:pPr algn="ctr"/>
              <a:r>
                <a:rPr lang="en-GB" sz="1200" b="1" dirty="0">
                  <a:solidFill>
                    <a:srgbClr val="44546A"/>
                  </a:solidFill>
                  <a:latin typeface="Rockwell" panose="02060603020205020403" pitchFamily="18" charset="0"/>
                  <a:cs typeface="Arial" panose="020B0604020202020204" pitchFamily="34" charset="0"/>
                </a:rPr>
                <a:t>National</a:t>
              </a:r>
              <a:r>
                <a:rPr lang="en-GB" sz="1200" dirty="0"/>
                <a:t> </a:t>
              </a:r>
              <a:r>
                <a:rPr lang="en-GB" sz="1200" b="1" dirty="0">
                  <a:solidFill>
                    <a:srgbClr val="44546A"/>
                  </a:solidFill>
                  <a:latin typeface="Rockwell" panose="02060603020205020403" pitchFamily="18" charset="0"/>
                  <a:cs typeface="Arial" panose="020B0604020202020204" pitchFamily="34" charset="0"/>
                </a:rPr>
                <a:t>milestone</a:t>
              </a:r>
            </a:p>
          </p:txBody>
        </p:sp>
      </p:grpSp>
      <p:sp>
        <p:nvSpPr>
          <p:cNvPr id="7" name="Rectangle 6">
            <a:extLst>
              <a:ext uri="{FF2B5EF4-FFF2-40B4-BE49-F238E27FC236}">
                <a16:creationId xmlns:a16="http://schemas.microsoft.com/office/drawing/2014/main" id="{62EFB4E0-DA28-979B-DC90-0296FFEC2E0E}"/>
              </a:ext>
            </a:extLst>
          </p:cNvPr>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3E1610B-42EA-C10A-2669-194ED06FF28D}"/>
              </a:ext>
            </a:extLst>
          </p:cNvPr>
          <p:cNvSpPr/>
          <p:nvPr/>
        </p:nvSpPr>
        <p:spPr>
          <a:xfrm>
            <a:off x="35496" y="6403267"/>
            <a:ext cx="7632848" cy="523220"/>
          </a:xfrm>
          <a:prstGeom prst="rect">
            <a:avLst/>
          </a:prstGeom>
        </p:spPr>
        <p:txBody>
          <a:bodyPr wrap="square">
            <a:spAutoFit/>
          </a:bodyPr>
          <a:lstStyle/>
          <a:p>
            <a:r>
              <a:rPr lang="en-GB" sz="1400" dirty="0">
                <a:solidFill>
                  <a:schemeClr val="bg1"/>
                </a:solidFill>
                <a:latin typeface="Arial" panose="020B0604020202020204" pitchFamily="34" charset="0"/>
                <a:cs typeface="Arial" panose="020B0604020202020204" pitchFamily="34" charset="0"/>
              </a:rPr>
              <a:t>Source: Annual Population Survey, Office for National Statistics, HESA data  </a:t>
            </a:r>
          </a:p>
          <a:p>
            <a:endParaRPr lang="en-GB" sz="1400" dirty="0">
              <a:solidFill>
                <a:schemeClr val="bg1"/>
              </a:solidFill>
              <a:latin typeface="Arial" panose="020B0604020202020204" pitchFamily="34" charset="0"/>
              <a:cs typeface="Arial" panose="020B0604020202020204" pitchFamily="34" charset="0"/>
            </a:endParaRPr>
          </a:p>
        </p:txBody>
      </p:sp>
      <p:sp>
        <p:nvSpPr>
          <p:cNvPr id="3" name="Blwch Testun 4">
            <a:extLst>
              <a:ext uri="{FF2B5EF4-FFF2-40B4-BE49-F238E27FC236}">
                <a16:creationId xmlns:a16="http://schemas.microsoft.com/office/drawing/2014/main" id="{425E0826-CE29-D407-8065-A39F75BEC384}"/>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3059084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7354" y="3585"/>
            <a:ext cx="9171353" cy="1697223"/>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07502" y="146957"/>
            <a:ext cx="8936657" cy="1553851"/>
          </a:xfrm>
        </p:spPr>
        <p:txBody>
          <a:bodyPr>
            <a:noAutofit/>
          </a:bodyPr>
          <a:lstStyle/>
          <a:p>
            <a:pPr algn="l"/>
            <a:r>
              <a:rPr lang="en-GB" sz="20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The recycling rate (i.e. the percentage of local authority municipal waste that was reused, recycled or composted) has increased considerably during the last two decades and stands at over two-thirds (68.4%) in 2024 to 2025.  </a:t>
            </a:r>
            <a:br>
              <a:rPr lang="en-GB" sz="2800" dirty="0">
                <a:solidFill>
                  <a:schemeClr val="bg1"/>
                </a:solidFill>
              </a:rPr>
            </a:br>
            <a:endParaRPr lang="en-GB" sz="2800" dirty="0">
              <a:solidFill>
                <a:schemeClr val="bg1"/>
              </a:solidFill>
            </a:endParaRPr>
          </a:p>
        </p:txBody>
      </p:sp>
      <p:sp>
        <p:nvSpPr>
          <p:cNvPr id="6" name="Rectangle 5"/>
          <p:cNvSpPr/>
          <p:nvPr/>
        </p:nvSpPr>
        <p:spPr>
          <a:xfrm>
            <a:off x="86020" y="1784149"/>
            <a:ext cx="8086380" cy="646331"/>
          </a:xfrm>
          <a:prstGeom prst="rect">
            <a:avLst/>
          </a:prstGeom>
        </p:spPr>
        <p:txBody>
          <a:bodyPr wrap="square">
            <a:spAutoFit/>
          </a:bodyPr>
          <a:lstStyle/>
          <a:p>
            <a:r>
              <a:rPr lang="en-GB" b="1" dirty="0">
                <a:solidFill>
                  <a:srgbClr val="284372"/>
                </a:solidFill>
                <a:latin typeface="Arial" panose="020B0604020202020204" pitchFamily="34" charset="0"/>
                <a:cs typeface="Arial" panose="020B0604020202020204" pitchFamily="34" charset="0"/>
              </a:rPr>
              <a:t>Percentage of waste reused, recycled or composted, financial year 2013 to 2014 to 2024 to 2025</a:t>
            </a:r>
          </a:p>
        </p:txBody>
      </p:sp>
      <p:pic>
        <p:nvPicPr>
          <p:cNvPr id="5" name="Picture 4" descr="A line chart showing that the percentage of municipal waste reused, recycled or composted in Wales generally increased from 54.3% in 2013 to 2014 to 68.4% in 2024 to 2025. ">
            <a:extLst>
              <a:ext uri="{FF2B5EF4-FFF2-40B4-BE49-F238E27FC236}">
                <a16:creationId xmlns:a16="http://schemas.microsoft.com/office/drawing/2014/main" id="{7CCF3590-8E68-2D2A-E163-BDC90E1BACEB}"/>
              </a:ext>
            </a:extLst>
          </p:cNvPr>
          <p:cNvPicPr>
            <a:picLocks noChangeAspect="1"/>
          </p:cNvPicPr>
          <p:nvPr/>
        </p:nvPicPr>
        <p:blipFill>
          <a:blip r:embed="rId3"/>
          <a:stretch>
            <a:fillRect/>
          </a:stretch>
        </p:blipFill>
        <p:spPr>
          <a:xfrm>
            <a:off x="1043608" y="2430480"/>
            <a:ext cx="6336704" cy="3796045"/>
          </a:xfrm>
          <a:prstGeom prst="rect">
            <a:avLst/>
          </a:prstGeom>
        </p:spPr>
      </p:pic>
      <p:sp>
        <p:nvSpPr>
          <p:cNvPr id="9" name="Rectangle 8"/>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27353" y="6403266"/>
            <a:ext cx="4512393" cy="307777"/>
          </a:xfrm>
          <a:prstGeom prst="rect">
            <a:avLst/>
          </a:prstGeom>
        </p:spPr>
        <p:txBody>
          <a:bodyPr wrap="square">
            <a:spAutoFit/>
          </a:bodyPr>
          <a:lstStyle/>
          <a:p>
            <a:r>
              <a:rPr lang="en-GB" sz="1400" dirty="0">
                <a:solidFill>
                  <a:schemeClr val="bg1"/>
                </a:solidFill>
                <a:latin typeface="Arial" panose="020B0604020202020204" pitchFamily="34" charset="0"/>
                <a:cs typeface="Arial" panose="020B0604020202020204" pitchFamily="34" charset="0"/>
              </a:rPr>
              <a:t>Source: Local Authority Municipal Waste</a:t>
            </a:r>
          </a:p>
        </p:txBody>
      </p:sp>
      <p:sp>
        <p:nvSpPr>
          <p:cNvPr id="10" name="Blwch Testun 4">
            <a:extLs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2054007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48028"/>
            <a:ext cx="9144000" cy="1676828"/>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07504" y="70656"/>
            <a:ext cx="8964488" cy="1656184"/>
          </a:xfrm>
        </p:spPr>
        <p:txBody>
          <a:bodyPr>
            <a:noAutofit/>
          </a:bodyPr>
          <a:lstStyle/>
          <a:p>
            <a:pPr lvl="0" algn="l"/>
            <a:r>
              <a:rPr lang="en-GB" sz="2000" b="1" dirty="0">
                <a:solidFill>
                  <a:schemeClr val="bg1"/>
                </a:solidFill>
                <a:latin typeface="Arial" panose="020B0604020202020204" pitchFamily="34" charset="0"/>
                <a:cs typeface="Arial" panose="020B0604020202020204" pitchFamily="34" charset="0"/>
              </a:rPr>
              <a:t>The national indicator on nitrogen dioxide (NO₂) shows that overall, the average concentration levels to which people are exposed has declined over the past decade. </a:t>
            </a:r>
          </a:p>
        </p:txBody>
      </p:sp>
      <p:sp>
        <p:nvSpPr>
          <p:cNvPr id="5" name="Rectangle 4"/>
          <p:cNvSpPr/>
          <p:nvPr/>
        </p:nvSpPr>
        <p:spPr>
          <a:xfrm>
            <a:off x="107504" y="1628800"/>
            <a:ext cx="6048672" cy="369332"/>
          </a:xfrm>
          <a:prstGeom prst="rect">
            <a:avLst/>
          </a:prstGeom>
        </p:spPr>
        <p:txBody>
          <a:bodyPr wrap="square">
            <a:spAutoFit/>
          </a:bodyPr>
          <a:lstStyle/>
          <a:p>
            <a:r>
              <a:rPr lang="en-GB" b="1" dirty="0">
                <a:solidFill>
                  <a:srgbClr val="284372"/>
                </a:solidFill>
                <a:latin typeface="Arial" panose="020B0604020202020204" pitchFamily="34" charset="0"/>
                <a:cs typeface="Arial" panose="020B0604020202020204" pitchFamily="34" charset="0"/>
              </a:rPr>
              <a:t>Air quality indicators, 2007 to 2024</a:t>
            </a:r>
          </a:p>
        </p:txBody>
      </p:sp>
      <p:pic>
        <p:nvPicPr>
          <p:cNvPr id="10" name="Picture 9" descr="A line chart showing a general improvement in air quality indicators over the period 2007 to 2024.  ">
            <a:extLst>
              <a:ext uri="{FF2B5EF4-FFF2-40B4-BE49-F238E27FC236}">
                <a16:creationId xmlns:a16="http://schemas.microsoft.com/office/drawing/2014/main" id="{292A1E29-E818-793D-14E7-1D14CCF352F0}"/>
              </a:ext>
            </a:extLst>
          </p:cNvPr>
          <p:cNvPicPr>
            <a:picLocks noChangeAspect="1"/>
          </p:cNvPicPr>
          <p:nvPr/>
        </p:nvPicPr>
        <p:blipFill>
          <a:blip r:embed="rId2"/>
          <a:stretch>
            <a:fillRect/>
          </a:stretch>
        </p:blipFill>
        <p:spPr>
          <a:xfrm>
            <a:off x="827584" y="2151350"/>
            <a:ext cx="6992718" cy="3859102"/>
          </a:xfrm>
          <a:prstGeom prst="rect">
            <a:avLst/>
          </a:prstGeom>
        </p:spPr>
      </p:pic>
      <p:sp>
        <p:nvSpPr>
          <p:cNvPr id="7" name="Rectangle 6"/>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4"/>
          <p:cNvSpPr/>
          <p:nvPr/>
        </p:nvSpPr>
        <p:spPr>
          <a:xfrm>
            <a:off x="107504" y="6403267"/>
            <a:ext cx="4735614" cy="307777"/>
          </a:xfrm>
          <a:prstGeom prst="rect">
            <a:avLst/>
          </a:prstGeom>
        </p:spPr>
        <p:txBody>
          <a:bodyPr wrap="square">
            <a:spAutoFit/>
          </a:bodyPr>
          <a:lstStyle/>
          <a:p>
            <a:r>
              <a:rPr lang="en-GB" sz="1400" dirty="0">
                <a:solidFill>
                  <a:schemeClr val="bg1"/>
                </a:solidFill>
                <a:latin typeface="Arial" panose="020B0604020202020204" pitchFamily="34" charset="0"/>
                <a:cs typeface="Arial" panose="020B0604020202020204" pitchFamily="34" charset="0"/>
              </a:rPr>
              <a:t>Source: Air Quality Emissions Indicators</a:t>
            </a:r>
          </a:p>
        </p:txBody>
      </p:sp>
      <p:sp>
        <p:nvSpPr>
          <p:cNvPr id="3" name="Blwch Testun 4">
            <a:extLst>
              <a:ext uri="{FF2B5EF4-FFF2-40B4-BE49-F238E27FC236}">
                <a16:creationId xmlns:a16="http://schemas.microsoft.com/office/drawing/2014/main" id="{E3C799A6-0042-876F-5A2A-EF7A4D9671AB}"/>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2322325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0"/>
            <a:ext cx="9144000" cy="1506761"/>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07504" y="-157410"/>
            <a:ext cx="9073008" cy="1664172"/>
          </a:xfrm>
        </p:spPr>
        <p:txBody>
          <a:bodyPr>
            <a:noAutofit/>
          </a:bodyPr>
          <a:lstStyle/>
          <a:p>
            <a:pPr lvl="0" algn="l"/>
            <a:r>
              <a:rPr lang="en-GB" sz="1900" b="1" dirty="0">
                <a:solidFill>
                  <a:schemeClr val="bg1"/>
                </a:solidFill>
                <a:latin typeface="Arial" panose="020B0604020202020204" pitchFamily="34" charset="0"/>
                <a:cs typeface="Arial" panose="020B0604020202020204" pitchFamily="34" charset="0"/>
              </a:rPr>
              <a:t>The capacity of renewable energy projects in Wales (electricity and heat) has increased considerably over the last decade, though progress has slowed in recent years. </a:t>
            </a:r>
          </a:p>
        </p:txBody>
      </p:sp>
      <p:sp>
        <p:nvSpPr>
          <p:cNvPr id="5" name="Rectangle 4"/>
          <p:cNvSpPr/>
          <p:nvPr/>
        </p:nvSpPr>
        <p:spPr>
          <a:xfrm>
            <a:off x="83823" y="1682313"/>
            <a:ext cx="6570496" cy="369332"/>
          </a:xfrm>
          <a:prstGeom prst="rect">
            <a:avLst/>
          </a:prstGeom>
        </p:spPr>
        <p:txBody>
          <a:bodyPr wrap="square">
            <a:spAutoFit/>
          </a:bodyPr>
          <a:lstStyle/>
          <a:p>
            <a:r>
              <a:rPr lang="en-GB" b="1" dirty="0">
                <a:solidFill>
                  <a:srgbClr val="284372"/>
                </a:solidFill>
                <a:latin typeface="Arial" panose="020B0604020202020204" pitchFamily="34" charset="0"/>
                <a:cs typeface="Arial" panose="020B0604020202020204" pitchFamily="34" charset="0"/>
              </a:rPr>
              <a:t>Renewable energy generation capacity (MW), 2012 to 2024</a:t>
            </a:r>
          </a:p>
        </p:txBody>
      </p:sp>
      <p:pic>
        <p:nvPicPr>
          <p:cNvPr id="9" name="Picture 8" descr="A line chart showing an overall considerable increase in both renewable electrical and heat capacity in Wales between 2012 and 2024, with the increase slowing in recent years.">
            <a:extLst>
              <a:ext uri="{FF2B5EF4-FFF2-40B4-BE49-F238E27FC236}">
                <a16:creationId xmlns:a16="http://schemas.microsoft.com/office/drawing/2014/main" id="{CD7B2937-802E-B481-ABBE-FCB5216700DE}"/>
              </a:ext>
            </a:extLst>
          </p:cNvPr>
          <p:cNvPicPr>
            <a:picLocks noChangeAspect="1"/>
          </p:cNvPicPr>
          <p:nvPr/>
        </p:nvPicPr>
        <p:blipFill>
          <a:blip r:embed="rId3"/>
          <a:stretch>
            <a:fillRect/>
          </a:stretch>
        </p:blipFill>
        <p:spPr>
          <a:xfrm>
            <a:off x="755576" y="2175636"/>
            <a:ext cx="6570496" cy="3753571"/>
          </a:xfrm>
          <a:prstGeom prst="rect">
            <a:avLst/>
          </a:prstGeom>
        </p:spPr>
      </p:pic>
      <p:sp>
        <p:nvSpPr>
          <p:cNvPr id="8" name="Rectangle 7"/>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179512" y="6388851"/>
            <a:ext cx="3960440" cy="307777"/>
          </a:xfrm>
          <a:prstGeom prst="rect">
            <a:avLst/>
          </a:prstGeom>
          <a:noFill/>
        </p:spPr>
        <p:txBody>
          <a:bodyPr wrap="square" rtlCol="0">
            <a:spAutoFit/>
          </a:bodyPr>
          <a:lstStyle/>
          <a:p>
            <a:r>
              <a:rPr lang="en-GB" sz="1400" dirty="0">
                <a:solidFill>
                  <a:schemeClr val="bg1"/>
                </a:solidFill>
                <a:latin typeface="Arial" panose="020B0604020202020204" pitchFamily="34" charset="0"/>
                <a:cs typeface="Arial" panose="020B0604020202020204" pitchFamily="34" charset="0"/>
              </a:rPr>
              <a:t>Source: Energy Generation in Wales report</a:t>
            </a:r>
          </a:p>
        </p:txBody>
      </p:sp>
      <p:sp>
        <p:nvSpPr>
          <p:cNvPr id="10" name="Blwch Testun 4">
            <a:extLst>
              <a:ext uri="{FF2B5EF4-FFF2-40B4-BE49-F238E27FC236}">
                <a16:creationId xmlns:a16="http://schemas.microsoft.com/office/drawing/2014/main" id="{B28A1AD6-CA20-8D7D-DB67-00D60B207628}"/>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934845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28563"/>
            <a:ext cx="9144000" cy="1873388"/>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89643" y="-99391"/>
            <a:ext cx="8936657" cy="1944216"/>
          </a:xfrm>
        </p:spPr>
        <p:txBody>
          <a:bodyPr>
            <a:noAutofit/>
          </a:bodyPr>
          <a:lstStyle/>
          <a:p>
            <a:pPr lvl="0" algn="l"/>
            <a:r>
              <a:rPr lang="en-GB" sz="2000" b="1" dirty="0">
                <a:solidFill>
                  <a:schemeClr val="bg1"/>
                </a:solidFill>
                <a:latin typeface="Arial" panose="020B0604020202020204" pitchFamily="34" charset="0"/>
                <a:cs typeface="Arial" panose="020B0604020202020204" pitchFamily="34" charset="0"/>
              </a:rPr>
              <a:t>Life expectancy at birth increased in 2022 to 2024, to 82.2 years for females and 78.3 years for males.</a:t>
            </a:r>
            <a:br>
              <a:rPr lang="en-GB" sz="2000" b="1" dirty="0">
                <a:solidFill>
                  <a:schemeClr val="bg1"/>
                </a:solidFill>
                <a:latin typeface="Arial" panose="020B0604020202020204" pitchFamily="34" charset="0"/>
                <a:cs typeface="Arial" panose="020B0604020202020204" pitchFamily="34" charset="0"/>
              </a:rPr>
            </a:br>
            <a:r>
              <a:rPr lang="en-GB" sz="2000" b="1" dirty="0">
                <a:solidFill>
                  <a:schemeClr val="bg1"/>
                </a:solidFill>
                <a:latin typeface="Arial" panose="020B0604020202020204" pitchFamily="34" charset="0"/>
                <a:cs typeface="Arial" panose="020B0604020202020204" pitchFamily="34" charset="0"/>
              </a:rPr>
              <a:t>Healthy life expectancy at birth decreased to 58.5 years for females and 59.2 years for males, falling for the fourth consecutive period for both women and men. </a:t>
            </a:r>
            <a:endParaRPr lang="en-GB" sz="2800" dirty="0"/>
          </a:p>
        </p:txBody>
      </p:sp>
      <p:sp>
        <p:nvSpPr>
          <p:cNvPr id="6" name="Rectangle 5"/>
          <p:cNvSpPr/>
          <p:nvPr/>
        </p:nvSpPr>
        <p:spPr>
          <a:xfrm>
            <a:off x="0" y="2061756"/>
            <a:ext cx="8918798" cy="369332"/>
          </a:xfrm>
          <a:prstGeom prst="rect">
            <a:avLst/>
          </a:prstGeom>
        </p:spPr>
        <p:txBody>
          <a:bodyPr wrap="square">
            <a:spAutoFit/>
          </a:bodyPr>
          <a:lstStyle/>
          <a:p>
            <a:r>
              <a:rPr lang="en-GB" b="1" dirty="0">
                <a:solidFill>
                  <a:srgbClr val="284372"/>
                </a:solidFill>
                <a:latin typeface="Arial" panose="020B0604020202020204" pitchFamily="34" charset="0"/>
                <a:cs typeface="Arial" panose="020B0604020202020204" pitchFamily="34" charset="0"/>
              </a:rPr>
              <a:t>Life expectancy and healthy life expectancy at birth, by sex, 2001 to 2024 </a:t>
            </a:r>
          </a:p>
        </p:txBody>
      </p:sp>
      <p:pic>
        <p:nvPicPr>
          <p:cNvPr id="10" name="Picture 9" descr="This line chart shows life expectancy at birth had been increasing but has recently stalled. Healthy life expectancy at birth has decreased, with a notable drop decrease for females.">
            <a:extLst>
              <a:ext uri="{FF2B5EF4-FFF2-40B4-BE49-F238E27FC236}">
                <a16:creationId xmlns:a16="http://schemas.microsoft.com/office/drawing/2014/main" id="{7EC87494-8202-7B58-A25D-89E9C4CBFCFF}"/>
              </a:ext>
            </a:extLst>
          </p:cNvPr>
          <p:cNvPicPr>
            <a:picLocks noChangeAspect="1"/>
          </p:cNvPicPr>
          <p:nvPr/>
        </p:nvPicPr>
        <p:blipFill>
          <a:blip r:embed="rId3"/>
          <a:stretch>
            <a:fillRect/>
          </a:stretch>
        </p:blipFill>
        <p:spPr>
          <a:xfrm>
            <a:off x="1475656" y="2431088"/>
            <a:ext cx="6120680" cy="3753077"/>
          </a:xfrm>
          <a:prstGeom prst="rect">
            <a:avLst/>
          </a:prstGeom>
        </p:spPr>
      </p:pic>
      <p:grpSp>
        <p:nvGrpSpPr>
          <p:cNvPr id="5" name="Group 4">
            <a:extLst>
              <a:ext uri="{FF2B5EF4-FFF2-40B4-BE49-F238E27FC236}">
                <a16:creationId xmlns:a16="http://schemas.microsoft.com/office/drawing/2014/main" id="{0E911822-FFDC-E4D6-BD3D-DDE58A665E7A}"/>
              </a:ext>
              <a:ext uri="{C183D7F6-B498-43B3-948B-1728B52AA6E4}">
                <adec:decorative xmlns:adec="http://schemas.microsoft.com/office/drawing/2017/decorative" val="1"/>
              </a:ext>
            </a:extLst>
          </p:cNvPr>
          <p:cNvGrpSpPr/>
          <p:nvPr/>
        </p:nvGrpSpPr>
        <p:grpSpPr>
          <a:xfrm>
            <a:off x="7817973" y="5106927"/>
            <a:ext cx="1187624" cy="1034831"/>
            <a:chOff x="8028384" y="5050434"/>
            <a:chExt cx="1187624" cy="1034831"/>
          </a:xfrm>
        </p:grpSpPr>
        <p:pic>
          <p:nvPicPr>
            <p:cNvPr id="11" name="Picture 10">
              <a:extLst>
                <a:ext uri="{FF2B5EF4-FFF2-40B4-BE49-F238E27FC236}">
                  <a16:creationId xmlns:a16="http://schemas.microsoft.com/office/drawing/2014/main" id="{D741BA55-9A8D-10E4-23D3-0B5DB558C070}"/>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68750"/>
            <a:stretch/>
          </p:blipFill>
          <p:spPr>
            <a:xfrm>
              <a:off x="8340043" y="5050434"/>
              <a:ext cx="564306" cy="543837"/>
            </a:xfrm>
            <a:prstGeom prst="rect">
              <a:avLst/>
            </a:prstGeom>
          </p:spPr>
        </p:pic>
        <p:sp>
          <p:nvSpPr>
            <p:cNvPr id="12" name="TextBox 11">
              <a:extLst>
                <a:ext uri="{FF2B5EF4-FFF2-40B4-BE49-F238E27FC236}">
                  <a16:creationId xmlns:a16="http://schemas.microsoft.com/office/drawing/2014/main" id="{4EF884A1-3F5B-2BC6-27D3-EAEDA51D9E53}"/>
                </a:ext>
              </a:extLst>
            </p:cNvPr>
            <p:cNvSpPr txBox="1"/>
            <p:nvPr/>
          </p:nvSpPr>
          <p:spPr>
            <a:xfrm>
              <a:off x="8028384" y="5623600"/>
              <a:ext cx="1187624" cy="461665"/>
            </a:xfrm>
            <a:prstGeom prst="rect">
              <a:avLst/>
            </a:prstGeom>
            <a:noFill/>
          </p:spPr>
          <p:txBody>
            <a:bodyPr wrap="square" rtlCol="0">
              <a:spAutoFit/>
            </a:bodyPr>
            <a:lstStyle/>
            <a:p>
              <a:pPr algn="ctr"/>
              <a:r>
                <a:rPr lang="en-GB" sz="1200" b="1" dirty="0">
                  <a:solidFill>
                    <a:srgbClr val="44546A"/>
                  </a:solidFill>
                  <a:latin typeface="Rockwell" panose="02060603020205020403" pitchFamily="18" charset="0"/>
                  <a:cs typeface="Arial" panose="020B0604020202020204" pitchFamily="34" charset="0"/>
                </a:rPr>
                <a:t>National</a:t>
              </a:r>
              <a:r>
                <a:rPr lang="en-GB" sz="1200" dirty="0"/>
                <a:t> </a:t>
              </a:r>
              <a:r>
                <a:rPr lang="en-GB" sz="1200" b="1" dirty="0">
                  <a:solidFill>
                    <a:srgbClr val="44546A"/>
                  </a:solidFill>
                  <a:latin typeface="Rockwell" panose="02060603020205020403" pitchFamily="18" charset="0"/>
                  <a:cs typeface="Arial" panose="020B0604020202020204" pitchFamily="34" charset="0"/>
                </a:rPr>
                <a:t>milestone</a:t>
              </a:r>
            </a:p>
          </p:txBody>
        </p:sp>
      </p:grpSp>
      <p:sp>
        <p:nvSpPr>
          <p:cNvPr id="9" name="Rectangle 8"/>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27353" y="6403266"/>
            <a:ext cx="7119633" cy="315931"/>
          </a:xfrm>
          <a:prstGeom prst="rect">
            <a:avLst/>
          </a:prstGeom>
        </p:spPr>
        <p:txBody>
          <a:bodyPr wrap="square">
            <a:spAutoFit/>
          </a:bodyPr>
          <a:lstStyle/>
          <a:p>
            <a:pPr algn="r"/>
            <a:r>
              <a:rPr lang="en-GB" sz="1400" dirty="0">
                <a:solidFill>
                  <a:schemeClr val="bg1"/>
                </a:solidFill>
                <a:latin typeface="Arial" panose="020B0604020202020204" pitchFamily="34" charset="0"/>
                <a:cs typeface="Arial" panose="020B0604020202020204" pitchFamily="34" charset="0"/>
              </a:rPr>
              <a:t>Source: Life expectancy and Health state life expectancies, Office for National Statistics  </a:t>
            </a:r>
          </a:p>
        </p:txBody>
      </p:sp>
      <p:sp>
        <p:nvSpPr>
          <p:cNvPr id="4" name="Blwch Testun 4">
            <a:extLst>
              <a:ext uri="{FF2B5EF4-FFF2-40B4-BE49-F238E27FC236}">
                <a16:creationId xmlns:a16="http://schemas.microsoft.com/office/drawing/2014/main" id="{04E76990-6440-C1E6-9424-B35AE68357F7}"/>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1255822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6512"/>
            <a:ext cx="9144000" cy="1385864"/>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0" y="-10866"/>
            <a:ext cx="9071514" cy="1385865"/>
          </a:xfrm>
        </p:spPr>
        <p:txBody>
          <a:bodyPr>
            <a:noAutofit/>
          </a:bodyPr>
          <a:lstStyle/>
          <a:p>
            <a:pPr lvl="0" algn="l">
              <a:lnSpc>
                <a:spcPct val="107000"/>
              </a:lnSpc>
              <a:spcAft>
                <a:spcPts val="800"/>
              </a:spcAft>
            </a:pPr>
            <a:r>
              <a:rPr lang="en-GB" sz="2000" b="1" dirty="0">
                <a:solidFill>
                  <a:schemeClr val="bg1"/>
                </a:solidFill>
                <a:latin typeface="Arial" panose="020B0604020202020204" pitchFamily="34" charset="0"/>
                <a:cs typeface="Arial" panose="020B0604020202020204" pitchFamily="34" charset="0"/>
              </a:rPr>
              <a:t>The percentage of young people aged 11 to 16 with 2 or more healthy lifestyle behaviours has improved between 2017/18 and 2023/24.</a:t>
            </a:r>
          </a:p>
        </p:txBody>
      </p:sp>
      <p:sp>
        <p:nvSpPr>
          <p:cNvPr id="6" name="Rectangle 5"/>
          <p:cNvSpPr/>
          <p:nvPr/>
        </p:nvSpPr>
        <p:spPr>
          <a:xfrm>
            <a:off x="126503" y="1532543"/>
            <a:ext cx="8712970" cy="646331"/>
          </a:xfrm>
          <a:prstGeom prst="rect">
            <a:avLst/>
          </a:prstGeom>
        </p:spPr>
        <p:txBody>
          <a:bodyPr wrap="square">
            <a:spAutoFit/>
          </a:bodyPr>
          <a:lstStyle/>
          <a:p>
            <a:r>
              <a:rPr lang="en-GB" b="1" dirty="0">
                <a:solidFill>
                  <a:srgbClr val="284372"/>
                </a:solidFill>
                <a:latin typeface="Arial" panose="020B0604020202020204" pitchFamily="34" charset="0"/>
                <a:cs typeface="Arial" panose="020B0604020202020204" pitchFamily="34" charset="0"/>
              </a:rPr>
              <a:t>Percentage of young people aged 11 to 16 with 2 or more healthy lifestyle behaviours, 2017/18 (academic year) to 2023/24</a:t>
            </a:r>
          </a:p>
        </p:txBody>
      </p:sp>
      <p:pic>
        <p:nvPicPr>
          <p:cNvPr id="10" name="Picture 9">
            <a:extLst>
              <a:ext uri="{FF2B5EF4-FFF2-40B4-BE49-F238E27FC236}">
                <a16:creationId xmlns:a16="http://schemas.microsoft.com/office/drawing/2014/main" id="{4B3DBC7C-549C-5BFF-E65B-32BB2DB28AFA}"/>
              </a:ext>
            </a:extLst>
          </p:cNvPr>
          <p:cNvPicPr>
            <a:picLocks noChangeAspect="1"/>
          </p:cNvPicPr>
          <p:nvPr/>
        </p:nvPicPr>
        <p:blipFill>
          <a:blip r:embed="rId2"/>
          <a:stretch>
            <a:fillRect/>
          </a:stretch>
        </p:blipFill>
        <p:spPr>
          <a:xfrm>
            <a:off x="1404853" y="2322537"/>
            <a:ext cx="6334293" cy="3084843"/>
          </a:xfrm>
          <a:prstGeom prst="rect">
            <a:avLst/>
          </a:prstGeom>
        </p:spPr>
      </p:pic>
      <p:grpSp>
        <p:nvGrpSpPr>
          <p:cNvPr id="11" name="Group 10">
            <a:extLst>
              <a:ext uri="{FF2B5EF4-FFF2-40B4-BE49-F238E27FC236}">
                <a16:creationId xmlns:a16="http://schemas.microsoft.com/office/drawing/2014/main" id="{0A96EA9C-F3A4-A14E-0582-5E9B277B9A03}"/>
              </a:ext>
              <a:ext uri="{C183D7F6-B498-43B3-948B-1728B52AA6E4}">
                <adec:decorative xmlns:adec="http://schemas.microsoft.com/office/drawing/2017/decorative" val="1"/>
              </a:ext>
            </a:extLst>
          </p:cNvPr>
          <p:cNvGrpSpPr/>
          <p:nvPr/>
        </p:nvGrpSpPr>
        <p:grpSpPr>
          <a:xfrm>
            <a:off x="8028384" y="5050434"/>
            <a:ext cx="1187624" cy="1034831"/>
            <a:chOff x="8028384" y="5050434"/>
            <a:chExt cx="1187624" cy="1034831"/>
          </a:xfrm>
        </p:grpSpPr>
        <p:pic>
          <p:nvPicPr>
            <p:cNvPr id="12" name="Picture 11">
              <a:extLst>
                <a:ext uri="{FF2B5EF4-FFF2-40B4-BE49-F238E27FC236}">
                  <a16:creationId xmlns:a16="http://schemas.microsoft.com/office/drawing/2014/main" id="{864EF302-E990-CBC8-CE40-867CC851DB8E}"/>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68750"/>
            <a:stretch/>
          </p:blipFill>
          <p:spPr>
            <a:xfrm>
              <a:off x="8340043" y="5050434"/>
              <a:ext cx="564306" cy="543837"/>
            </a:xfrm>
            <a:prstGeom prst="rect">
              <a:avLst/>
            </a:prstGeom>
          </p:spPr>
        </p:pic>
        <p:sp>
          <p:nvSpPr>
            <p:cNvPr id="13" name="TextBox 12">
              <a:extLst>
                <a:ext uri="{FF2B5EF4-FFF2-40B4-BE49-F238E27FC236}">
                  <a16:creationId xmlns:a16="http://schemas.microsoft.com/office/drawing/2014/main" id="{3A832211-21EA-98CA-AC75-603A9E945F3D}"/>
                </a:ext>
              </a:extLst>
            </p:cNvPr>
            <p:cNvSpPr txBox="1"/>
            <p:nvPr/>
          </p:nvSpPr>
          <p:spPr>
            <a:xfrm>
              <a:off x="8028384" y="5623600"/>
              <a:ext cx="1187624" cy="461665"/>
            </a:xfrm>
            <a:prstGeom prst="rect">
              <a:avLst/>
            </a:prstGeom>
            <a:noFill/>
          </p:spPr>
          <p:txBody>
            <a:bodyPr wrap="square" rtlCol="0">
              <a:spAutoFit/>
            </a:bodyPr>
            <a:lstStyle/>
            <a:p>
              <a:pPr algn="ctr"/>
              <a:r>
                <a:rPr lang="en-GB" sz="1200" b="1" dirty="0">
                  <a:solidFill>
                    <a:srgbClr val="44546A"/>
                  </a:solidFill>
                  <a:latin typeface="Rockwell" panose="02060603020205020403" pitchFamily="18" charset="0"/>
                  <a:cs typeface="Arial" panose="020B0604020202020204" pitchFamily="34" charset="0"/>
                </a:rPr>
                <a:t>National</a:t>
              </a:r>
              <a:r>
                <a:rPr lang="en-GB" sz="1200" dirty="0"/>
                <a:t> </a:t>
              </a:r>
              <a:r>
                <a:rPr lang="en-GB" sz="1200" b="1" dirty="0">
                  <a:solidFill>
                    <a:srgbClr val="44546A"/>
                  </a:solidFill>
                  <a:latin typeface="Rockwell" panose="02060603020205020403" pitchFamily="18" charset="0"/>
                  <a:cs typeface="Arial" panose="020B0604020202020204" pitchFamily="34" charset="0"/>
                </a:rPr>
                <a:t>milestone</a:t>
              </a:r>
            </a:p>
          </p:txBody>
        </p:sp>
      </p:grpSp>
      <p:sp>
        <p:nvSpPr>
          <p:cNvPr id="9" name="Rectangle 8"/>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27353" y="6309320"/>
            <a:ext cx="6975617" cy="307777"/>
          </a:xfrm>
          <a:prstGeom prst="rect">
            <a:avLst/>
          </a:prstGeom>
        </p:spPr>
        <p:txBody>
          <a:bodyPr wrap="square">
            <a:spAutoFit/>
          </a:bodyPr>
          <a:lstStyle/>
          <a:p>
            <a:r>
              <a:rPr lang="en-GB" sz="1400" dirty="0">
                <a:solidFill>
                  <a:schemeClr val="bg1"/>
                </a:solidFill>
                <a:latin typeface="Arial" panose="020B0604020202020204" pitchFamily="34" charset="0"/>
                <a:cs typeface="Arial" panose="020B0604020202020204" pitchFamily="34" charset="0"/>
              </a:rPr>
              <a:t>Source: School Health Research Network Student Health and Wellbeing Survey</a:t>
            </a:r>
          </a:p>
        </p:txBody>
      </p:sp>
      <p:sp>
        <p:nvSpPr>
          <p:cNvPr id="4" name="Blwch Testun 4">
            <a:extLst>
              <a:ext uri="{FF2B5EF4-FFF2-40B4-BE49-F238E27FC236}">
                <a16:creationId xmlns:a16="http://schemas.microsoft.com/office/drawing/2014/main" id="{59B21279-06B5-9F72-6D94-1D4226A1E637}"/>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656369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1700808"/>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95772" y="-1"/>
            <a:ext cx="8928992" cy="1628801"/>
          </a:xfrm>
        </p:spPr>
        <p:txBody>
          <a:bodyPr>
            <a:noAutofit/>
          </a:bodyPr>
          <a:lstStyle/>
          <a:p>
            <a:pPr algn="l">
              <a:lnSpc>
                <a:spcPts val="1950"/>
              </a:lnSpc>
              <a:spcAft>
                <a:spcPts val="1500"/>
              </a:spcAft>
            </a:pPr>
            <a:r>
              <a:rPr lang="en-GB" sz="20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Adult mental wellbeing scores and deprivation gaps have remained stable in recent years, though changes in data collection limit long-term trend analysis.</a:t>
            </a:r>
          </a:p>
        </p:txBody>
      </p:sp>
      <p:sp>
        <p:nvSpPr>
          <p:cNvPr id="8" name="Rectangle 5"/>
          <p:cNvSpPr/>
          <p:nvPr/>
        </p:nvSpPr>
        <p:spPr>
          <a:xfrm>
            <a:off x="95771" y="1875147"/>
            <a:ext cx="8808577" cy="646331"/>
          </a:xfrm>
          <a:prstGeom prst="rect">
            <a:avLst/>
          </a:prstGeom>
        </p:spPr>
        <p:txBody>
          <a:bodyPr wrap="square">
            <a:spAutoFit/>
          </a:bodyPr>
          <a:lstStyle/>
          <a:p>
            <a:r>
              <a:rPr lang="en-GB" b="1" dirty="0">
                <a:solidFill>
                  <a:srgbClr val="284372"/>
                </a:solidFill>
                <a:latin typeface="Arial" panose="020B0604020202020204" pitchFamily="34" charset="0"/>
                <a:cs typeface="Arial" panose="020B0604020202020204" pitchFamily="34" charset="0"/>
              </a:rPr>
              <a:t>Average Warwick-Edinburgh mental wellbeing scale score for adults, by deprivation, 2016 to 2024</a:t>
            </a:r>
          </a:p>
        </p:txBody>
      </p:sp>
      <p:pic>
        <p:nvPicPr>
          <p:cNvPr id="3" name="Picture 2" descr="This line chart shows the average mental wellbeing score has not shown significant change prior to 2018-19 or since 2021-22.">
            <a:extLst>
              <a:ext uri="{FF2B5EF4-FFF2-40B4-BE49-F238E27FC236}">
                <a16:creationId xmlns:a16="http://schemas.microsoft.com/office/drawing/2014/main" id="{4C444AE6-84A6-EC7F-95A2-D26ECB0976F0}"/>
              </a:ext>
            </a:extLst>
          </p:cNvPr>
          <p:cNvPicPr>
            <a:picLocks noChangeAspect="1"/>
          </p:cNvPicPr>
          <p:nvPr/>
        </p:nvPicPr>
        <p:blipFill>
          <a:blip>
            <a:extLst>
              <a:ext uri="{96DAC541-7B7A-43D3-8B79-37D633B846F1}">
                <asvg:svgBlip xmlns:asvg="http://schemas.microsoft.com/office/drawing/2016/SVG/main" r:embed="rId3"/>
              </a:ext>
            </a:extLst>
          </a:blip>
          <a:srcRect t="7466"/>
          <a:stretch>
            <a:fillRect/>
          </a:stretch>
        </p:blipFill>
        <p:spPr bwMode="auto">
          <a:xfrm>
            <a:off x="1787663" y="2521478"/>
            <a:ext cx="5864387" cy="3666588"/>
          </a:xfrm>
          <a:prstGeom prst="rect">
            <a:avLst/>
          </a:prstGeom>
          <a:noFill/>
        </p:spPr>
      </p:pic>
      <p:grpSp>
        <p:nvGrpSpPr>
          <p:cNvPr id="6" name="Group 5">
            <a:extLst>
              <a:ext uri="{FF2B5EF4-FFF2-40B4-BE49-F238E27FC236}">
                <a16:creationId xmlns:a16="http://schemas.microsoft.com/office/drawing/2014/main" id="{FA1F6C26-BF4F-C844-B205-40CB8F1EABC1}"/>
              </a:ext>
              <a:ext uri="{C183D7F6-B498-43B3-948B-1728B52AA6E4}">
                <adec:decorative xmlns:adec="http://schemas.microsoft.com/office/drawing/2017/decorative" val="1"/>
              </a:ext>
            </a:extLst>
          </p:cNvPr>
          <p:cNvGrpSpPr/>
          <p:nvPr/>
        </p:nvGrpSpPr>
        <p:grpSpPr>
          <a:xfrm>
            <a:off x="8028384" y="5050434"/>
            <a:ext cx="1187624" cy="1034831"/>
            <a:chOff x="8028384" y="5050434"/>
            <a:chExt cx="1187624" cy="1034831"/>
          </a:xfrm>
        </p:grpSpPr>
        <p:pic>
          <p:nvPicPr>
            <p:cNvPr id="10" name="Picture 9">
              <a:extLst>
                <a:ext uri="{FF2B5EF4-FFF2-40B4-BE49-F238E27FC236}">
                  <a16:creationId xmlns:a16="http://schemas.microsoft.com/office/drawing/2014/main" id="{222D45F1-D2B1-3238-0C2F-34173A2D2474}"/>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68750"/>
            <a:stretch/>
          </p:blipFill>
          <p:spPr>
            <a:xfrm>
              <a:off x="8340043" y="5050434"/>
              <a:ext cx="564306" cy="543837"/>
            </a:xfrm>
            <a:prstGeom prst="rect">
              <a:avLst/>
            </a:prstGeom>
          </p:spPr>
        </p:pic>
        <p:sp>
          <p:nvSpPr>
            <p:cNvPr id="12" name="TextBox 11">
              <a:extLst>
                <a:ext uri="{FF2B5EF4-FFF2-40B4-BE49-F238E27FC236}">
                  <a16:creationId xmlns:a16="http://schemas.microsoft.com/office/drawing/2014/main" id="{34E22FFC-0A91-36CA-2CD3-C99BD66B5849}"/>
                </a:ext>
              </a:extLst>
            </p:cNvPr>
            <p:cNvSpPr txBox="1"/>
            <p:nvPr/>
          </p:nvSpPr>
          <p:spPr>
            <a:xfrm>
              <a:off x="8028384" y="5623600"/>
              <a:ext cx="1187624" cy="461665"/>
            </a:xfrm>
            <a:prstGeom prst="rect">
              <a:avLst/>
            </a:prstGeom>
            <a:noFill/>
          </p:spPr>
          <p:txBody>
            <a:bodyPr wrap="square" rtlCol="0">
              <a:spAutoFit/>
            </a:bodyPr>
            <a:lstStyle/>
            <a:p>
              <a:pPr algn="ctr"/>
              <a:r>
                <a:rPr lang="en-GB" sz="1200" b="1" dirty="0">
                  <a:solidFill>
                    <a:srgbClr val="44546A"/>
                  </a:solidFill>
                  <a:latin typeface="Rockwell" panose="02060603020205020403" pitchFamily="18" charset="0"/>
                  <a:cs typeface="Arial" panose="020B0604020202020204" pitchFamily="34" charset="0"/>
                </a:rPr>
                <a:t>National</a:t>
              </a:r>
              <a:r>
                <a:rPr lang="en-GB" sz="1200" dirty="0"/>
                <a:t> </a:t>
              </a:r>
              <a:r>
                <a:rPr lang="en-GB" sz="1200" b="1" dirty="0">
                  <a:solidFill>
                    <a:srgbClr val="44546A"/>
                  </a:solidFill>
                  <a:latin typeface="Rockwell" panose="02060603020205020403" pitchFamily="18" charset="0"/>
                  <a:cs typeface="Arial" panose="020B0604020202020204" pitchFamily="34" charset="0"/>
                </a:rPr>
                <a:t>milestone</a:t>
              </a:r>
            </a:p>
          </p:txBody>
        </p:sp>
      </p:grpSp>
      <p:sp>
        <p:nvSpPr>
          <p:cNvPr id="9" name="Rectangle 8"/>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Blwch Testun 4"/>
          <p:cNvSpPr txBox="1"/>
          <p:nvPr/>
        </p:nvSpPr>
        <p:spPr>
          <a:xfrm>
            <a:off x="179512" y="6403267"/>
            <a:ext cx="5316484" cy="307777"/>
          </a:xfrm>
          <a:prstGeom prst="rect">
            <a:avLst/>
          </a:prstGeom>
          <a:noFill/>
        </p:spPr>
        <p:txBody>
          <a:bodyPr wrap="square" rtlCol="0">
            <a:spAutoFit/>
          </a:bodyPr>
          <a:lstStyle/>
          <a:p>
            <a:r>
              <a:rPr lang="cy-GB" sz="1400" dirty="0" err="1">
                <a:solidFill>
                  <a:schemeClr val="bg1"/>
                </a:solidFill>
                <a:latin typeface="Arial" panose="020B0604020202020204" pitchFamily="34" charset="0"/>
                <a:cs typeface="Arial" panose="020B0604020202020204" pitchFamily="34" charset="0"/>
              </a:rPr>
              <a:t>Source</a:t>
            </a:r>
            <a:r>
              <a:rPr lang="cy-GB" sz="1400" dirty="0">
                <a:solidFill>
                  <a:schemeClr val="bg1"/>
                </a:solidFill>
                <a:latin typeface="Arial" panose="020B0604020202020204" pitchFamily="34" charset="0"/>
                <a:cs typeface="Arial" panose="020B0604020202020204" pitchFamily="34" charset="0"/>
              </a:rPr>
              <a:t>: </a:t>
            </a:r>
            <a:r>
              <a:rPr lang="en-GB" sz="1400" dirty="0">
                <a:solidFill>
                  <a:schemeClr val="bg1"/>
                </a:solidFill>
                <a:latin typeface="Arial" panose="020B0604020202020204" pitchFamily="34" charset="0"/>
                <a:cs typeface="Arial" panose="020B0604020202020204" pitchFamily="34" charset="0"/>
              </a:rPr>
              <a:t>National Survey for Wales, Welsh Government </a:t>
            </a:r>
            <a:endParaRPr lang="cy-GB" sz="1400" dirty="0">
              <a:solidFill>
                <a:schemeClr val="bg1"/>
              </a:solidFill>
              <a:latin typeface="Arial" panose="020B0604020202020204" pitchFamily="34" charset="0"/>
              <a:cs typeface="Arial" panose="020B0604020202020204" pitchFamily="34" charset="0"/>
            </a:endParaRPr>
          </a:p>
        </p:txBody>
      </p:sp>
      <p:sp>
        <p:nvSpPr>
          <p:cNvPr id="13" name="Blwch Testun 4">
            <a:extLst>
              <a:ext uri="{FF2B5EF4-FFF2-40B4-BE49-F238E27FC236}">
                <a16:creationId xmlns:a16="http://schemas.microsoft.com/office/drawing/2014/main" id="{CFA7C647-2C22-0A45-CD0D-5E43256B9976}"/>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461520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27383"/>
            <a:ext cx="9144000" cy="1728192"/>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88910" y="-9698"/>
            <a:ext cx="8946739" cy="1642270"/>
          </a:xfrm>
        </p:spPr>
        <p:txBody>
          <a:bodyPr>
            <a:noAutofit/>
          </a:bodyPr>
          <a:lstStyle/>
          <a:p>
            <a:pPr lvl="0" algn="l"/>
            <a:r>
              <a:rPr lang="en-GB" sz="2200" b="1" dirty="0">
                <a:solidFill>
                  <a:schemeClr val="bg1"/>
                </a:solidFill>
                <a:latin typeface="Arial" panose="020B0604020202020204" pitchFamily="34" charset="0"/>
                <a:cs typeface="Arial" panose="020B0604020202020204" pitchFamily="34" charset="0"/>
              </a:rPr>
              <a:t>For the year ending 31 March 2026, the employment rate among disabled people aged 16 to 64 in Wales was 50.3% whilst the rate for people who are not disabled was 80.8%. The employment rate gap for disabled people in 2025 to 2026, of 30.5 percentage points, has reduced from 35.4 percentage points in 2015 to 2016.</a:t>
            </a:r>
          </a:p>
        </p:txBody>
      </p:sp>
      <p:sp>
        <p:nvSpPr>
          <p:cNvPr id="5" name="Rectangle 4"/>
          <p:cNvSpPr/>
          <p:nvPr/>
        </p:nvSpPr>
        <p:spPr>
          <a:xfrm>
            <a:off x="175558" y="1776235"/>
            <a:ext cx="9036497" cy="646331"/>
          </a:xfrm>
          <a:prstGeom prst="rect">
            <a:avLst/>
          </a:prstGeom>
        </p:spPr>
        <p:txBody>
          <a:bodyPr wrap="square">
            <a:spAutoFit/>
          </a:bodyPr>
          <a:lstStyle/>
          <a:p>
            <a:r>
              <a:rPr lang="en-GB" b="1" dirty="0">
                <a:solidFill>
                  <a:srgbClr val="284372"/>
                </a:solidFill>
                <a:latin typeface="Arial" panose="020B0604020202020204" pitchFamily="34" charset="0"/>
                <a:cs typeface="Arial" panose="020B0604020202020204" pitchFamily="34" charset="0"/>
              </a:rPr>
              <a:t>Employment rate (percentage of population aged 16 to 64) of disabled and non-disabled people in Wales by year, 2013 to 2026 (rates for year ending March)</a:t>
            </a:r>
          </a:p>
        </p:txBody>
      </p:sp>
      <p:pic>
        <p:nvPicPr>
          <p:cNvPr id="4" name="Picture 3" descr="A line chart showing employment rates for disabled and non-disabled individuals aged between 16 and 64 between financial years 2013 to 2014 and 2025 to 2026. The employment rate gap has generally decreased over time, although disabled people continue to have an employment rate that is 30.5 percentage points lower than non-disabled people in 2025 to 2026. ">
            <a:extLst>
              <a:ext uri="{FF2B5EF4-FFF2-40B4-BE49-F238E27FC236}">
                <a16:creationId xmlns:a16="http://schemas.microsoft.com/office/drawing/2014/main" id="{3245F4CF-A322-9877-F172-C47C1AC6C6A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509315" y="2375586"/>
            <a:ext cx="5731859" cy="3801012"/>
          </a:xfrm>
          <a:prstGeom prst="rect">
            <a:avLst/>
          </a:prstGeom>
        </p:spPr>
      </p:pic>
      <p:grpSp>
        <p:nvGrpSpPr>
          <p:cNvPr id="10" name="Group 9">
            <a:extLst>
              <a:ext uri="{FF2B5EF4-FFF2-40B4-BE49-F238E27FC236}">
                <a16:creationId xmlns:a16="http://schemas.microsoft.com/office/drawing/2014/main" id="{2C58DC0D-B6D1-E20F-D254-0DCFCFBD4DFA}"/>
              </a:ext>
              <a:ext uri="{C183D7F6-B498-43B3-948B-1728B52AA6E4}">
                <adec:decorative xmlns:adec="http://schemas.microsoft.com/office/drawing/2017/decorative" val="1"/>
              </a:ext>
            </a:extLst>
          </p:cNvPr>
          <p:cNvGrpSpPr/>
          <p:nvPr/>
        </p:nvGrpSpPr>
        <p:grpSpPr>
          <a:xfrm>
            <a:off x="8028384" y="5050434"/>
            <a:ext cx="1187624" cy="1034831"/>
            <a:chOff x="8028384" y="5050434"/>
            <a:chExt cx="1187624" cy="1034831"/>
          </a:xfrm>
        </p:grpSpPr>
        <p:pic>
          <p:nvPicPr>
            <p:cNvPr id="12" name="Picture 11">
              <a:extLst>
                <a:ext uri="{FF2B5EF4-FFF2-40B4-BE49-F238E27FC236}">
                  <a16:creationId xmlns:a16="http://schemas.microsoft.com/office/drawing/2014/main" id="{873BF176-D72B-DEFA-B2E4-AFC6945C528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68750"/>
            <a:stretch/>
          </p:blipFill>
          <p:spPr>
            <a:xfrm>
              <a:off x="8340043" y="5050434"/>
              <a:ext cx="564306" cy="543837"/>
            </a:xfrm>
            <a:prstGeom prst="rect">
              <a:avLst/>
            </a:prstGeom>
          </p:spPr>
        </p:pic>
        <p:sp>
          <p:nvSpPr>
            <p:cNvPr id="13" name="TextBox 12">
              <a:extLst>
                <a:ext uri="{FF2B5EF4-FFF2-40B4-BE49-F238E27FC236}">
                  <a16:creationId xmlns:a16="http://schemas.microsoft.com/office/drawing/2014/main" id="{BEC48AFD-7CCC-86DB-67B6-310FD92D3B76}"/>
                </a:ext>
              </a:extLst>
            </p:cNvPr>
            <p:cNvSpPr txBox="1"/>
            <p:nvPr/>
          </p:nvSpPr>
          <p:spPr>
            <a:xfrm>
              <a:off x="8028384" y="5623600"/>
              <a:ext cx="1187624" cy="461665"/>
            </a:xfrm>
            <a:prstGeom prst="rect">
              <a:avLst/>
            </a:prstGeom>
            <a:noFill/>
          </p:spPr>
          <p:txBody>
            <a:bodyPr wrap="square" rtlCol="0">
              <a:spAutoFit/>
            </a:bodyPr>
            <a:lstStyle/>
            <a:p>
              <a:pPr algn="ctr"/>
              <a:r>
                <a:rPr lang="en-GB" sz="1200" b="1" dirty="0">
                  <a:solidFill>
                    <a:srgbClr val="44546A"/>
                  </a:solidFill>
                  <a:latin typeface="Rockwell" panose="02060603020205020403" pitchFamily="18" charset="0"/>
                  <a:cs typeface="Arial" panose="020B0604020202020204" pitchFamily="34" charset="0"/>
                </a:rPr>
                <a:t>National</a:t>
              </a:r>
              <a:r>
                <a:rPr lang="en-GB" sz="1200" dirty="0"/>
                <a:t> </a:t>
              </a:r>
              <a:r>
                <a:rPr lang="en-GB" sz="1200" b="1" dirty="0">
                  <a:solidFill>
                    <a:srgbClr val="44546A"/>
                  </a:solidFill>
                  <a:latin typeface="Rockwell" panose="02060603020205020403" pitchFamily="18" charset="0"/>
                  <a:cs typeface="Arial" panose="020B0604020202020204" pitchFamily="34" charset="0"/>
                </a:rPr>
                <a:t>milestone</a:t>
              </a:r>
            </a:p>
          </p:txBody>
        </p:sp>
      </p:grpSp>
      <p:sp>
        <p:nvSpPr>
          <p:cNvPr id="7" name="Rectangle 6"/>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123898" y="6291317"/>
            <a:ext cx="6968381" cy="523220"/>
          </a:xfrm>
          <a:prstGeom prst="rect">
            <a:avLst/>
          </a:prstGeom>
          <a:noFill/>
        </p:spPr>
        <p:txBody>
          <a:bodyPr wrap="square" rtlCol="0">
            <a:spAutoFit/>
          </a:bodyPr>
          <a:lstStyle/>
          <a:p>
            <a:r>
              <a:rPr lang="en-GB" sz="1400" dirty="0">
                <a:solidFill>
                  <a:schemeClr val="bg1"/>
                </a:solidFill>
                <a:latin typeface="Arial" panose="020B0604020202020204" pitchFamily="34" charset="0"/>
                <a:cs typeface="Arial" panose="020B0604020202020204" pitchFamily="34" charset="0"/>
              </a:rPr>
              <a:t>Source: </a:t>
            </a:r>
            <a:r>
              <a:rPr lang="en-GB" sz="1400" dirty="0">
                <a:solidFill>
                  <a:schemeClr val="bg1"/>
                </a:solidFill>
                <a:effectLst/>
                <a:latin typeface="Arial" panose="020B0604020202020204" pitchFamily="34" charset="0"/>
                <a:cs typeface="Arial" panose="020B0604020202020204" pitchFamily="34" charset="0"/>
              </a:rPr>
              <a:t>Welsh Government analysis of the Annual Population Survey, Office for National Statistics</a:t>
            </a:r>
            <a:endParaRPr lang="en-GB" sz="1400" dirty="0">
              <a:solidFill>
                <a:schemeClr val="bg1"/>
              </a:solidFill>
              <a:latin typeface="Arial" panose="020B0604020202020204" pitchFamily="34" charset="0"/>
              <a:cs typeface="Arial" panose="020B0604020202020204" pitchFamily="34" charset="0"/>
            </a:endParaRPr>
          </a:p>
        </p:txBody>
      </p:sp>
      <p:sp>
        <p:nvSpPr>
          <p:cNvPr id="3" name="Blwch Testun 4">
            <a:extLst>
              <a:ext uri="{FF2B5EF4-FFF2-40B4-BE49-F238E27FC236}">
                <a16:creationId xmlns:a16="http://schemas.microsoft.com/office/drawing/2014/main" id="{CA522ECC-DABD-5508-F66C-25AFCBF0C5BC}"/>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2517356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71D311-C338-761E-405B-284A05A8611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6059E34-681B-F3F5-8976-657248B06FB6}"/>
              </a:ext>
            </a:extLst>
          </p:cNvPr>
          <p:cNvSpPr/>
          <p:nvPr/>
        </p:nvSpPr>
        <p:spPr>
          <a:xfrm>
            <a:off x="0" y="-27384"/>
            <a:ext cx="9144000" cy="1566043"/>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2EBE6AC-FE3F-F378-3BB3-6887A06B86D0}"/>
              </a:ext>
            </a:extLst>
          </p:cNvPr>
          <p:cNvSpPr>
            <a:spLocks noGrp="1"/>
          </p:cNvSpPr>
          <p:nvPr>
            <p:ph type="title"/>
          </p:nvPr>
        </p:nvSpPr>
        <p:spPr>
          <a:xfrm>
            <a:off x="151401" y="-105681"/>
            <a:ext cx="8964489" cy="1722635"/>
          </a:xfrm>
        </p:spPr>
        <p:txBody>
          <a:bodyPr>
            <a:noAutofit/>
          </a:bodyPr>
          <a:lstStyle/>
          <a:p>
            <a:pPr lvl="0" algn="l"/>
            <a:r>
              <a:rPr lang="en-GB" sz="2400" b="1" dirty="0">
                <a:solidFill>
                  <a:schemeClr val="bg1"/>
                </a:solidFill>
                <a:latin typeface="Arial" panose="020B0604020202020204" pitchFamily="34" charset="0"/>
                <a:cs typeface="Arial" panose="020B0604020202020204" pitchFamily="34" charset="0"/>
              </a:rPr>
              <a:t>The full-time gender pay gap in Wales has decreased over the last 20 years for both Wales and the UK. Wales has had a narrower gender pay gap than the UK since 2013.</a:t>
            </a:r>
          </a:p>
        </p:txBody>
      </p:sp>
      <p:sp>
        <p:nvSpPr>
          <p:cNvPr id="5" name="Rectangle 4">
            <a:extLst>
              <a:ext uri="{FF2B5EF4-FFF2-40B4-BE49-F238E27FC236}">
                <a16:creationId xmlns:a16="http://schemas.microsoft.com/office/drawing/2014/main" id="{42497DD9-44E1-1D3F-F073-993B8A545270}"/>
              </a:ext>
            </a:extLst>
          </p:cNvPr>
          <p:cNvSpPr/>
          <p:nvPr/>
        </p:nvSpPr>
        <p:spPr>
          <a:xfrm>
            <a:off x="179511" y="1622900"/>
            <a:ext cx="8352929" cy="646331"/>
          </a:xfrm>
          <a:prstGeom prst="rect">
            <a:avLst/>
          </a:prstGeom>
        </p:spPr>
        <p:txBody>
          <a:bodyPr wrap="square">
            <a:spAutoFit/>
          </a:bodyPr>
          <a:lstStyle/>
          <a:p>
            <a:r>
              <a:rPr lang="en-GB" b="1" dirty="0">
                <a:solidFill>
                  <a:srgbClr val="002060"/>
                </a:solidFill>
                <a:latin typeface="Arial" panose="020B0604020202020204" pitchFamily="34" charset="0"/>
                <a:cs typeface="Arial" panose="020B0604020202020204" pitchFamily="34" charset="0"/>
              </a:rPr>
              <a:t>Percentage difference in median hourly full-time earnings between men and women, 1999 to 2025   </a:t>
            </a:r>
          </a:p>
        </p:txBody>
      </p:sp>
      <p:pic>
        <p:nvPicPr>
          <p:cNvPr id="4" name="Picture 3" descr="A line chart showing that the difference in median hourly full-time earnings between men and women has generally decreased over the last 20 years for both Wales and the UK. Wales has had a narrower gender pay gap than the UK since 2013.">
            <a:extLst>
              <a:ext uri="{FF2B5EF4-FFF2-40B4-BE49-F238E27FC236}">
                <a16:creationId xmlns:a16="http://schemas.microsoft.com/office/drawing/2014/main" id="{7B8AA628-01E6-C9A2-8216-BCB28CDC4DD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583668" y="2374373"/>
            <a:ext cx="5976664" cy="3584846"/>
          </a:xfrm>
          <a:prstGeom prst="rect">
            <a:avLst/>
          </a:prstGeom>
        </p:spPr>
      </p:pic>
      <p:sp>
        <p:nvSpPr>
          <p:cNvPr id="7" name="Rectangle 6">
            <a:extLst>
              <a:ext uri="{FF2B5EF4-FFF2-40B4-BE49-F238E27FC236}">
                <a16:creationId xmlns:a16="http://schemas.microsoft.com/office/drawing/2014/main" id="{4FC3199C-70D0-C3CF-A376-06A03EE21F09}"/>
              </a:ext>
            </a:extLst>
          </p:cNvPr>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0" name="Group 9">
            <a:extLst>
              <a:ext uri="{FF2B5EF4-FFF2-40B4-BE49-F238E27FC236}">
                <a16:creationId xmlns:a16="http://schemas.microsoft.com/office/drawing/2014/main" id="{53ACB32C-C1F3-620C-E68E-D2E54EC6D2F4}"/>
              </a:ext>
              <a:ext uri="{C183D7F6-B498-43B3-948B-1728B52AA6E4}">
                <adec:decorative xmlns:adec="http://schemas.microsoft.com/office/drawing/2017/decorative" val="1"/>
              </a:ext>
            </a:extLst>
          </p:cNvPr>
          <p:cNvGrpSpPr/>
          <p:nvPr/>
        </p:nvGrpSpPr>
        <p:grpSpPr>
          <a:xfrm>
            <a:off x="8028384" y="5050434"/>
            <a:ext cx="1187624" cy="1034831"/>
            <a:chOff x="8028384" y="5050434"/>
            <a:chExt cx="1187624" cy="1034831"/>
          </a:xfrm>
        </p:grpSpPr>
        <p:pic>
          <p:nvPicPr>
            <p:cNvPr id="11" name="Picture 10">
              <a:extLst>
                <a:ext uri="{FF2B5EF4-FFF2-40B4-BE49-F238E27FC236}">
                  <a16:creationId xmlns:a16="http://schemas.microsoft.com/office/drawing/2014/main" id="{BA277AE8-5E0D-ADB5-8028-117BE60AF4F9}"/>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68750"/>
            <a:stretch/>
          </p:blipFill>
          <p:spPr>
            <a:xfrm>
              <a:off x="8340043" y="5050434"/>
              <a:ext cx="564306" cy="543837"/>
            </a:xfrm>
            <a:prstGeom prst="rect">
              <a:avLst/>
            </a:prstGeom>
          </p:spPr>
        </p:pic>
        <p:sp>
          <p:nvSpPr>
            <p:cNvPr id="12" name="TextBox 11">
              <a:extLst>
                <a:ext uri="{FF2B5EF4-FFF2-40B4-BE49-F238E27FC236}">
                  <a16:creationId xmlns:a16="http://schemas.microsoft.com/office/drawing/2014/main" id="{D9B5320F-4436-B41D-4CF2-51C4E7C8D08B}"/>
                </a:ext>
              </a:extLst>
            </p:cNvPr>
            <p:cNvSpPr txBox="1"/>
            <p:nvPr/>
          </p:nvSpPr>
          <p:spPr>
            <a:xfrm>
              <a:off x="8028384" y="5623600"/>
              <a:ext cx="1187624" cy="461665"/>
            </a:xfrm>
            <a:prstGeom prst="rect">
              <a:avLst/>
            </a:prstGeom>
            <a:noFill/>
          </p:spPr>
          <p:txBody>
            <a:bodyPr wrap="square" rtlCol="0">
              <a:spAutoFit/>
            </a:bodyPr>
            <a:lstStyle/>
            <a:p>
              <a:pPr algn="ctr"/>
              <a:r>
                <a:rPr lang="en-GB" sz="1200" b="1" dirty="0">
                  <a:solidFill>
                    <a:srgbClr val="44546A"/>
                  </a:solidFill>
                  <a:latin typeface="Rockwell" panose="02060603020205020403" pitchFamily="18" charset="0"/>
                  <a:cs typeface="Arial" panose="020B0604020202020204" pitchFamily="34" charset="0"/>
                </a:rPr>
                <a:t>National</a:t>
              </a:r>
              <a:r>
                <a:rPr lang="en-GB" sz="1200" dirty="0"/>
                <a:t> </a:t>
              </a:r>
              <a:r>
                <a:rPr lang="en-GB" sz="1200" b="1" dirty="0">
                  <a:solidFill>
                    <a:srgbClr val="44546A"/>
                  </a:solidFill>
                  <a:latin typeface="Rockwell" panose="02060603020205020403" pitchFamily="18" charset="0"/>
                  <a:cs typeface="Arial" panose="020B0604020202020204" pitchFamily="34" charset="0"/>
                </a:rPr>
                <a:t>milestone</a:t>
              </a:r>
            </a:p>
          </p:txBody>
        </p:sp>
      </p:grpSp>
      <p:sp>
        <p:nvSpPr>
          <p:cNvPr id="6" name="Rectangle 5">
            <a:extLst>
              <a:ext uri="{FF2B5EF4-FFF2-40B4-BE49-F238E27FC236}">
                <a16:creationId xmlns:a16="http://schemas.microsoft.com/office/drawing/2014/main" id="{30CE5E77-80BC-2FCD-00F2-CF6F0BCFBA7B}"/>
              </a:ext>
            </a:extLst>
          </p:cNvPr>
          <p:cNvSpPr/>
          <p:nvPr/>
        </p:nvSpPr>
        <p:spPr>
          <a:xfrm>
            <a:off x="35496" y="6403267"/>
            <a:ext cx="7632848" cy="523220"/>
          </a:xfrm>
          <a:prstGeom prst="rect">
            <a:avLst/>
          </a:prstGeom>
        </p:spPr>
        <p:txBody>
          <a:bodyPr wrap="square">
            <a:spAutoFit/>
          </a:bodyPr>
          <a:lstStyle/>
          <a:p>
            <a:r>
              <a:rPr lang="en-GB" sz="1400" dirty="0">
                <a:solidFill>
                  <a:schemeClr val="bg1"/>
                </a:solidFill>
                <a:latin typeface="Arial" panose="020B0604020202020204" pitchFamily="34" charset="0"/>
                <a:cs typeface="Arial" panose="020B0604020202020204" pitchFamily="34" charset="0"/>
              </a:rPr>
              <a:t>Source: Welsh Government Analysis of the Annual Survey of Hours and Earnings, ONS  </a:t>
            </a:r>
          </a:p>
          <a:p>
            <a:endParaRPr lang="en-GB" sz="1400" dirty="0">
              <a:solidFill>
                <a:schemeClr val="bg1"/>
              </a:solidFill>
              <a:latin typeface="Arial" panose="020B0604020202020204" pitchFamily="34" charset="0"/>
              <a:cs typeface="Arial" panose="020B0604020202020204" pitchFamily="34" charset="0"/>
            </a:endParaRPr>
          </a:p>
        </p:txBody>
      </p:sp>
      <p:sp>
        <p:nvSpPr>
          <p:cNvPr id="3" name="Blwch Testun 4">
            <a:extLst>
              <a:ext uri="{FF2B5EF4-FFF2-40B4-BE49-F238E27FC236}">
                <a16:creationId xmlns:a16="http://schemas.microsoft.com/office/drawing/2014/main" id="{E807F371-A925-CB6C-02B6-F9313D144A5F}"/>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
        <p:nvSpPr>
          <p:cNvPr id="9" name="TextBox 8">
            <a:extLst>
              <a:ext uri="{FF2B5EF4-FFF2-40B4-BE49-F238E27FC236}">
                <a16:creationId xmlns:a16="http://schemas.microsoft.com/office/drawing/2014/main" id="{F0E7B23A-2E38-8362-8150-7B3E43D88E79}"/>
              </a:ext>
            </a:extLst>
          </p:cNvPr>
          <p:cNvSpPr txBox="1"/>
          <p:nvPr/>
        </p:nvSpPr>
        <p:spPr>
          <a:xfrm>
            <a:off x="376914" y="5900599"/>
            <a:ext cx="7272808" cy="553998"/>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Note: A pay difference greater than zero means men’s earnings are higher than women’s.</a:t>
            </a:r>
          </a:p>
          <a:p>
            <a:endParaRPr lang="en-GB" dirty="0"/>
          </a:p>
        </p:txBody>
      </p:sp>
    </p:spTree>
    <p:extLst>
      <p:ext uri="{BB962C8B-B14F-4D97-AF65-F5344CB8AC3E}">
        <p14:creationId xmlns:p14="http://schemas.microsoft.com/office/powerpoint/2010/main" val="2318497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27384"/>
            <a:ext cx="9144000" cy="1872208"/>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07503" y="58614"/>
            <a:ext cx="8936657" cy="1714202"/>
          </a:xfrm>
        </p:spPr>
        <p:txBody>
          <a:bodyPr>
            <a:noAutofit/>
          </a:bodyPr>
          <a:lstStyle/>
          <a:p>
            <a:pPr lvl="0" algn="l"/>
            <a:r>
              <a:rPr lang="en-GB" sz="2000" b="1" dirty="0">
                <a:solidFill>
                  <a:schemeClr val="bg1"/>
                </a:solidFill>
                <a:latin typeface="Arial" panose="020B0604020202020204" pitchFamily="34" charset="0"/>
                <a:cs typeface="Arial" panose="020B0604020202020204" pitchFamily="34" charset="0"/>
              </a:rPr>
              <a:t>The percentage of households prevented from homelessness has remained fairly stable in recent years following a drop in financial year 2022 to 2023. </a:t>
            </a:r>
            <a:br>
              <a:rPr lang="en-GB" sz="2000" b="1" dirty="0">
                <a:solidFill>
                  <a:schemeClr val="bg1"/>
                </a:solidFill>
                <a:latin typeface="Arial" panose="020B0604020202020204" pitchFamily="34" charset="0"/>
                <a:cs typeface="Arial" panose="020B0604020202020204" pitchFamily="34" charset="0"/>
              </a:rPr>
            </a:br>
            <a:r>
              <a:rPr lang="en-GB" sz="2000" b="1" dirty="0">
                <a:solidFill>
                  <a:schemeClr val="bg1"/>
                </a:solidFill>
                <a:latin typeface="Arial" panose="020B0604020202020204" pitchFamily="34" charset="0"/>
                <a:cs typeface="Arial" panose="020B0604020202020204" pitchFamily="34" charset="0"/>
              </a:rPr>
              <a:t>The percentage of households relieved from homelessness fell between April 2020 and March 2025 but has increased slightly in the latest year</a:t>
            </a:r>
          </a:p>
        </p:txBody>
      </p:sp>
      <p:sp>
        <p:nvSpPr>
          <p:cNvPr id="5" name="Rectangle 4"/>
          <p:cNvSpPr/>
          <p:nvPr/>
        </p:nvSpPr>
        <p:spPr>
          <a:xfrm>
            <a:off x="71794" y="1947155"/>
            <a:ext cx="8856984" cy="646331"/>
          </a:xfrm>
          <a:prstGeom prst="rect">
            <a:avLst/>
          </a:prstGeom>
        </p:spPr>
        <p:txBody>
          <a:bodyPr wrap="square">
            <a:spAutoFit/>
          </a:bodyPr>
          <a:lstStyle/>
          <a:p>
            <a:r>
              <a:rPr lang="en-GB" b="1" dirty="0">
                <a:solidFill>
                  <a:schemeClr val="tx2"/>
                </a:solidFill>
                <a:latin typeface="Arial" panose="020B0604020202020204" pitchFamily="34" charset="0"/>
                <a:cs typeface="Arial" panose="020B0604020202020204" pitchFamily="34" charset="0"/>
              </a:rPr>
              <a:t>Percentage of households successfully prevented and relieved from homelessness, 2015 to 2026 (year ending March)</a:t>
            </a:r>
          </a:p>
        </p:txBody>
      </p:sp>
      <p:pic>
        <p:nvPicPr>
          <p:cNvPr id="3" name="Picture 2" descr="Line chart showing that the percentage of households prevented from homelessness has remained fairly stable in recent years following a drop in financial year 2022 to 2023. The percentage of households relieved from homelessness fell between April 2020 and March 2025 but has increased slightly in the latest year.">
            <a:extLst>
              <a:ext uri="{FF2B5EF4-FFF2-40B4-BE49-F238E27FC236}">
                <a16:creationId xmlns:a16="http://schemas.microsoft.com/office/drawing/2014/main" id="{593CB651-A422-BF2B-7081-EF45916575F5}"/>
              </a:ext>
            </a:extLst>
          </p:cNvPr>
          <p:cNvPicPr>
            <a:picLocks noChangeAspect="1"/>
          </p:cNvPicPr>
          <p:nvPr/>
        </p:nvPicPr>
        <p:blipFill>
          <a:blip r:embed="rId3"/>
          <a:stretch>
            <a:fillRect/>
          </a:stretch>
        </p:blipFill>
        <p:spPr>
          <a:xfrm>
            <a:off x="1129584" y="2645411"/>
            <a:ext cx="6109353" cy="3470006"/>
          </a:xfrm>
          <a:prstGeom prst="rect">
            <a:avLst/>
          </a:prstGeom>
        </p:spPr>
      </p:pic>
      <p:sp>
        <p:nvSpPr>
          <p:cNvPr id="8" name="Rectangle 7"/>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107504" y="6420797"/>
            <a:ext cx="4076757" cy="307777"/>
          </a:xfrm>
          <a:prstGeom prst="rect">
            <a:avLst/>
          </a:prstGeom>
        </p:spPr>
        <p:txBody>
          <a:bodyPr wrap="none">
            <a:spAutoFit/>
          </a:bodyPr>
          <a:lstStyle/>
          <a:p>
            <a:r>
              <a:rPr lang="en-GB" sz="1400" dirty="0">
                <a:solidFill>
                  <a:schemeClr val="bg1"/>
                </a:solidFill>
                <a:latin typeface="Arial" panose="020B0604020202020204" pitchFamily="34" charset="0"/>
                <a:cs typeface="Arial" panose="020B0604020202020204" pitchFamily="34" charset="0"/>
              </a:rPr>
              <a:t>Source: Statutory Homelessness: Key Indicators </a:t>
            </a:r>
          </a:p>
        </p:txBody>
      </p:sp>
      <p:sp>
        <p:nvSpPr>
          <p:cNvPr id="4" name="Blwch Testun 4">
            <a:extLst>
              <a:ext uri="{FF2B5EF4-FFF2-40B4-BE49-F238E27FC236}">
                <a16:creationId xmlns:a16="http://schemas.microsoft.com/office/drawing/2014/main" id="{C454CC9F-5A2C-CF16-4AE0-2C65FC6D917B}"/>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3802390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5E47-D749-99C3-168F-96E7F1947A50}"/>
              </a:ext>
            </a:extLst>
          </p:cNvPr>
          <p:cNvSpPr>
            <a:spLocks noGrp="1"/>
          </p:cNvSpPr>
          <p:nvPr>
            <p:ph type="title"/>
          </p:nvPr>
        </p:nvSpPr>
        <p:spPr/>
        <p:txBody>
          <a:bodyPr/>
          <a:lstStyle/>
          <a:p>
            <a:endParaRPr lang="en-GB"/>
          </a:p>
        </p:txBody>
      </p:sp>
      <p:sp>
        <p:nvSpPr>
          <p:cNvPr id="4" name="Rectangle 3">
            <a:extLst>
              <a:ext uri="{FF2B5EF4-FFF2-40B4-BE49-F238E27FC236}">
                <a16:creationId xmlns:a16="http://schemas.microsoft.com/office/drawing/2014/main" id="{D8354B2A-B1B3-3FF0-2BDC-35FEA7267634}"/>
              </a:ext>
            </a:extLst>
          </p:cNvPr>
          <p:cNvSpPr/>
          <p:nvPr/>
        </p:nvSpPr>
        <p:spPr>
          <a:xfrm>
            <a:off x="0" y="0"/>
            <a:ext cx="9144000" cy="1576421"/>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CD1668C8-B699-23B9-92F3-0200F0AAFA99}"/>
              </a:ext>
            </a:extLst>
          </p:cNvPr>
          <p:cNvSpPr txBox="1"/>
          <p:nvPr/>
        </p:nvSpPr>
        <p:spPr>
          <a:xfrm>
            <a:off x="251520" y="94199"/>
            <a:ext cx="8640960" cy="1323439"/>
          </a:xfrm>
          <a:prstGeom prst="rect">
            <a:avLst/>
          </a:prstGeom>
          <a:noFill/>
        </p:spPr>
        <p:txBody>
          <a:bodyPr wrap="square" rtlCol="0">
            <a:spAutoFit/>
          </a:bodyPr>
          <a:lstStyle/>
          <a:p>
            <a:r>
              <a:rPr lang="en-GB" sz="2000" b="1" dirty="0">
                <a:solidFill>
                  <a:schemeClr val="bg1"/>
                </a:solidFill>
                <a:latin typeface="Arial" panose="020B0604020202020204" pitchFamily="34" charset="0"/>
                <a:cs typeface="Arial" panose="020B0604020202020204" pitchFamily="34" charset="0"/>
              </a:rPr>
              <a:t>Police recorded crime in Wales (excluding fraud) decreased by 3% in financial year 2025 to 2026 compared with the previous year. Violence against the person decreased by 2%, although the rate per 1,000 of the population remains considerably higher than a decade ago</a:t>
            </a:r>
          </a:p>
        </p:txBody>
      </p:sp>
      <p:sp>
        <p:nvSpPr>
          <p:cNvPr id="3" name="Content Placeholder 2">
            <a:extLst>
              <a:ext uri="{FF2B5EF4-FFF2-40B4-BE49-F238E27FC236}">
                <a16:creationId xmlns:a16="http://schemas.microsoft.com/office/drawing/2014/main" id="{BBFE972F-B990-3A98-434A-9A574D2122F9}"/>
              </a:ext>
            </a:extLst>
          </p:cNvPr>
          <p:cNvSpPr>
            <a:spLocks noGrp="1"/>
          </p:cNvSpPr>
          <p:nvPr>
            <p:ph idx="1"/>
          </p:nvPr>
        </p:nvSpPr>
        <p:spPr>
          <a:xfrm>
            <a:off x="251520" y="1728562"/>
            <a:ext cx="8640960" cy="656456"/>
          </a:xfrm>
        </p:spPr>
        <p:txBody>
          <a:bodyPr>
            <a:normAutofit/>
          </a:bodyPr>
          <a:lstStyle/>
          <a:p>
            <a:pPr marL="0" indent="0">
              <a:buNone/>
            </a:pPr>
            <a:r>
              <a:rPr lang="en-GB" sz="1800" b="1" dirty="0">
                <a:solidFill>
                  <a:schemeClr val="tx2"/>
                </a:solidFill>
                <a:latin typeface="Arial" panose="020B0604020202020204" pitchFamily="34" charset="0"/>
                <a:cs typeface="Arial" panose="020B0604020202020204" pitchFamily="34" charset="0"/>
              </a:rPr>
              <a:t>Police recorded crime per 1,000 population, 2002 to 2026 (year ending March)</a:t>
            </a:r>
          </a:p>
        </p:txBody>
      </p:sp>
      <p:pic>
        <p:nvPicPr>
          <p:cNvPr id="8" name="Picture 7" descr="A line chart showing the rates of police recorded crime has fallen for all 4 categories during the latest period">
            <a:extLst>
              <a:ext uri="{FF2B5EF4-FFF2-40B4-BE49-F238E27FC236}">
                <a16:creationId xmlns:a16="http://schemas.microsoft.com/office/drawing/2014/main" id="{F5A83695-1940-5D64-3CC6-023FC3EBC72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154255"/>
            <a:ext cx="6624735" cy="3966313"/>
          </a:xfrm>
          <a:prstGeom prst="rect">
            <a:avLst/>
          </a:prstGeom>
          <a:noFill/>
        </p:spPr>
      </p:pic>
      <p:sp>
        <p:nvSpPr>
          <p:cNvPr id="5" name="Rectangle 4">
            <a:extLst>
              <a:ext uri="{FF2B5EF4-FFF2-40B4-BE49-F238E27FC236}">
                <a16:creationId xmlns:a16="http://schemas.microsoft.com/office/drawing/2014/main" id="{D00BF179-1A42-7D66-0005-A8BA0B6D53EA}"/>
              </a:ext>
            </a:extLst>
          </p:cNvPr>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Blwch Testun 4">
            <a:extLst>
              <a:ext uri="{FF2B5EF4-FFF2-40B4-BE49-F238E27FC236}">
                <a16:creationId xmlns:a16="http://schemas.microsoft.com/office/drawing/2014/main" id="{F847B29E-58AD-3AAC-F18F-B79613DE2A71}"/>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
        <p:nvSpPr>
          <p:cNvPr id="10" name="Rectangle 9">
            <a:extLst>
              <a:ext uri="{FF2B5EF4-FFF2-40B4-BE49-F238E27FC236}">
                <a16:creationId xmlns:a16="http://schemas.microsoft.com/office/drawing/2014/main" id="{5F416828-E898-55D6-7893-659C94AD6B67}"/>
              </a:ext>
            </a:extLst>
          </p:cNvPr>
          <p:cNvSpPr/>
          <p:nvPr/>
        </p:nvSpPr>
        <p:spPr>
          <a:xfrm>
            <a:off x="107504" y="6420797"/>
            <a:ext cx="3783343" cy="307777"/>
          </a:xfrm>
          <a:prstGeom prst="rect">
            <a:avLst/>
          </a:prstGeom>
        </p:spPr>
        <p:txBody>
          <a:bodyPr wrap="none">
            <a:spAutoFit/>
          </a:bodyPr>
          <a:lstStyle/>
          <a:p>
            <a:r>
              <a:rPr lang="en-GB" sz="1400" dirty="0">
                <a:solidFill>
                  <a:schemeClr val="bg1"/>
                </a:solidFill>
                <a:latin typeface="Arial" panose="020B0604020202020204" pitchFamily="34" charset="0"/>
                <a:cs typeface="Arial" panose="020B0604020202020204" pitchFamily="34" charset="0"/>
              </a:rPr>
              <a:t>Source: Home Office - Police recorded crime </a:t>
            </a:r>
          </a:p>
        </p:txBody>
      </p:sp>
    </p:spTree>
    <p:extLst>
      <p:ext uri="{BB962C8B-B14F-4D97-AF65-F5344CB8AC3E}">
        <p14:creationId xmlns:p14="http://schemas.microsoft.com/office/powerpoint/2010/main" val="1855617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a:xfrm>
            <a:off x="0" y="0"/>
            <a:ext cx="9144000" cy="1576421"/>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82841" y="414377"/>
            <a:ext cx="8978317" cy="1225531"/>
          </a:xfrm>
        </p:spPr>
        <p:txBody>
          <a:bodyPr>
            <a:noAutofit/>
          </a:bodyPr>
          <a:lstStyle/>
          <a:p>
            <a:pPr marL="219075" algn="l">
              <a:lnSpc>
                <a:spcPct val="107000"/>
              </a:lnSpc>
              <a:spcAft>
                <a:spcPts val="800"/>
              </a:spcAft>
            </a:pPr>
            <a:r>
              <a:rPr lang="en-GB" sz="1800" b="1" dirty="0">
                <a:solidFill>
                  <a:schemeClr val="bg1"/>
                </a:solidFill>
                <a:latin typeface="Arial" panose="020B0604020202020204" pitchFamily="34" charset="0"/>
                <a:cs typeface="Arial" panose="020B0604020202020204" pitchFamily="34" charset="0"/>
              </a:rPr>
              <a:t>Arts attendance among children increased to 87% in 2025. This is the same level as in 2019, before the COVID-19 pandemic. Children’s participation in the arts has been fairly stable in recent years. In 2025, 84% of children participated in at least one art form.</a:t>
            </a:r>
            <a:br>
              <a:rPr lang="en-GB" sz="1800" b="1" dirty="0">
                <a:solidFill>
                  <a:schemeClr val="bg1"/>
                </a:solidFill>
                <a:latin typeface="Arial" panose="020B0604020202020204" pitchFamily="34" charset="0"/>
                <a:cs typeface="Arial" panose="020B0604020202020204" pitchFamily="34" charset="0"/>
              </a:rPr>
            </a:br>
            <a:br>
              <a:rPr lang="en-GB" sz="1800" b="1" dirty="0">
                <a:solidFill>
                  <a:schemeClr val="bg1"/>
                </a:solidFill>
                <a:latin typeface="Arial" panose="020B0604020202020204" pitchFamily="34" charset="0"/>
                <a:cs typeface="Arial" panose="020B0604020202020204" pitchFamily="34" charset="0"/>
              </a:rPr>
            </a:br>
            <a:r>
              <a:rPr lang="en-GB" sz="1800" b="1" dirty="0">
                <a:solidFill>
                  <a:schemeClr val="bg1"/>
                </a:solidFill>
                <a:latin typeface="Arial" panose="020B0604020202020204" pitchFamily="34" charset="0"/>
                <a:cs typeface="Arial" panose="020B0604020202020204" pitchFamily="34" charset="0"/>
              </a:rPr>
              <a:t> </a:t>
            </a:r>
          </a:p>
        </p:txBody>
      </p:sp>
      <p:sp>
        <p:nvSpPr>
          <p:cNvPr id="6" name="Rectangle 5"/>
          <p:cNvSpPr>
            <a:spLocks noChangeArrowheads="1"/>
          </p:cNvSpPr>
          <p:nvPr/>
        </p:nvSpPr>
        <p:spPr bwMode="auto">
          <a:xfrm>
            <a:off x="107503" y="1719644"/>
            <a:ext cx="89366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GB" b="1" dirty="0">
                <a:solidFill>
                  <a:schemeClr val="tx2"/>
                </a:solidFill>
                <a:latin typeface="Arial" panose="020B0604020202020204" pitchFamily="34" charset="0"/>
                <a:cs typeface="Arial" panose="020B0604020202020204" pitchFamily="34" charset="0"/>
              </a:rPr>
              <a:t>Children attending or participating in the arts at least once a year, 2013 to 2025 </a:t>
            </a:r>
            <a:endParaRPr lang="en-GB" altLang="en-US" b="1" dirty="0">
              <a:solidFill>
                <a:schemeClr val="tx2"/>
              </a:solidFill>
              <a:latin typeface="Arial" panose="020B0604020202020204" pitchFamily="34" charset="0"/>
              <a:cs typeface="Arial" panose="020B0604020202020204" pitchFamily="34" charset="0"/>
            </a:endParaRPr>
          </a:p>
        </p:txBody>
      </p:sp>
      <p:pic>
        <p:nvPicPr>
          <p:cNvPr id="7" name="Picture 6" descr="A line chart showing that attendance in the arts among children has increased since 2023 after falling from a peak in 2018. Participation has gradually decreased since 2015 remaining fairly stable in recent years.">
            <a:extLst>
              <a:ext uri="{FF2B5EF4-FFF2-40B4-BE49-F238E27FC236}">
                <a16:creationId xmlns:a16="http://schemas.microsoft.com/office/drawing/2014/main" id="{ABD2A854-7E5F-35DD-82BA-A126DA12F370}"/>
              </a:ext>
            </a:extLst>
          </p:cNvPr>
          <p:cNvPicPr>
            <a:picLocks noChangeAspect="1"/>
          </p:cNvPicPr>
          <p:nvPr/>
        </p:nvPicPr>
        <p:blipFill>
          <a:blip r:embed="rId3"/>
          <a:stretch>
            <a:fillRect/>
          </a:stretch>
        </p:blipFill>
        <p:spPr>
          <a:xfrm>
            <a:off x="1115615" y="2168714"/>
            <a:ext cx="6298094" cy="3708558"/>
          </a:xfrm>
          <a:prstGeom prst="rect">
            <a:avLst/>
          </a:prstGeom>
        </p:spPr>
      </p:pic>
      <p:sp>
        <p:nvSpPr>
          <p:cNvPr id="13" name="Rectangle 12"/>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107504" y="6309320"/>
            <a:ext cx="2598275" cy="523220"/>
          </a:xfrm>
          <a:prstGeom prst="rect">
            <a:avLst/>
          </a:prstGeom>
        </p:spPr>
        <p:txBody>
          <a:bodyPr wrap="none">
            <a:spAutoFit/>
          </a:bodyPr>
          <a:lstStyle/>
          <a:p>
            <a:r>
              <a:rPr lang="en-GB" sz="1400" dirty="0">
                <a:solidFill>
                  <a:schemeClr val="bg1"/>
                </a:solidFill>
                <a:latin typeface="Arial" panose="020B0604020202020204" pitchFamily="34" charset="0"/>
                <a:cs typeface="Arial" panose="020B0604020202020204" pitchFamily="34" charset="0"/>
              </a:rPr>
              <a:t>Source: Arts Council of Wales </a:t>
            </a:r>
          </a:p>
          <a:p>
            <a:endParaRPr lang="en-GB" sz="1400" dirty="0">
              <a:solidFill>
                <a:schemeClr val="bg1"/>
              </a:solidFill>
              <a:latin typeface="Arial" panose="020B0604020202020204" pitchFamily="34" charset="0"/>
              <a:cs typeface="Arial" panose="020B0604020202020204" pitchFamily="34" charset="0"/>
            </a:endParaRPr>
          </a:p>
        </p:txBody>
      </p:sp>
      <p:sp>
        <p:nvSpPr>
          <p:cNvPr id="5" name="Blwch Testun 4">
            <a:extLst>
              <a:ext uri="{FF2B5EF4-FFF2-40B4-BE49-F238E27FC236}">
                <a16:creationId xmlns:a16="http://schemas.microsoft.com/office/drawing/2014/main" id="{CD493A6F-E757-23DB-A31A-2ACD4AC5FDBF}"/>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
        <p:nvSpPr>
          <p:cNvPr id="3" name="TextBox 2">
            <a:extLst>
              <a:ext uri="{FF2B5EF4-FFF2-40B4-BE49-F238E27FC236}">
                <a16:creationId xmlns:a16="http://schemas.microsoft.com/office/drawing/2014/main" id="{378F461D-5105-55D3-CFA1-EFDBC4302BD6}"/>
              </a:ext>
            </a:extLst>
          </p:cNvPr>
          <p:cNvSpPr txBox="1"/>
          <p:nvPr/>
        </p:nvSpPr>
        <p:spPr>
          <a:xfrm>
            <a:off x="251520" y="5849961"/>
            <a:ext cx="6624736"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Note: The y-axis does not start at zero</a:t>
            </a:r>
          </a:p>
        </p:txBody>
      </p:sp>
    </p:spTree>
    <p:extLst>
      <p:ext uri="{BB962C8B-B14F-4D97-AF65-F5344CB8AC3E}">
        <p14:creationId xmlns:p14="http://schemas.microsoft.com/office/powerpoint/2010/main" val="2949278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1"/>
            <a:ext cx="9144000" cy="1628800"/>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07504" y="548679"/>
            <a:ext cx="9038365" cy="1141175"/>
          </a:xfrm>
        </p:spPr>
        <p:txBody>
          <a:bodyPr>
            <a:noAutofit/>
          </a:bodyPr>
          <a:lstStyle/>
          <a:p>
            <a:pPr algn="l"/>
            <a:r>
              <a:rPr lang="en-GB" sz="1800" b="1" dirty="0">
                <a:solidFill>
                  <a:schemeClr val="bg1"/>
                </a:solidFill>
                <a:latin typeface="Arial" panose="020B0604020202020204" pitchFamily="34" charset="0"/>
                <a:cs typeface="Arial" panose="020B0604020202020204" pitchFamily="34" charset="0"/>
              </a:rPr>
              <a:t>According to Census 2021, 17.8% of people aged three years or older in Wales can speak Welsh, down from 19% in 2011. The decrease in both the number and percentage was mainly driven by a fall among children and young people who were reported as being able to speak Welsh. </a:t>
            </a:r>
            <a:br>
              <a:rPr lang="en-GB" sz="1800" b="1" dirty="0">
                <a:solidFill>
                  <a:schemeClr val="bg1"/>
                </a:solidFill>
                <a:latin typeface="Arial" panose="020B0604020202020204" pitchFamily="34" charset="0"/>
                <a:cs typeface="Arial" panose="020B0604020202020204" pitchFamily="34" charset="0"/>
              </a:rPr>
            </a:br>
            <a:br>
              <a:rPr lang="en-GB" sz="1800" b="1" dirty="0">
                <a:solidFill>
                  <a:schemeClr val="bg1"/>
                </a:solidFill>
                <a:latin typeface="Arial" panose="020B0604020202020204" pitchFamily="34" charset="0"/>
                <a:cs typeface="Arial" panose="020B0604020202020204" pitchFamily="34" charset="0"/>
              </a:rPr>
            </a:br>
            <a:endParaRPr lang="en-GB" sz="1800" b="1" dirty="0">
              <a:solidFill>
                <a:schemeClr val="bg1"/>
              </a:solidFill>
              <a:latin typeface="Arial" panose="020B0604020202020204" pitchFamily="34" charset="0"/>
              <a:cs typeface="Arial" panose="020B0604020202020204" pitchFamily="34" charset="0"/>
            </a:endParaRPr>
          </a:p>
        </p:txBody>
      </p:sp>
      <p:sp>
        <p:nvSpPr>
          <p:cNvPr id="5" name="Rectangle 4"/>
          <p:cNvSpPr/>
          <p:nvPr/>
        </p:nvSpPr>
        <p:spPr>
          <a:xfrm>
            <a:off x="29489" y="1795685"/>
            <a:ext cx="8847953" cy="369332"/>
          </a:xfrm>
          <a:prstGeom prst="rect">
            <a:avLst/>
          </a:prstGeom>
        </p:spPr>
        <p:txBody>
          <a:bodyPr wrap="square">
            <a:spAutoFit/>
          </a:bodyPr>
          <a:lstStyle/>
          <a:p>
            <a:r>
              <a:rPr lang="en-GB" b="1" dirty="0">
                <a:solidFill>
                  <a:srgbClr val="284372"/>
                </a:solidFill>
                <a:latin typeface="Arial" panose="020B0604020202020204" pitchFamily="34" charset="0"/>
                <a:cs typeface="Arial" panose="020B0604020202020204" pitchFamily="34" charset="0"/>
              </a:rPr>
              <a:t> People aged three years and older able to speak Welsh, 1911 to 2021</a:t>
            </a:r>
          </a:p>
        </p:txBody>
      </p:sp>
      <p:pic>
        <p:nvPicPr>
          <p:cNvPr id="6" name="Picture 5" descr="A line chart showing the number of people able to speak Welsh since 1911. Numbers fell substantially in the first half of the 20th century, with smaller changes since.">
            <a:extLst>
              <a:ext uri="{FF2B5EF4-FFF2-40B4-BE49-F238E27FC236}">
                <a16:creationId xmlns:a16="http://schemas.microsoft.com/office/drawing/2014/main" id="{8914FF8C-67CA-83AC-6429-D276183D6FDC}"/>
              </a:ext>
            </a:extLst>
          </p:cNvPr>
          <p:cNvPicPr>
            <a:picLocks noChangeAspect="1"/>
          </p:cNvPicPr>
          <p:nvPr/>
        </p:nvPicPr>
        <p:blipFill>
          <a:blip r:embed="rId2"/>
          <a:stretch>
            <a:fillRect/>
          </a:stretch>
        </p:blipFill>
        <p:spPr>
          <a:xfrm>
            <a:off x="611560" y="2343184"/>
            <a:ext cx="6300192" cy="3636878"/>
          </a:xfrm>
          <a:prstGeom prst="rect">
            <a:avLst/>
          </a:prstGeom>
        </p:spPr>
      </p:pic>
      <p:sp>
        <p:nvSpPr>
          <p:cNvPr id="7" name="Rectangle 6">
            <a:extLst>
              <a:ext uri="{FF2B5EF4-FFF2-40B4-BE49-F238E27FC236}">
                <a16:creationId xmlns:a16="http://schemas.microsoft.com/office/drawing/2014/main" id="{299B70A4-B428-9F39-F4ED-836CC145E743}"/>
              </a:ext>
            </a:extLst>
          </p:cNvPr>
          <p:cNvSpPr/>
          <p:nvPr/>
        </p:nvSpPr>
        <p:spPr>
          <a:xfrm>
            <a:off x="266558" y="5767262"/>
            <a:ext cx="8610884" cy="261610"/>
          </a:xfrm>
          <a:prstGeom prst="rect">
            <a:avLst/>
          </a:prstGeom>
        </p:spPr>
        <p:txBody>
          <a:bodyPr wrap="square">
            <a:spAutoFit/>
          </a:bodyPr>
          <a:lstStyle/>
          <a:p>
            <a:r>
              <a:rPr lang="en-GB" sz="1100" dirty="0">
                <a:solidFill>
                  <a:srgbClr val="284372"/>
                </a:solidFill>
                <a:latin typeface="Arial" panose="020B0604020202020204" pitchFamily="34" charset="0"/>
                <a:cs typeface="Arial" panose="020B0604020202020204" pitchFamily="34" charset="0"/>
              </a:rPr>
              <a:t>Note: There was no census in 1941.</a:t>
            </a:r>
          </a:p>
        </p:txBody>
      </p:sp>
      <p:sp>
        <p:nvSpPr>
          <p:cNvPr id="9" name="Rectangle 8"/>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107504" y="6420797"/>
            <a:ext cx="2553904" cy="307777"/>
          </a:xfrm>
          <a:prstGeom prst="rect">
            <a:avLst/>
          </a:prstGeom>
        </p:spPr>
        <p:txBody>
          <a:bodyPr wrap="none">
            <a:spAutoFit/>
          </a:bodyPr>
          <a:lstStyle/>
          <a:p>
            <a:r>
              <a:rPr lang="en-GB" sz="1400" dirty="0">
                <a:solidFill>
                  <a:schemeClr val="bg1"/>
                </a:solidFill>
                <a:latin typeface="Arial" panose="020B0604020202020204" pitchFamily="34" charset="0"/>
                <a:cs typeface="Arial" panose="020B0604020202020204" pitchFamily="34" charset="0"/>
              </a:rPr>
              <a:t>Source: Census of Population</a:t>
            </a:r>
          </a:p>
        </p:txBody>
      </p:sp>
      <p:sp>
        <p:nvSpPr>
          <p:cNvPr id="3" name="Blwch Testun 4">
            <a:extLst>
              <a:ext uri="{FF2B5EF4-FFF2-40B4-BE49-F238E27FC236}">
                <a16:creationId xmlns:a16="http://schemas.microsoft.com/office/drawing/2014/main" id="{B4529466-DD2E-CBF9-A26C-5F9E771C94A6}"/>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pic>
        <p:nvPicPr>
          <p:cNvPr id="4" name="Picture 3">
            <a:extLst>
              <a:ext uri="{FF2B5EF4-FFF2-40B4-BE49-F238E27FC236}">
                <a16:creationId xmlns:a16="http://schemas.microsoft.com/office/drawing/2014/main" id="{D6CD64CD-F874-464E-648D-E43118D366F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79133" y="4894880"/>
            <a:ext cx="1188823" cy="1085182"/>
          </a:xfrm>
          <a:prstGeom prst="rect">
            <a:avLst/>
          </a:prstGeom>
        </p:spPr>
      </p:pic>
    </p:spTree>
    <p:extLst>
      <p:ext uri="{BB962C8B-B14F-4D97-AF65-F5344CB8AC3E}">
        <p14:creationId xmlns:p14="http://schemas.microsoft.com/office/powerpoint/2010/main" val="2898112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27384"/>
            <a:ext cx="9144000" cy="2060330"/>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0" y="-27384"/>
            <a:ext cx="9144000" cy="2050350"/>
          </a:xfrm>
        </p:spPr>
        <p:txBody>
          <a:bodyPr>
            <a:noAutofit/>
          </a:bodyPr>
          <a:lstStyle/>
          <a:p>
            <a:pPr lvl="0" algn="l"/>
            <a:r>
              <a:rPr lang="en-GB" sz="2400" b="1" dirty="0">
                <a:solidFill>
                  <a:schemeClr val="bg1"/>
                </a:solidFill>
                <a:latin typeface="Arial" panose="020B0604020202020204" pitchFamily="34" charset="0"/>
                <a:cs typeface="Arial" panose="020B0604020202020204" pitchFamily="34" charset="0"/>
              </a:rPr>
              <a:t>Greenhouse gas emissions have fallen 44% since the base year. The largest source is the industry sector, which produces an estimated 22% of all greenhouse gas emissions in Wales.</a:t>
            </a:r>
          </a:p>
        </p:txBody>
      </p:sp>
      <p:sp>
        <p:nvSpPr>
          <p:cNvPr id="5" name="Rectangle 4"/>
          <p:cNvSpPr/>
          <p:nvPr/>
        </p:nvSpPr>
        <p:spPr>
          <a:xfrm>
            <a:off x="107504" y="2156202"/>
            <a:ext cx="5400600" cy="369332"/>
          </a:xfrm>
          <a:prstGeom prst="rect">
            <a:avLst/>
          </a:prstGeom>
        </p:spPr>
        <p:txBody>
          <a:bodyPr wrap="square">
            <a:spAutoFit/>
          </a:bodyPr>
          <a:lstStyle/>
          <a:p>
            <a:r>
              <a:rPr lang="en-GB" b="1" dirty="0">
                <a:solidFill>
                  <a:srgbClr val="284372"/>
                </a:solidFill>
                <a:latin typeface="Arial" panose="020B0604020202020204" pitchFamily="34" charset="0"/>
                <a:cs typeface="Arial" panose="020B0604020202020204" pitchFamily="34" charset="0"/>
              </a:rPr>
              <a:t>Emissions of greenhouse gases, 1990 - 2024</a:t>
            </a:r>
          </a:p>
        </p:txBody>
      </p:sp>
      <p:pic>
        <p:nvPicPr>
          <p:cNvPr id="13" name="Picture 12" descr="The line chart shows the volume of territorial greenhouse gas emissions (megatonnes) in Wales in between 1990 and 2023. Emissions in Wales have fallen by 44% since the base year. Emissions decreased by 6% between 2022 and 2023.">
            <a:extLst>
              <a:ext uri="{FF2B5EF4-FFF2-40B4-BE49-F238E27FC236}">
                <a16:creationId xmlns:a16="http://schemas.microsoft.com/office/drawing/2014/main" id="{890ADDED-11A8-91D0-0961-72D648D3C44F}"/>
              </a:ext>
            </a:extLst>
          </p:cNvPr>
          <p:cNvPicPr>
            <a:picLocks noChangeAspect="1"/>
          </p:cNvPicPr>
          <p:nvPr/>
        </p:nvPicPr>
        <p:blipFill>
          <a:blip r:embed="rId2"/>
          <a:stretch>
            <a:fillRect/>
          </a:stretch>
        </p:blipFill>
        <p:spPr>
          <a:xfrm>
            <a:off x="899593" y="2472334"/>
            <a:ext cx="5760639" cy="3407930"/>
          </a:xfrm>
          <a:prstGeom prst="rect">
            <a:avLst/>
          </a:prstGeom>
        </p:spPr>
      </p:pic>
      <p:sp>
        <p:nvSpPr>
          <p:cNvPr id="8" name="Rectangle 7"/>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p:cNvSpPr txBox="1">
            <a:spLocks/>
          </p:cNvSpPr>
          <p:nvPr/>
        </p:nvSpPr>
        <p:spPr>
          <a:xfrm>
            <a:off x="107504" y="6387240"/>
            <a:ext cx="4266321" cy="3775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400" dirty="0">
                <a:solidFill>
                  <a:schemeClr val="bg1"/>
                </a:solidFill>
                <a:latin typeface="Arial" panose="020B0604020202020204" pitchFamily="34" charset="0"/>
                <a:cs typeface="Arial" panose="020B0604020202020204" pitchFamily="34" charset="0"/>
              </a:rPr>
              <a:t>Source: National Atmospheric Emissions Inventory</a:t>
            </a:r>
          </a:p>
          <a:p>
            <a:pPr marL="0" indent="0">
              <a:buNone/>
            </a:pPr>
            <a:endParaRPr lang="en-GB" sz="1000" dirty="0"/>
          </a:p>
        </p:txBody>
      </p:sp>
      <p:sp>
        <p:nvSpPr>
          <p:cNvPr id="3" name="Blwch Testun 4">
            <a:extLst>
              <a:ext uri="{FF2B5EF4-FFF2-40B4-BE49-F238E27FC236}">
                <a16:creationId xmlns:a16="http://schemas.microsoft.com/office/drawing/2014/main" id="{7DB0874A-6542-1689-A24F-F475108C71F6}"/>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grpSp>
        <p:nvGrpSpPr>
          <p:cNvPr id="10" name="Group 9">
            <a:extLst>
              <a:ext uri="{FF2B5EF4-FFF2-40B4-BE49-F238E27FC236}">
                <a16:creationId xmlns:a16="http://schemas.microsoft.com/office/drawing/2014/main" id="{A96954DF-1EDA-D841-9C62-D5DBFAF302EB}"/>
              </a:ext>
              <a:ext uri="{C183D7F6-B498-43B3-948B-1728B52AA6E4}">
                <adec:decorative xmlns:adec="http://schemas.microsoft.com/office/drawing/2017/decorative" val="1"/>
              </a:ext>
            </a:extLst>
          </p:cNvPr>
          <p:cNvGrpSpPr/>
          <p:nvPr/>
        </p:nvGrpSpPr>
        <p:grpSpPr>
          <a:xfrm>
            <a:off x="8028384" y="5050434"/>
            <a:ext cx="1187624" cy="1034831"/>
            <a:chOff x="8028384" y="5050434"/>
            <a:chExt cx="1187624" cy="1034831"/>
          </a:xfrm>
        </p:grpSpPr>
        <p:pic>
          <p:nvPicPr>
            <p:cNvPr id="11" name="Picture 10">
              <a:extLst>
                <a:ext uri="{FF2B5EF4-FFF2-40B4-BE49-F238E27FC236}">
                  <a16:creationId xmlns:a16="http://schemas.microsoft.com/office/drawing/2014/main" id="{A637756B-8241-5B27-EE39-65AF6A0D92E4}"/>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68750"/>
            <a:stretch/>
          </p:blipFill>
          <p:spPr>
            <a:xfrm>
              <a:off x="8340043" y="5050434"/>
              <a:ext cx="564306" cy="543837"/>
            </a:xfrm>
            <a:prstGeom prst="rect">
              <a:avLst/>
            </a:prstGeom>
          </p:spPr>
        </p:pic>
        <p:sp>
          <p:nvSpPr>
            <p:cNvPr id="12" name="TextBox 11">
              <a:extLst>
                <a:ext uri="{FF2B5EF4-FFF2-40B4-BE49-F238E27FC236}">
                  <a16:creationId xmlns:a16="http://schemas.microsoft.com/office/drawing/2014/main" id="{D4D9F71C-5AE8-E053-8169-648616F3610B}"/>
                </a:ext>
              </a:extLst>
            </p:cNvPr>
            <p:cNvSpPr txBox="1"/>
            <p:nvPr/>
          </p:nvSpPr>
          <p:spPr>
            <a:xfrm>
              <a:off x="8028384" y="5623600"/>
              <a:ext cx="1187624" cy="461665"/>
            </a:xfrm>
            <a:prstGeom prst="rect">
              <a:avLst/>
            </a:prstGeom>
            <a:noFill/>
          </p:spPr>
          <p:txBody>
            <a:bodyPr wrap="square" rtlCol="0">
              <a:spAutoFit/>
            </a:bodyPr>
            <a:lstStyle/>
            <a:p>
              <a:pPr algn="ctr"/>
              <a:r>
                <a:rPr lang="en-GB" sz="1200" b="1" dirty="0">
                  <a:solidFill>
                    <a:srgbClr val="44546A"/>
                  </a:solidFill>
                  <a:latin typeface="Rockwell" panose="02060603020205020403" pitchFamily="18" charset="0"/>
                  <a:cs typeface="Arial" panose="020B0604020202020204" pitchFamily="34" charset="0"/>
                </a:rPr>
                <a:t>National</a:t>
              </a:r>
              <a:r>
                <a:rPr lang="en-GB" sz="1200" dirty="0"/>
                <a:t> </a:t>
              </a:r>
              <a:r>
                <a:rPr lang="en-GB" sz="1200" b="1" dirty="0">
                  <a:solidFill>
                    <a:srgbClr val="44546A"/>
                  </a:solidFill>
                  <a:latin typeface="Rockwell" panose="02060603020205020403" pitchFamily="18" charset="0"/>
                  <a:cs typeface="Arial" panose="020B0604020202020204" pitchFamily="34" charset="0"/>
                </a:rPr>
                <a:t>milestone</a:t>
              </a:r>
            </a:p>
          </p:txBody>
        </p:sp>
      </p:grpSp>
      <p:sp>
        <p:nvSpPr>
          <p:cNvPr id="4" name="TextBox 3">
            <a:extLst>
              <a:ext uri="{FF2B5EF4-FFF2-40B4-BE49-F238E27FC236}">
                <a16:creationId xmlns:a16="http://schemas.microsoft.com/office/drawing/2014/main" id="{427A1B1C-2610-71D7-F612-9B0E827D3188}"/>
              </a:ext>
            </a:extLst>
          </p:cNvPr>
          <p:cNvSpPr txBox="1"/>
          <p:nvPr/>
        </p:nvSpPr>
        <p:spPr>
          <a:xfrm>
            <a:off x="245133" y="5820426"/>
            <a:ext cx="7920880" cy="707886"/>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[Note 1]: previously published figures for all years up to 2023 have been revised and marked with (r). No data is published for 1991 to 1994, 1996 and 1997.</a:t>
            </a:r>
          </a:p>
          <a:p>
            <a:endParaRPr lang="en-GB" dirty="0"/>
          </a:p>
        </p:txBody>
      </p:sp>
    </p:spTree>
    <p:extLst>
      <p:ext uri="{BB962C8B-B14F-4D97-AF65-F5344CB8AC3E}">
        <p14:creationId xmlns:p14="http://schemas.microsoft.com/office/powerpoint/2010/main" val="20559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27384"/>
            <a:ext cx="9144000" cy="2060330"/>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0" y="-27384"/>
            <a:ext cx="9144000" cy="2050350"/>
          </a:xfrm>
        </p:spPr>
        <p:txBody>
          <a:bodyPr>
            <a:noAutofit/>
          </a:bodyPr>
          <a:lstStyle/>
          <a:p>
            <a:pPr lvl="0" algn="l"/>
            <a:r>
              <a:rPr lang="en-GB" sz="2000" b="1" dirty="0">
                <a:solidFill>
                  <a:schemeClr val="bg1"/>
                </a:solidFill>
                <a:latin typeface="Arial" panose="020B0604020202020204" pitchFamily="34" charset="0"/>
                <a:cs typeface="Arial" panose="020B0604020202020204" pitchFamily="34" charset="0"/>
              </a:rPr>
              <a:t>Provisional results from the first six 6 months of the Wales national travel survey (March to August 2025) estimate that 17.7% of journeys were made by walking or wheeling and 2.0% by cycle. Together, active travel modes accounted for 19.6% of journeys in Wales.</a:t>
            </a:r>
          </a:p>
        </p:txBody>
      </p:sp>
      <p:sp>
        <p:nvSpPr>
          <p:cNvPr id="5" name="Rectangle 4"/>
          <p:cNvSpPr/>
          <p:nvPr/>
        </p:nvSpPr>
        <p:spPr>
          <a:xfrm>
            <a:off x="107504" y="2156202"/>
            <a:ext cx="7632848" cy="369332"/>
          </a:xfrm>
          <a:prstGeom prst="rect">
            <a:avLst/>
          </a:prstGeom>
        </p:spPr>
        <p:txBody>
          <a:bodyPr wrap="square">
            <a:spAutoFit/>
          </a:bodyPr>
          <a:lstStyle/>
          <a:p>
            <a:r>
              <a:rPr lang="en-GB" sz="1800" b="1" dirty="0">
                <a:solidFill>
                  <a:srgbClr val="284372"/>
                </a:solidFill>
                <a:effectLst/>
                <a:latin typeface="Arial" panose="020B0604020202020204" pitchFamily="34" charset="0"/>
                <a:ea typeface="Calibri" panose="020F0502020204030204" pitchFamily="34" charset="0"/>
                <a:cs typeface="Arial" panose="020B0604020202020204" pitchFamily="34" charset="0"/>
              </a:rPr>
              <a:t>S</a:t>
            </a:r>
            <a:r>
              <a:rPr lang="en-GB" sz="1800" b="1" dirty="0">
                <a:solidFill>
                  <a:srgbClr val="284372"/>
                </a:solidFill>
                <a:effectLst/>
                <a:latin typeface="Arial" panose="020B0604020202020204" pitchFamily="34" charset="0"/>
                <a:ea typeface="Calibri" panose="020F0502020204030204" pitchFamily="34" charset="0"/>
              </a:rPr>
              <a:t>hare of journeys per person per year by main mode of travel, 2025 </a:t>
            </a:r>
            <a:r>
              <a:rPr lang="en-GB" b="1" dirty="0">
                <a:solidFill>
                  <a:srgbClr val="284372"/>
                </a:solidFill>
                <a:latin typeface="Arial" panose="020B0604020202020204" pitchFamily="34" charset="0"/>
                <a:cs typeface="Arial" panose="020B0604020202020204" pitchFamily="34" charset="0"/>
              </a:rPr>
              <a:t> </a:t>
            </a:r>
          </a:p>
        </p:txBody>
      </p:sp>
      <p:pic>
        <p:nvPicPr>
          <p:cNvPr id="9" name="Picture 8" descr="The bar chart shows the share of journeys in Wales made by their main mode of travel. 73.6% of journeys were made by car, either as a driver or a passenger. 17.7% of journeys were made by walking or wheeling and other modes were used less frequently.[">
            <a:extLst>
              <a:ext uri="{FF2B5EF4-FFF2-40B4-BE49-F238E27FC236}">
                <a16:creationId xmlns:a16="http://schemas.microsoft.com/office/drawing/2014/main" id="{00DBE626-606E-52B1-AEAB-8F274438F7F1}"/>
              </a:ext>
            </a:extLst>
          </p:cNvPr>
          <p:cNvPicPr>
            <a:picLocks noChangeAspect="1"/>
          </p:cNvPicPr>
          <p:nvPr/>
        </p:nvPicPr>
        <p:blipFill>
          <a:blip r:embed="rId2"/>
          <a:stretch>
            <a:fillRect/>
          </a:stretch>
        </p:blipFill>
        <p:spPr>
          <a:xfrm>
            <a:off x="652045" y="2648790"/>
            <a:ext cx="6584251" cy="3176291"/>
          </a:xfrm>
          <a:prstGeom prst="rect">
            <a:avLst/>
          </a:prstGeom>
        </p:spPr>
      </p:pic>
      <p:sp>
        <p:nvSpPr>
          <p:cNvPr id="8" name="Rectangle 7"/>
          <p:cNvSpPr/>
          <p:nvPr/>
        </p:nvSpPr>
        <p:spPr>
          <a:xfrm>
            <a:off x="0" y="6228928"/>
            <a:ext cx="9144000" cy="656456"/>
          </a:xfrm>
          <a:prstGeom prst="rect">
            <a:avLst/>
          </a:prstGeom>
          <a:solidFill>
            <a:srgbClr val="2843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FB536C-0B8E-1BFF-DA52-441C98CA77E4}"/>
              </a:ext>
            </a:extLst>
          </p:cNvPr>
          <p:cNvSpPr txBox="1"/>
          <p:nvPr/>
        </p:nvSpPr>
        <p:spPr>
          <a:xfrm>
            <a:off x="395536" y="5825081"/>
            <a:ext cx="8352928" cy="738664"/>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Note: percentages have been calculated excluding respondents who selected “Don’t know” or “Prefer not to say” when answering what mode of travel they used.</a:t>
            </a:r>
          </a:p>
          <a:p>
            <a:endParaRPr lang="en-GB" dirty="0"/>
          </a:p>
        </p:txBody>
      </p:sp>
      <p:sp>
        <p:nvSpPr>
          <p:cNvPr id="6" name="Content Placeholder 2"/>
          <p:cNvSpPr txBox="1">
            <a:spLocks/>
          </p:cNvSpPr>
          <p:nvPr/>
        </p:nvSpPr>
        <p:spPr>
          <a:xfrm>
            <a:off x="107504" y="6405305"/>
            <a:ext cx="6840760" cy="30777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ts val="1950"/>
              </a:lnSpc>
              <a:spcAft>
                <a:spcPts val="1500"/>
              </a:spcAft>
              <a:buNone/>
            </a:pPr>
            <a:r>
              <a:rPr lang="en-GB" sz="1400" dirty="0">
                <a:solidFill>
                  <a:schemeClr val="bg1"/>
                </a:solidFill>
                <a:latin typeface="Arial" panose="020B0604020202020204" pitchFamily="34" charset="0"/>
                <a:cs typeface="Arial" panose="020B0604020202020204" pitchFamily="34" charset="0"/>
              </a:rPr>
              <a:t>Source: </a:t>
            </a:r>
            <a:r>
              <a:rPr lang="en-GB" sz="1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Wales national </a:t>
            </a:r>
            <a:r>
              <a:rPr lang="en-GB"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t</a:t>
            </a:r>
            <a:r>
              <a:rPr lang="en-GB" sz="1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ravel </a:t>
            </a:r>
            <a:r>
              <a:rPr lang="en-GB" sz="1400" dirty="0">
                <a:solidFill>
                  <a:schemeClr val="bg1"/>
                </a:solidFill>
                <a:latin typeface="Arial" panose="020B0604020202020204" pitchFamily="34" charset="0"/>
                <a:ea typeface="Calibri" panose="020F0502020204030204" pitchFamily="34" charset="0"/>
                <a:cs typeface="Times New Roman" panose="02020603050405020304" pitchFamily="18" charset="0"/>
              </a:rPr>
              <a:t>s</a:t>
            </a:r>
            <a:r>
              <a:rPr lang="en-GB" sz="1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urvey headline results, Transport for Wales</a:t>
            </a:r>
            <a:endParaRPr lang="en-GB"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1400" dirty="0">
                <a:solidFill>
                  <a:schemeClr val="bg1"/>
                </a:solidFill>
                <a:latin typeface="Arial" panose="020B0604020202020204" pitchFamily="34" charset="0"/>
                <a:cs typeface="Arial" panose="020B0604020202020204" pitchFamily="34" charset="0"/>
              </a:rPr>
              <a:t> </a:t>
            </a:r>
          </a:p>
          <a:p>
            <a:pPr marL="0" indent="0">
              <a:buNone/>
            </a:pPr>
            <a:endParaRPr lang="en-GB" sz="1000" dirty="0"/>
          </a:p>
        </p:txBody>
      </p:sp>
      <p:sp>
        <p:nvSpPr>
          <p:cNvPr id="3" name="Blwch Testun 4">
            <a:extLst>
              <a:ext uri="{FF2B5EF4-FFF2-40B4-BE49-F238E27FC236}">
                <a16:creationId xmlns:a16="http://schemas.microsoft.com/office/drawing/2014/main" id="{8DCA9917-50F8-0B2A-9258-195DD02E9201}"/>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1095665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03648" y="441997"/>
            <a:ext cx="6552728"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The Well-being of Wales report includes…</a:t>
            </a:r>
          </a:p>
        </p:txBody>
      </p:sp>
      <p:sp>
        <p:nvSpPr>
          <p:cNvPr id="4" name="Rectangle 3">
            <a:extLst>
              <a:ext uri="{FF2B5EF4-FFF2-40B4-BE49-F238E27FC236}">
                <a16:creationId xmlns:a16="http://schemas.microsoft.com/office/drawing/2014/main" id="{F86C4FA1-C522-E863-1F9A-527837712808}"/>
              </a:ext>
            </a:extLst>
          </p:cNvPr>
          <p:cNvSpPr/>
          <p:nvPr/>
        </p:nvSpPr>
        <p:spPr>
          <a:xfrm>
            <a:off x="405830" y="2012712"/>
            <a:ext cx="3990738" cy="1107996"/>
          </a:xfrm>
          <a:prstGeom prst="rect">
            <a:avLst/>
          </a:prstGeom>
        </p:spPr>
        <p:txBody>
          <a:bodyPr wrap="square">
            <a:spAutoFit/>
          </a:bodyPr>
          <a:lstStyle/>
          <a:p>
            <a:pPr algn="ctr"/>
            <a:r>
              <a:rPr lang="en-GB" sz="2200" b="1" dirty="0">
                <a:solidFill>
                  <a:schemeClr val="bg1"/>
                </a:solidFill>
                <a:latin typeface="Arial" panose="020B0604020202020204" pitchFamily="34" charset="0"/>
                <a:cs typeface="Arial" panose="020B0604020202020204" pitchFamily="34" charset="0"/>
              </a:rPr>
              <a:t>Reports on our national progress towards each of the well-being goals</a:t>
            </a:r>
          </a:p>
        </p:txBody>
      </p:sp>
      <p:pic>
        <p:nvPicPr>
          <p:cNvPr id="5" name="Picture 4">
            <a:extLst>
              <a:ext uri="{FF2B5EF4-FFF2-40B4-BE49-F238E27FC236}">
                <a16:creationId xmlns:a16="http://schemas.microsoft.com/office/drawing/2014/main" id="{66C6BD02-5FF3-DBA8-E6A8-8694C27FC2F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50720" y="3272171"/>
            <a:ext cx="3300957" cy="3284984"/>
          </a:xfrm>
          <a:prstGeom prst="rect">
            <a:avLst/>
          </a:prstGeom>
        </p:spPr>
      </p:pic>
      <p:sp>
        <p:nvSpPr>
          <p:cNvPr id="7" name="TextBox 6">
            <a:extLst>
              <a:ext uri="{FF2B5EF4-FFF2-40B4-BE49-F238E27FC236}">
                <a16:creationId xmlns:a16="http://schemas.microsoft.com/office/drawing/2014/main" id="{6648BF2E-56AB-F953-8725-4E3D3B5460CB}"/>
              </a:ext>
            </a:extLst>
          </p:cNvPr>
          <p:cNvSpPr txBox="1"/>
          <p:nvPr/>
        </p:nvSpPr>
        <p:spPr>
          <a:xfrm>
            <a:off x="5148064" y="2160827"/>
            <a:ext cx="3114278" cy="769441"/>
          </a:xfrm>
          <a:prstGeom prst="rect">
            <a:avLst/>
          </a:prstGeom>
          <a:noFill/>
        </p:spPr>
        <p:txBody>
          <a:bodyPr wrap="square">
            <a:spAutoFit/>
          </a:bodyPr>
          <a:lstStyle/>
          <a:p>
            <a:pPr algn="ctr"/>
            <a:r>
              <a:rPr lang="en-GB" sz="2200" b="1" dirty="0">
                <a:solidFill>
                  <a:schemeClr val="bg1"/>
                </a:solidFill>
                <a:latin typeface="Arial" panose="020B0604020202020204" pitchFamily="34" charset="0"/>
                <a:cs typeface="Arial" panose="020B0604020202020204" pitchFamily="34" charset="0"/>
              </a:rPr>
              <a:t>Data for the 50 national indicators</a:t>
            </a:r>
          </a:p>
        </p:txBody>
      </p:sp>
      <p:pic>
        <p:nvPicPr>
          <p:cNvPr id="9" name="Picture 8">
            <a:extLst>
              <a:ext uri="{FF2B5EF4-FFF2-40B4-BE49-F238E27FC236}">
                <a16:creationId xmlns:a16="http://schemas.microsoft.com/office/drawing/2014/main" id="{8CC91ADB-0A44-051B-1CC9-8953CE004573}"/>
              </a:ext>
              <a:ext uri="{C183D7F6-B498-43B3-948B-1728B52AA6E4}">
                <adec:decorative xmlns:adec="http://schemas.microsoft.com/office/drawing/2017/decorative" val="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2394" r="4545"/>
          <a:stretch/>
        </p:blipFill>
        <p:spPr>
          <a:xfrm>
            <a:off x="4860032" y="3209842"/>
            <a:ext cx="3888433" cy="3165222"/>
          </a:xfrm>
          <a:prstGeom prst="rect">
            <a:avLst/>
          </a:prstGeom>
        </p:spPr>
      </p:pic>
      <p:sp>
        <p:nvSpPr>
          <p:cNvPr id="3" name="Blwch Testun 4">
            <a:extLst>
              <a:ext uri="{FF2B5EF4-FFF2-40B4-BE49-F238E27FC236}">
                <a16:creationId xmlns:a16="http://schemas.microsoft.com/office/drawing/2014/main" id="{6407FED2-195B-0F41-AC13-F1EA99A64D2E}"/>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1676107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07504" y="378530"/>
            <a:ext cx="892899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Where can you find the Well-being of Wales report?</a:t>
            </a:r>
          </a:p>
        </p:txBody>
      </p:sp>
      <p:sp>
        <p:nvSpPr>
          <p:cNvPr id="10" name="Rectangle 9"/>
          <p:cNvSpPr/>
          <p:nvPr/>
        </p:nvSpPr>
        <p:spPr>
          <a:xfrm>
            <a:off x="467544" y="2204864"/>
            <a:ext cx="8352928" cy="2160591"/>
          </a:xfrm>
          <a:prstGeom prst="rect">
            <a:avLst/>
          </a:prstGeom>
        </p:spPr>
        <p:txBody>
          <a:bodyPr wrap="square">
            <a:spAutoFit/>
          </a:bodyPr>
          <a:lstStyle/>
          <a:p>
            <a:pPr lvl="0">
              <a:spcBef>
                <a:spcPct val="20000"/>
              </a:spcBef>
            </a:pPr>
            <a:r>
              <a:rPr lang="en-GB" sz="2400" b="1" dirty="0">
                <a:solidFill>
                  <a:prstClr val="white"/>
                </a:solidFill>
                <a:latin typeface="Arial" panose="020B0604020202020204" pitchFamily="34" charset="0"/>
                <a:cs typeface="Arial" panose="020B0604020202020204" pitchFamily="34" charset="0"/>
              </a:rPr>
              <a:t>Well-being of Wales report:</a:t>
            </a:r>
            <a:br>
              <a:rPr lang="en-GB" sz="2400" b="1" dirty="0">
                <a:solidFill>
                  <a:prstClr val="white"/>
                </a:solidFill>
                <a:latin typeface="Arial" panose="020B0604020202020204" pitchFamily="34" charset="0"/>
                <a:cs typeface="Arial" panose="020B0604020202020204" pitchFamily="34" charset="0"/>
              </a:rPr>
            </a:br>
            <a:r>
              <a:rPr lang="en-GB" sz="2400" b="1"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https://gov.wales/wellbeing-wales</a:t>
            </a:r>
            <a:endParaRPr lang="en-GB" sz="2400" b="1" dirty="0">
              <a:solidFill>
                <a:schemeClr val="bg1"/>
              </a:solidFill>
              <a:latin typeface="Arial" panose="020B0604020202020204" pitchFamily="34" charset="0"/>
              <a:cs typeface="Arial" panose="020B0604020202020204" pitchFamily="34" charset="0"/>
            </a:endParaRPr>
          </a:p>
          <a:p>
            <a:pPr lvl="0">
              <a:spcBef>
                <a:spcPct val="20000"/>
              </a:spcBef>
            </a:pPr>
            <a:endParaRPr lang="en-GB" sz="2400" b="1" dirty="0">
              <a:solidFill>
                <a:prstClr val="white"/>
              </a:solidFill>
              <a:latin typeface="Arial" panose="020B0604020202020204" pitchFamily="34" charset="0"/>
              <a:cs typeface="Arial" panose="020B0604020202020204" pitchFamily="34" charset="0"/>
            </a:endParaRPr>
          </a:p>
          <a:p>
            <a:pPr lvl="0">
              <a:spcBef>
                <a:spcPct val="20000"/>
              </a:spcBef>
            </a:pPr>
            <a:r>
              <a:rPr lang="en-GB" sz="2400" b="1" dirty="0">
                <a:solidFill>
                  <a:prstClr val="white"/>
                </a:solidFill>
                <a:latin typeface="Arial" panose="020B0604020202020204" pitchFamily="34" charset="0"/>
                <a:cs typeface="Arial" panose="020B0604020202020204" pitchFamily="34" charset="0"/>
              </a:rPr>
              <a:t>National indicators:</a:t>
            </a:r>
          </a:p>
          <a:p>
            <a:pPr lvl="0">
              <a:spcBef>
                <a:spcPct val="20000"/>
              </a:spcBef>
            </a:pPr>
            <a:r>
              <a:rPr lang="en-GB" sz="2400" b="1"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https://gov.wales/wellbeing-wales-national-indicators</a:t>
            </a:r>
            <a:endParaRPr lang="en-GB" sz="2400" b="1" dirty="0">
              <a:solidFill>
                <a:schemeClr val="bg1"/>
              </a:solidFill>
              <a:latin typeface="Arial" panose="020B0604020202020204" pitchFamily="34" charset="0"/>
              <a:cs typeface="Arial" panose="020B0604020202020204" pitchFamily="34" charset="0"/>
            </a:endParaRPr>
          </a:p>
        </p:txBody>
      </p:sp>
      <p:sp>
        <p:nvSpPr>
          <p:cNvPr id="2" name="Blwch Testun 4">
            <a:extLst>
              <a:ext uri="{FF2B5EF4-FFF2-40B4-BE49-F238E27FC236}">
                <a16:creationId xmlns:a16="http://schemas.microsoft.com/office/drawing/2014/main" id="{821EAC4E-D74C-3301-E093-1D6851BCD56C}"/>
              </a:ext>
              <a:ext uri="{C183D7F6-B498-43B3-948B-1728B52AA6E4}">
                <adec:decorative xmlns:adec="http://schemas.microsoft.com/office/drawing/2017/decorative" val="1"/>
              </a:ext>
            </a:extLst>
          </p:cNvPr>
          <p:cNvSpPr txBox="1"/>
          <p:nvPr/>
        </p:nvSpPr>
        <p:spPr>
          <a:xfrm>
            <a:off x="7236296" y="6403267"/>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2138780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107504" y="378530"/>
            <a:ext cx="892899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Contact us</a:t>
            </a:r>
          </a:p>
        </p:txBody>
      </p:sp>
      <p:sp>
        <p:nvSpPr>
          <p:cNvPr id="8" name="Rectangle 7"/>
          <p:cNvSpPr/>
          <p:nvPr/>
        </p:nvSpPr>
        <p:spPr>
          <a:xfrm>
            <a:off x="467544" y="2204864"/>
            <a:ext cx="8352928" cy="1717393"/>
          </a:xfrm>
          <a:prstGeom prst="rect">
            <a:avLst/>
          </a:prstGeom>
        </p:spPr>
        <p:txBody>
          <a:bodyPr wrap="square">
            <a:spAutoFit/>
          </a:bodyPr>
          <a:lstStyle/>
          <a:p>
            <a:pPr lvl="0">
              <a:spcBef>
                <a:spcPct val="20000"/>
              </a:spcBef>
            </a:pPr>
            <a:r>
              <a:rPr lang="en-GB" sz="2400" b="1" dirty="0">
                <a:solidFill>
                  <a:schemeClr val="bg1"/>
                </a:solidFill>
                <a:latin typeface="Arial" panose="020B0604020202020204" pitchFamily="34" charset="0"/>
                <a:cs typeface="Arial" panose="020B0604020202020204" pitchFamily="34" charset="0"/>
              </a:rPr>
              <a:t>@</a:t>
            </a:r>
            <a:r>
              <a:rPr lang="en-GB" sz="2400" b="1" dirty="0" err="1">
                <a:solidFill>
                  <a:schemeClr val="bg1"/>
                </a:solidFill>
                <a:latin typeface="Arial" panose="020B0604020202020204" pitchFamily="34" charset="0"/>
                <a:cs typeface="Arial" panose="020B0604020202020204" pitchFamily="34" charset="0"/>
              </a:rPr>
              <a:t>StatisticsWales</a:t>
            </a:r>
            <a:br>
              <a:rPr lang="en-GB" sz="2400" b="1" dirty="0">
                <a:solidFill>
                  <a:schemeClr val="bg1"/>
                </a:solidFill>
                <a:latin typeface="Arial" panose="020B0604020202020204" pitchFamily="34" charset="0"/>
                <a:cs typeface="Arial" panose="020B0604020202020204" pitchFamily="34" charset="0"/>
              </a:rPr>
            </a:br>
            <a:endParaRPr lang="en-GB" sz="2400" b="1" dirty="0">
              <a:solidFill>
                <a:schemeClr val="bg1"/>
              </a:solidFill>
              <a:latin typeface="Arial" panose="020B0604020202020204" pitchFamily="34" charset="0"/>
              <a:cs typeface="Arial" panose="020B0604020202020204" pitchFamily="34" charset="0"/>
            </a:endParaRPr>
          </a:p>
          <a:p>
            <a:pPr lvl="0">
              <a:spcBef>
                <a:spcPct val="20000"/>
              </a:spcBef>
            </a:pPr>
            <a:r>
              <a:rPr lang="en-GB" sz="2400" b="1" dirty="0" err="1">
                <a:solidFill>
                  <a:schemeClr val="bg1"/>
                </a:solidFill>
                <a:latin typeface="Arial" panose="020B0604020202020204" pitchFamily="34" charset="0"/>
                <a:cs typeface="Arial" panose="020B0604020202020204" pitchFamily="34" charset="0"/>
              </a:rPr>
              <a:t>stats.info.desk@gov.wales</a:t>
            </a:r>
            <a:endParaRPr lang="en-GB" sz="2400" b="1" dirty="0">
              <a:solidFill>
                <a:schemeClr val="bg1"/>
              </a:solidFill>
              <a:latin typeface="Arial" panose="020B0604020202020204" pitchFamily="34" charset="0"/>
              <a:cs typeface="Arial" panose="020B0604020202020204" pitchFamily="34" charset="0"/>
            </a:endParaRPr>
          </a:p>
          <a:p>
            <a:pPr lvl="0">
              <a:spcBef>
                <a:spcPct val="20000"/>
              </a:spcBef>
            </a:pPr>
            <a:endParaRPr lang="en-GB" sz="2400" b="1" dirty="0">
              <a:solidFill>
                <a:prstClr val="white"/>
              </a:solidFill>
              <a:latin typeface="Arial" panose="020B0604020202020204" pitchFamily="34" charset="0"/>
              <a:cs typeface="Arial" panose="020B0604020202020204" pitchFamily="34" charset="0"/>
            </a:endParaRPr>
          </a:p>
        </p:txBody>
      </p:sp>
      <p:sp>
        <p:nvSpPr>
          <p:cNvPr id="2" name="Blwch Testun 4">
            <a:extLst>
              <a:ext uri="{FF2B5EF4-FFF2-40B4-BE49-F238E27FC236}">
                <a16:creationId xmlns:a16="http://schemas.microsoft.com/office/drawing/2014/main" id="{66CFD2B6-A4F9-7B96-69AD-CAC4CA71095D}"/>
              </a:ext>
              <a:ext uri="{C183D7F6-B498-43B3-948B-1728B52AA6E4}">
                <adec:decorative xmlns:adec="http://schemas.microsoft.com/office/drawing/2017/decorative" val="1"/>
              </a:ext>
            </a:extLst>
          </p:cNvPr>
          <p:cNvSpPr txBox="1"/>
          <p:nvPr/>
        </p:nvSpPr>
        <p:spPr>
          <a:xfrm>
            <a:off x="7228631" y="6325581"/>
            <a:ext cx="1807865" cy="307777"/>
          </a:xfrm>
          <a:prstGeom prst="rect">
            <a:avLst/>
          </a:prstGeom>
          <a:noFill/>
        </p:spPr>
        <p:txBody>
          <a:bodyPr wrap="square" rtlCol="0">
            <a:spAutoFit/>
          </a:bodyPr>
          <a:lstStyle/>
          <a:p>
            <a:r>
              <a:rPr lang="cy-GB" sz="1400" dirty="0">
                <a:solidFill>
                  <a:schemeClr val="bg1"/>
                </a:solidFill>
                <a:latin typeface="Arial" panose="020B0604020202020204" pitchFamily="34" charset="0"/>
                <a:cs typeface="Arial" panose="020B0604020202020204" pitchFamily="34" charset="0"/>
              </a:rPr>
              <a:t>#WellbeingOfWales</a:t>
            </a:r>
          </a:p>
        </p:txBody>
      </p:sp>
    </p:spTree>
    <p:extLst>
      <p:ext uri="{BB962C8B-B14F-4D97-AF65-F5344CB8AC3E}">
        <p14:creationId xmlns:p14="http://schemas.microsoft.com/office/powerpoint/2010/main" val="18250203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FF3C5B18883D4E21973B57C2EEED7FD1" version="1.0.0">
  <systemFields>
    <field name="Objective-Id">
      <value order="0">A63007218</value>
    </field>
    <field name="Objective-Title">
      <value order="0">Slide deck - Wellbeing of Wales: 2026</value>
    </field>
    <field name="Objective-Description">
      <value order="0"/>
    </field>
    <field name="Objective-CreationStamp">
      <value order="0">2026-05-20T09:38:19Z</value>
    </field>
    <field name="Objective-IsApproved">
      <value order="0">false</value>
    </field>
    <field name="Objective-IsPublished">
      <value order="0">false</value>
    </field>
    <field name="Objective-DatePublished">
      <value order="0"/>
    </field>
    <field name="Objective-ModificationStamp">
      <value order="0">2026-09-24T12:47:17Z</value>
    </field>
    <field name="Objective-Owner">
      <value order="0">Singleton, Catherine (LCC - Strategy &amp; Funding)</value>
    </field>
    <field name="Objective-Path">
      <value order="0">Objective Global Folder:#Business File Plan:WG Organisational Groups:Operational Effectiveness Group (OEG):Operational Effectiveness Group (OEG) - KAS - Chief Statistician:1 - Save:High Priority Statistical Projects:High Priority Statistical Projects - Annual Wellbeing Report:2026:High Priority Statistical Projects - Annual Wellbeing Report - Project Documentation - 2026:OFFICIAL SENSITIVE - 2026 Wellbeing report draft report and chapters</value>
    </field>
    <field name="Objective-Parent">
      <value order="0">OFFICIAL SENSITIVE - 2026 Wellbeing report draft report and chapters</value>
    </field>
    <field name="Objective-State">
      <value order="0">Being Edited</value>
    </field>
    <field name="Objective-VersionId">
      <value order="0">vA115828148</value>
    </field>
    <field name="Objective-Version">
      <value order="0">20.1</value>
    </field>
    <field name="Objective-VersionNumber">
      <value order="0">22</value>
    </field>
    <field name="Objective-VersionComment">
      <value order="0"/>
    </field>
    <field name="Objective-FileNumber">
      <value order="0">qA2443255</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0</TotalTime>
  <Words>1407</Words>
  <Application>Microsoft Office PowerPoint</Application>
  <PresentationFormat>On-screen Show (4:3)</PresentationFormat>
  <Paragraphs>108</Paragraphs>
  <Slides>21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Arial</vt:lpstr>
      <vt:lpstr>Calibri</vt:lpstr>
      <vt:lpstr>Rockwell</vt:lpstr>
      <vt:lpstr>Office Theme</vt:lpstr>
      <vt:lpstr>Wellbeing of Wales 2026</vt:lpstr>
      <vt:lpstr>These slides summarise some key messages on Wales’ progress towards its 7 wellbeing goals from the  Wellbeing of Wales report for 2026.</vt:lpstr>
      <vt:lpstr>The labour productivity gap measured by gross value added (GVA) per hour worked between Wales and the UK has been relatively stable, with Welsh productivity remaining below the UK average. </vt:lpstr>
      <vt:lpstr>The overall trend in the proportion of 16- to 24-year-olds in Wales who were in education, employment or training has generally increased since 2010 despite some volatility in the data </vt:lpstr>
      <vt:lpstr>The recycling rate (i.e. the percentage of local authority municipal waste that was reused, recycled or composted) has increased considerably during the last two decades and stands at over two-thirds (68.4%) in 2024 to 2025.   </vt:lpstr>
      <vt:lpstr>The national indicator on nitrogen dioxide (NO₂) shows that overall, the average concentration levels to which people are exposed has declined over the past decade. </vt:lpstr>
      <vt:lpstr>The capacity of renewable energy projects in Wales (electricity and heat) has increased considerably over the last decade, though progress has slowed in recent years. </vt:lpstr>
      <vt:lpstr>Life expectancy at birth increased in 2022 to 2024, to 82.2 years for females and 78.3 years for males. Healthy life expectancy at birth decreased to 58.5 years for females and 59.2 years for males, falling for the fourth consecutive period for both women and men. </vt:lpstr>
      <vt:lpstr>The percentage of young people aged 11 to 16 with 2 or more healthy lifestyle behaviours has improved between 2017/18 and 2023/24.</vt:lpstr>
      <vt:lpstr>Adult mental wellbeing scores and deprivation gaps have remained stable in recent years, though changes in data collection limit long-term trend analysis.</vt:lpstr>
      <vt:lpstr>For the year ending 31 March 2026, the employment rate among disabled people aged 16 to 64 in Wales was 50.3% whilst the rate for people who are not disabled was 80.8%. The employment rate gap for disabled people in 2025 to 2026, of 30.5 percentage points, has reduced from 35.4 percentage points in 2015 to 2016.</vt:lpstr>
      <vt:lpstr>The full-time gender pay gap in Wales has decreased over the last 20 years for both Wales and the UK. Wales has had a narrower gender pay gap than the UK since 2013.</vt:lpstr>
      <vt:lpstr>The percentage of households prevented from homelessness has remained fairly stable in recent years following a drop in financial year 2022 to 2023.  The percentage of households relieved from homelessness fell between April 2020 and March 2025 but has increased slightly in the latest year</vt:lpstr>
      <vt:lpstr>PowerPoint Presentation</vt:lpstr>
      <vt:lpstr>Arts attendance among children increased to 87% in 2025. This is the same level as in 2019, before the COVID-19 pandemic. Children’s participation in the arts has been fairly stable in recent years. In 2025, 84% of children participated in at least one art form.   </vt:lpstr>
      <vt:lpstr>According to Census 2021, 17.8% of people aged three years or older in Wales can speak Welsh, down from 19% in 2011. The decrease in both the number and percentage was mainly driven by a fall among children and young people who were reported as being able to speak Welsh.   </vt:lpstr>
      <vt:lpstr>Greenhouse gas emissions have fallen 44% since the base year. The largest source is the industry sector, which produces an estimated 22% of all greenhouse gas emissions in Wales.</vt:lpstr>
      <vt:lpstr>Provisional results from the first six 6 months of the Wales national travel survey (March to August 2025) estimate that 17.7% of journeys were made by walking or wheeling and 2.0% by cycle. Together, active travel modes accounted for 19.6% of journeys in Wales.</vt:lpstr>
      <vt:lpstr>The Well-being of Wales report includes…</vt:lpstr>
      <vt:lpstr>Where can you find the Well-being of Wales report?</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Wellbeing of Wales 2026: measuring progress towards the national well-being goals</dc:title>
  <dc:creator/>
  <cp:lastModifiedBy/>
  <cp:revision>1</cp:revision>
  <dcterms:created xsi:type="dcterms:W3CDTF">2026-09-29T09:11:34Z</dcterms:created>
  <dcterms:modified xsi:type="dcterms:W3CDTF">2026-09-29T09:11:40Z</dcterms:modified>
</cp:coreProperties>
</file>